
<file path=[Content_Types].xml><?xml version="1.0" encoding="utf-8"?>
<Types xmlns="http://schemas.openxmlformats.org/package/2006/content-types">
  <Default Extension="rels" ContentType="application/vnd.openxmlformats-package.relationships+xml"/>
  <Default Extension="jpeg" ContentType="image/jpeg"/>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15.8.0.0-->
<p:presentation xmlns:r="http://schemas.openxmlformats.org/officeDocument/2006/relationships" xmlns:a="http://schemas.openxmlformats.org/drawingml/2006/main" xmlns:p="http://schemas.openxmlformats.org/presentationml/2006/main" saveSubsetFonts="1">
  <p:sldMasterIdLst>
    <p:sldMasterId id="2147483660" r:id="rId1"/>
  </p:sldMasterIdLst>
  <p:sldIdLst>
    <p:sldId id="256" r:id="rId2"/>
    <p:sldId id="265" r:id="rId3"/>
    <p:sldId id="257" r:id="rId4"/>
    <p:sldId id="258" r:id="rId5"/>
    <p:sldId id="259" r:id="rId6"/>
    <p:sldId id="260" r:id="rId7"/>
    <p:sldId id="261" r:id="rId8"/>
    <p:sldId id="262" r:id="rId9"/>
    <p:sldId id="263" r:id="rId10"/>
    <p:sldId id="264" r:id="rId11"/>
    <p:sldId id="266" r:id="rId12"/>
    <p:sldId id="267" r:id="rId13"/>
    <p:sldId id="268" r:id="rId14"/>
    <p:sldId id="269" r:id="rId15"/>
  </p:sldIdLst>
  <p:sldSz cx="9144000" cy="6858000" type="screen4x3"/>
  <p:notesSz cx="6858000" cy="9144000"/>
  <p:custDataLst>
    <p:tags r:id="rId16"/>
  </p:custDataLst>
  <p:defaultTextStyle>
    <a:defPPr>
      <a:defRPr lang="cs-CZ"/>
    </a:defPPr>
    <a:lvl1pPr algn="l" rtl="0" fontAlgn="base">
      <a:spcBef>
        <a:spcPct val="0"/>
      </a:spcBef>
      <a:spcAft>
        <a:spcPct val="0"/>
      </a:spcAft>
      <a:defRPr kern="1200">
        <a:solidFill>
          <a:schemeClr val="tx1"/>
        </a:solidFill>
        <a:latin typeface="Arial"/>
        <a:ea typeface="+mn-ea"/>
        <a:cs typeface="Arial"/>
      </a:defRPr>
    </a:lvl1pPr>
    <a:lvl2pPr marL="457200" algn="l" rtl="0" fontAlgn="base">
      <a:spcBef>
        <a:spcPct val="0"/>
      </a:spcBef>
      <a:spcAft>
        <a:spcPct val="0"/>
      </a:spcAft>
      <a:defRPr kern="1200">
        <a:solidFill>
          <a:schemeClr val="tx1"/>
        </a:solidFill>
        <a:latin typeface="Arial"/>
        <a:ea typeface="+mn-ea"/>
        <a:cs typeface="Arial"/>
      </a:defRPr>
    </a:lvl2pPr>
    <a:lvl3pPr marL="914400" algn="l" rtl="0" fontAlgn="base">
      <a:spcBef>
        <a:spcPct val="0"/>
      </a:spcBef>
      <a:spcAft>
        <a:spcPct val="0"/>
      </a:spcAft>
      <a:defRPr kern="1200">
        <a:solidFill>
          <a:schemeClr val="tx1"/>
        </a:solidFill>
        <a:latin typeface="Arial"/>
        <a:ea typeface="+mn-ea"/>
        <a:cs typeface="Arial"/>
      </a:defRPr>
    </a:lvl3pPr>
    <a:lvl4pPr marL="1371600" algn="l" rtl="0" fontAlgn="base">
      <a:spcBef>
        <a:spcPct val="0"/>
      </a:spcBef>
      <a:spcAft>
        <a:spcPct val="0"/>
      </a:spcAft>
      <a:defRPr kern="1200">
        <a:solidFill>
          <a:schemeClr val="tx1"/>
        </a:solidFill>
        <a:latin typeface="Arial"/>
        <a:ea typeface="+mn-ea"/>
        <a:cs typeface="Arial"/>
      </a:defRPr>
    </a:lvl4pPr>
    <a:lvl5pPr marL="1828800" algn="l" rtl="0" fontAlgn="base">
      <a:spcBef>
        <a:spcPct val="0"/>
      </a:spcBef>
      <a:spcAft>
        <a:spcPct val="0"/>
      </a:spcAft>
      <a:defRPr kern="1200">
        <a:solidFill>
          <a:schemeClr val="tx1"/>
        </a:solidFill>
        <a:latin typeface="Arial"/>
        <a:ea typeface="+mn-ea"/>
        <a:cs typeface="Arial"/>
      </a:defRPr>
    </a:lvl5pPr>
    <a:lvl6pPr marL="2286000" algn="l" defTabSz="914400" rtl="0" eaLnBrk="1" latinLnBrk="0" hangingPunct="1">
      <a:defRPr kern="1200">
        <a:solidFill>
          <a:schemeClr val="tx1"/>
        </a:solidFill>
        <a:latin typeface="Arial"/>
        <a:ea typeface="+mn-ea"/>
        <a:cs typeface="Arial"/>
      </a:defRPr>
    </a:lvl6pPr>
    <a:lvl7pPr marL="2743200" algn="l" defTabSz="914400" rtl="0" eaLnBrk="1" latinLnBrk="0" hangingPunct="1">
      <a:defRPr kern="1200">
        <a:solidFill>
          <a:schemeClr val="tx1"/>
        </a:solidFill>
        <a:latin typeface="Arial"/>
        <a:ea typeface="+mn-ea"/>
        <a:cs typeface="Arial"/>
      </a:defRPr>
    </a:lvl7pPr>
    <a:lvl8pPr marL="3200400" algn="l" defTabSz="914400" rtl="0" eaLnBrk="1" latinLnBrk="0" hangingPunct="1">
      <a:defRPr kern="1200">
        <a:solidFill>
          <a:schemeClr val="tx1"/>
        </a:solidFill>
        <a:latin typeface="Arial"/>
        <a:ea typeface="+mn-ea"/>
        <a:cs typeface="Arial"/>
      </a:defRPr>
    </a:lvl8pPr>
    <a:lvl9pPr marL="3657600" algn="l" defTabSz="914400" rtl="0" eaLnBrk="1" latinLnBrk="0" hangingPunct="1">
      <a:defRPr kern="1200">
        <a:solidFill>
          <a:schemeClr val="tx1"/>
        </a:solidFill>
        <a:latin typeface="Arial"/>
        <a:ea typeface="+mn-ea"/>
        <a:cs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480" y="-90"/>
      </p:cViewPr>
      <p:guideLst>
        <p:guide orient="horz" pos="2160"/>
        <p:guide pos="2880"/>
      </p:guideLst>
    </p:cSldViewPr>
  </p:slideViewPr>
  <p:notesTextViewPr>
    <p:cViewPr>
      <p:scale>
        <a:sx n="1" d="1"/>
        <a:sy n="1" d="1"/>
      </p:scale>
      <p:origin x="0" y="0"/>
    </p:cViewPr>
  </p:notesTextViewPr>
  <p:notesViewPr>
    <p:cSldViewPr>
      <p:cViewPr>
        <p:scale>
          <a:sx n="0" d="100"/>
          <a:sy n="0"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tags" Target="tags/tag1.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heme" Target="theme/theme1.xml" /><Relationship Id="rId2" Type="http://schemas.openxmlformats.org/officeDocument/2006/relationships/slide" Target="slides/slide1.xml" /><Relationship Id="rId20"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 Id="rId2" Type="http://schemas.openxmlformats.org/officeDocument/2006/relationships/themeOverride" Target="../theme/themeOverride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title" preserve="1">
  <p:cSld name="Úvodní snímek">
    <p:spTree>
      <p:nvGrpSpPr>
        <p:cNvPr id="1" name=""/>
        <p:cNvGrpSpPr/>
        <p:nvPr/>
      </p:nvGrpSpPr>
      <p:grpSpPr>
        <a:xfrm>
          <a:off x="0" y="0"/>
          <a:ext cx="0" cy="0"/>
        </a:xfrm>
      </p:grpSpPr>
      <p:sp>
        <p:nvSpPr>
          <p:cNvPr id="4" name="Obdélní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5" name="Obdélník 11"/>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6" name="Obdélník 13"/>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7" name="Obdélník 18"/>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10" name="Přímá spojnice 10"/>
          <p:cNvSpPr>
            <a:spLocks noChangeShapeType="1"/>
          </p:cNvSpPr>
          <p:nvPr/>
        </p:nvSpPr>
        <p:spPr bwMode="auto">
          <a:xfrm flipH="1">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11" name="Přímá spojnice 17"/>
          <p:cNvSpPr>
            <a:spLocks noChangeShapeType="1"/>
          </p:cNvSpPr>
          <p:nvPr/>
        </p:nvSpPr>
        <p:spPr bwMode="auto">
          <a:xfrm flipH="1">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12" name="Přímá spojnice 19"/>
          <p:cNvSpPr>
            <a:spLocks noChangeShapeType="1"/>
          </p:cNvSpPr>
          <p:nvPr/>
        </p:nvSpPr>
        <p:spPr bwMode="auto">
          <a:xfrm flipH="1">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13" name="Přímá spojnice 15"/>
          <p:cNvSpPr>
            <a:spLocks noChangeShapeType="1"/>
          </p:cNvSpPr>
          <p:nvPr/>
        </p:nvSpPr>
        <p:spPr bwMode="auto">
          <a:xfrm flipH="1">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14" name="Přímá spojnice 14"/>
          <p:cNvSpPr>
            <a:spLocks noChangeShapeType="1"/>
          </p:cNvSpPr>
          <p:nvPr/>
        </p:nvSpPr>
        <p:spPr bwMode="auto">
          <a:xfrm flipH="1">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15" name="Přímá spojnice 21"/>
          <p:cNvSpPr>
            <a:spLocks noChangeShapeType="1"/>
          </p:cNvSpPr>
          <p:nvPr/>
        </p:nvSpPr>
        <p:spPr bwMode="auto">
          <a:xfrm flipH="1">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16" name="Obdélní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17" name="Ovál 20"/>
          <p:cNvSpPr/>
          <p:nvPr/>
        </p:nvSpPr>
        <p:spPr bwMode="auto">
          <a:xfrm>
            <a:off x="609600" y="3429000"/>
            <a:ext cx="1295400" cy="1295400"/>
          </a:xfrm>
          <a:prstGeom prst="ellipse">
            <a:avLst/>
          </a:prstGeom>
          <a:solidFill>
            <a:schemeClr val="accent1"/>
          </a:solidFill>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18" name="Ovál 22"/>
          <p:cNvSpPr/>
          <p:nvPr/>
        </p:nvSpPr>
        <p:spPr bwMode="auto">
          <a:xfrm>
            <a:off x="1309688" y="4867275"/>
            <a:ext cx="641350" cy="641350"/>
          </a:xfrm>
          <a:prstGeom prst="ellipse">
            <a:avLst/>
          </a:prstGeom>
          <a:ln w="285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19" name="Ovál 23"/>
          <p:cNvSpPr/>
          <p:nvPr/>
        </p:nvSpPr>
        <p:spPr bwMode="auto">
          <a:xfrm>
            <a:off x="1090613" y="5500688"/>
            <a:ext cx="138112" cy="136525"/>
          </a:xfrm>
          <a:prstGeom prst="ellipse">
            <a:avLst/>
          </a:prstGeom>
          <a:ln w="127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20" name="Ovál 25"/>
          <p:cNvSpPr/>
          <p:nvPr/>
        </p:nvSpPr>
        <p:spPr bwMode="auto">
          <a:xfrm>
            <a:off x="1663700" y="5788025"/>
            <a:ext cx="274638" cy="274638"/>
          </a:xfrm>
          <a:prstGeom prst="ellipse">
            <a:avLst/>
          </a:prstGeom>
          <a:ln w="127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21" name="Ovál 24"/>
          <p:cNvSpPr/>
          <p:nvPr/>
        </p:nvSpPr>
        <p:spPr>
          <a:xfrm>
            <a:off x="1905000" y="4495800"/>
            <a:ext cx="365125" cy="365125"/>
          </a:xfrm>
          <a:prstGeom prst="ellipse">
            <a:avLst/>
          </a:prstGeom>
          <a:ln w="285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8" name="Nadpis 7"/>
          <p:cNvSpPr>
            <a:spLocks noGrp="1"/>
          </p:cNvSpPr>
          <p:nvPr>
            <p:ph type="ctrTitle"/>
          </p:nvPr>
        </p:nvSpPr>
        <p:spPr>
          <a:xfrm>
            <a:off x="2286000" y="3124200"/>
            <a:ext cx="6172200" cy="1894362"/>
          </a:xfrm>
        </p:spPr>
        <p:txBody>
          <a:bodyPr/>
          <a:lstStyle>
            <a:defPPr>
              <a:defRPr kern="1200" smtId="4294967295"/>
            </a:defPPr>
            <a:lvl1pPr>
              <a:defRPr b="1"/>
            </a:lvl1pPr>
          </a:lstStyle>
          <a:p>
            <a:r>
              <a:rPr lang="cs-CZ" smtClean="0"/>
              <a:t>Kliknutím lze upravit styl.</a:t>
            </a:r>
            <a:endParaRPr lang="en-US"/>
          </a:p>
        </p:txBody>
      </p:sp>
      <p:sp>
        <p:nvSpPr>
          <p:cNvPr id="9" name="Podnadpis 8"/>
          <p:cNvSpPr>
            <a:spLocks noGrp="1"/>
          </p:cNvSpPr>
          <p:nvPr>
            <p:ph type="subTitle" idx="1"/>
          </p:nvPr>
        </p:nvSpPr>
        <p:spPr>
          <a:xfrm>
            <a:off x="2286000" y="5003322"/>
            <a:ext cx="6172200" cy="1371600"/>
          </a:xfrm>
        </p:spPr>
        <p:txBody>
          <a:bodyPr/>
          <a:lstStyle>
            <a:defPPr>
              <a:defRPr kern="1200" smtId="4294967295"/>
            </a:defPPr>
            <a:lvl1pPr marL="0" indent="0" algn="l">
              <a:buNone/>
              <a:defRPr sz="1800" b="1">
                <a:solidFill>
                  <a:schemeClr val="tx2"/>
                </a:solidFill>
              </a:defRPr>
            </a:lvl1pPr>
            <a:lvl2pPr marL="457200" indent="0" algn="ctr">
              <a:buNone/>
              <a:defRPr kern="1200" smtId="4294967295"/>
            </a:lvl2pPr>
            <a:lvl3pPr marL="914400" indent="0" algn="ctr">
              <a:buNone/>
              <a:defRPr kern="1200" smtId="4294967295"/>
            </a:lvl3pPr>
            <a:lvl4pPr marL="1371600" indent="0" algn="ctr">
              <a:buNone/>
              <a:defRPr kern="1200" smtId="4294967295"/>
            </a:lvl4pPr>
            <a:lvl5pPr marL="1828800" indent="0" algn="ctr">
              <a:buNone/>
              <a:defRPr kern="1200" smtId="4294967295"/>
            </a:lvl5pPr>
            <a:lvl6pPr marL="2286000" indent="0" algn="ctr">
              <a:buNone/>
              <a:defRPr kern="1200" smtId="4294967295"/>
            </a:lvl6pPr>
            <a:lvl7pPr marL="2743200" indent="0" algn="ctr">
              <a:buNone/>
              <a:defRPr kern="1200" smtId="4294967295"/>
            </a:lvl7pPr>
            <a:lvl8pPr marL="3200400" indent="0" algn="ctr">
              <a:buNone/>
              <a:defRPr kern="1200" smtId="4294967295"/>
            </a:lvl8pPr>
            <a:lvl9pPr marL="3657600" indent="0" algn="ctr">
              <a:buNone/>
              <a:defRPr kern="1200" smtId="4294967295"/>
            </a:lvl9pPr>
          </a:lstStyle>
          <a:p>
            <a:r>
              <a:rPr lang="cs-CZ" smtClean="0"/>
              <a:t>Kliknutím lze upravit styl předlohy.</a:t>
            </a:r>
            <a:endParaRPr lang="en-US"/>
          </a:p>
        </p:txBody>
      </p:sp>
      <p:sp>
        <p:nvSpPr>
          <p:cNvPr id="22" name="Zástupný symbol pro datum 27"/>
          <p:cNvSpPr>
            <a:spLocks noGrp="1"/>
          </p:cNvSpPr>
          <p:nvPr>
            <p:ph type="dt" sz="half" idx="10"/>
          </p:nvPr>
        </p:nvSpPr>
        <p:spPr bwMode="auto">
          <a:xfrm rot="5400000">
            <a:off x="7764463" y="1174750"/>
            <a:ext cx="2286000" cy="381000"/>
          </a:xfrm>
        </p:spPr>
        <p:txBody>
          <a:bodyPr/>
          <a:lstStyle>
            <a:defPPr>
              <a:defRPr kern="1200" smtId="4294967295"/>
            </a:defPPr>
            <a:lvl1pPr>
              <a:defRPr/>
            </a:lvl1pPr>
          </a:lstStyle>
          <a:p>
            <a:pPr>
              <a:defRPr/>
            </a:pPr>
            <a:fld id="{F25022BC-62D7-4868-B38A-F27926E6AE01}" type="datetimeFigureOut">
              <a:rPr lang="cs-CZ"/>
              <a:pPr>
                <a:defRPr/>
              </a:pPr>
              <a:t>13.12.2012</a:t>
            </a:fld>
          </a:p>
        </p:txBody>
      </p:sp>
      <p:sp>
        <p:nvSpPr>
          <p:cNvPr id="23" name="Zástupný symbol pro zápatí 16"/>
          <p:cNvSpPr>
            <a:spLocks noGrp="1"/>
          </p:cNvSpPr>
          <p:nvPr>
            <p:ph type="ftr" sz="quarter" idx="11"/>
          </p:nvPr>
        </p:nvSpPr>
        <p:spPr bwMode="auto">
          <a:xfrm rot="5400000">
            <a:off x="7077076" y="4181475"/>
            <a:ext cx="3657600" cy="384175"/>
          </a:xfrm>
        </p:spPr>
        <p:txBody>
          <a:bodyPr/>
          <a:lstStyle>
            <a:defPPr>
              <a:defRPr kern="1200" smtId="4294967295"/>
            </a:defPPr>
            <a:lvl1pPr>
              <a:defRPr/>
            </a:lvl1pPr>
          </a:lstStyle>
          <a:p>
            <a:pPr>
              <a:defRPr/>
            </a:pPr>
            <a:endParaRPr lang="cs-CZ"/>
          </a:p>
        </p:txBody>
      </p:sp>
      <p:sp>
        <p:nvSpPr>
          <p:cNvPr id="24" name="Zástupný symbol pro číslo snímku 28"/>
          <p:cNvSpPr>
            <a:spLocks noGrp="1"/>
          </p:cNvSpPr>
          <p:nvPr>
            <p:ph type="sldNum" sz="quarter" idx="12"/>
          </p:nvPr>
        </p:nvSpPr>
        <p:spPr bwMode="auto">
          <a:xfrm>
            <a:off x="1325563" y="4929188"/>
            <a:ext cx="609600" cy="517525"/>
          </a:xfrm>
        </p:spPr>
        <p:txBody>
          <a:bodyPr/>
          <a:lstStyle>
            <a:defPPr>
              <a:defRPr kern="1200" smtId="4294967295"/>
            </a:defPPr>
            <a:lvl1pPr>
              <a:defRPr/>
            </a:lvl1pPr>
          </a:lstStyle>
          <a:p>
            <a:pPr>
              <a:defRPr/>
            </a:pPr>
            <a:fld id="{06AC0314-8B66-4BC7-90F0-CAA5DB17D675}" type="slidenum">
              <a:rPr lang="cs-CZ"/>
              <a:pPr>
                <a:defRPr/>
              </a:pPr>
              <a:t>‹#›</a:t>
            </a:fld>
          </a:p>
        </p:txBody>
      </p:sp>
    </p:spTree>
  </p:cSld>
  <p:clrMapOvr>
    <a:overrideClrMapping bg1="lt1" tx1="dk1" bg2="lt2" tx2="dk2" accent1="accent1" accent2="accent2" accent3="accent3" accent4="accent4" accent5="accent5" accent6="accent6" hlink="hlink" folHlink="folHlink"/>
  </p:clrMapOvr>
  <p:transition/>
  <p:timing/>
</p:sldLayout>
</file>

<file path=ppt/slideLayouts/slideLayout10.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vertTx" preserve="1">
  <p:cSld name="Nadpis a svislý text">
    <p:spTree>
      <p:nvGrpSpPr>
        <p:cNvPr id="1" name=""/>
        <p:cNvGrpSpPr/>
        <p:nvPr/>
      </p:nvGrpSpPr>
      <p:grpSpPr>
        <a:xfrm>
          <a:off x="0" y="0"/>
          <a:ext cx="0" cy="0"/>
        </a:xfrm>
      </p:grpSpPr>
      <p:sp>
        <p:nvSpPr>
          <p:cNvPr id="2" name="Nadpis 1"/>
          <p:cNvSpPr>
            <a:spLocks noGrp="1"/>
          </p:cNvSpPr>
          <p:nvPr>
            <p:ph type="title"/>
          </p:nvPr>
        </p:nvSpPr>
        <p:spPr/>
        <p:txBody>
          <a:bodyPr/>
          <a:lstStyle>
            <a:defPPr>
              <a:defRPr kern="1200" smtId="4294967295"/>
            </a:defPPr>
          </a:lstStyle>
          <a:p>
            <a:r>
              <a:rPr lang="cs-CZ" smtClean="0"/>
              <a:t>Kliknutím lze upravit styl.</a:t>
            </a:r>
            <a:endParaRPr lang="en-US"/>
          </a:p>
        </p:txBody>
      </p:sp>
      <p:sp>
        <p:nvSpPr>
          <p:cNvPr id="3" name="Zástupný symbol pro svislý text 2"/>
          <p:cNvSpPr>
            <a:spLocks noGrp="1"/>
          </p:cNvSpPr>
          <p:nvPr>
            <p:ph type="body" orient="vert" idx="1"/>
          </p:nvPr>
        </p:nvSpPr>
        <p:spPr/>
        <p:txBody>
          <a:bodyPr vert="eaVert"/>
          <a:lstStyle>
            <a:defPPr>
              <a:defRPr kern="1200" smtId="4294967295"/>
            </a:def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Zástupný symbol pro datum 13"/>
          <p:cNvSpPr>
            <a:spLocks noGrp="1"/>
          </p:cNvSpPr>
          <p:nvPr>
            <p:ph type="dt" sz="half" idx="10"/>
          </p:nvPr>
        </p:nvSpPr>
        <p:spPr/>
        <p:txBody>
          <a:bodyPr/>
          <a:lstStyle>
            <a:defPPr>
              <a:defRPr kern="1200" smtId="4294967295"/>
            </a:defPPr>
            <a:lvl1pPr>
              <a:defRPr/>
            </a:lvl1pPr>
          </a:lstStyle>
          <a:p>
            <a:pPr>
              <a:defRPr/>
            </a:pPr>
            <a:fld id="{BDE16E57-7301-43C2-B9B0-3C699F3E9FB0}" type="datetimeFigureOut">
              <a:rPr lang="cs-CZ"/>
              <a:pPr>
                <a:defRPr/>
              </a:pPr>
              <a:t>13.12.2012</a:t>
            </a:fld>
          </a:p>
        </p:txBody>
      </p:sp>
      <p:sp>
        <p:nvSpPr>
          <p:cNvPr id="5" name="Zástupný symbol pro zápatí 2"/>
          <p:cNvSpPr>
            <a:spLocks noGrp="1"/>
          </p:cNvSpPr>
          <p:nvPr>
            <p:ph type="ftr" sz="quarter" idx="11"/>
          </p:nvPr>
        </p:nvSpPr>
        <p:spPr/>
        <p:txBody>
          <a:bodyPr/>
          <a:lstStyle>
            <a:defPPr>
              <a:defRPr kern="1200" smtId="4294967295"/>
            </a:defPPr>
            <a:lvl1pPr>
              <a:defRPr/>
            </a:lvl1pPr>
          </a:lstStyle>
          <a:p>
            <a:pPr>
              <a:defRPr/>
            </a:pPr>
            <a:endParaRPr lang="cs-CZ"/>
          </a:p>
        </p:txBody>
      </p:sp>
      <p:sp>
        <p:nvSpPr>
          <p:cNvPr id="6" name="Zástupný symbol pro číslo snímku 22"/>
          <p:cNvSpPr>
            <a:spLocks noGrp="1"/>
          </p:cNvSpPr>
          <p:nvPr>
            <p:ph type="sldNum" sz="quarter" idx="12"/>
          </p:nvPr>
        </p:nvSpPr>
        <p:spPr/>
        <p:txBody>
          <a:bodyPr/>
          <a:lstStyle>
            <a:defPPr>
              <a:defRPr kern="1200" smtId="4294967295"/>
            </a:defPPr>
            <a:lvl1pPr>
              <a:defRPr/>
            </a:lvl1pPr>
          </a:lstStyle>
          <a:p>
            <a:pPr>
              <a:defRPr/>
            </a:pPr>
            <a:fld id="{01C1FD71-3FEE-4C20-903C-BCFF0FFC59D9}" type="slidenum">
              <a:rPr lang="cs-CZ"/>
              <a:pPr>
                <a:defRPr/>
              </a:pPr>
              <a:t>‹#›</a:t>
            </a:fld>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vertTitleAndTx" preserve="1">
  <p:cSld name="Svislý nadpis a text">
    <p:spTree>
      <p:nvGrpSpPr>
        <p:cNvPr id="1" name=""/>
        <p:cNvGrpSpPr/>
        <p:nvPr/>
      </p:nvGrpSpPr>
      <p:grpSpPr>
        <a:xfrm>
          <a:off x="0" y="0"/>
          <a:ext cx="0" cy="0"/>
        </a:xfrm>
      </p:grpSpPr>
      <p:sp>
        <p:nvSpPr>
          <p:cNvPr id="2" name="Svislý nadpis 1"/>
          <p:cNvSpPr>
            <a:spLocks noGrp="1"/>
          </p:cNvSpPr>
          <p:nvPr>
            <p:ph type="title" orient="vert"/>
          </p:nvPr>
        </p:nvSpPr>
        <p:spPr>
          <a:xfrm>
            <a:off x="6629400" y="274639"/>
            <a:ext cx="1676400" cy="5851525"/>
          </a:xfrm>
        </p:spPr>
        <p:txBody>
          <a:bodyPr vert="eaVert"/>
          <a:lstStyle>
            <a:defPPr>
              <a:defRPr kern="1200" smtId="4294967295"/>
            </a:defPPr>
          </a:lstStyle>
          <a:p>
            <a:r>
              <a:rPr lang="cs-CZ" smtClean="0"/>
              <a:t>Kliknutím lze upravit styl.</a:t>
            </a:r>
            <a:endParaRPr lang="en-US"/>
          </a:p>
        </p:txBody>
      </p:sp>
      <p:sp>
        <p:nvSpPr>
          <p:cNvPr id="3" name="Zástupný symbol pro svislý text 2"/>
          <p:cNvSpPr>
            <a:spLocks noGrp="1"/>
          </p:cNvSpPr>
          <p:nvPr>
            <p:ph type="body" orient="vert" idx="1"/>
          </p:nvPr>
        </p:nvSpPr>
        <p:spPr>
          <a:xfrm>
            <a:off x="457200" y="274638"/>
            <a:ext cx="6019800" cy="5851525"/>
          </a:xfrm>
        </p:spPr>
        <p:txBody>
          <a:bodyPr vert="eaVert"/>
          <a:lstStyle>
            <a:defPPr>
              <a:defRPr kern="1200" smtId="4294967295"/>
            </a:def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Zástupný symbol pro datum 13"/>
          <p:cNvSpPr>
            <a:spLocks noGrp="1"/>
          </p:cNvSpPr>
          <p:nvPr>
            <p:ph type="dt" sz="half" idx="10"/>
          </p:nvPr>
        </p:nvSpPr>
        <p:spPr/>
        <p:txBody>
          <a:bodyPr/>
          <a:lstStyle>
            <a:defPPr>
              <a:defRPr kern="1200" smtId="4294967295"/>
            </a:defPPr>
            <a:lvl1pPr>
              <a:defRPr/>
            </a:lvl1pPr>
          </a:lstStyle>
          <a:p>
            <a:pPr>
              <a:defRPr/>
            </a:pPr>
            <a:fld id="{42344D92-8CDD-49D3-8FA5-885FBAD1E88C}" type="datetimeFigureOut">
              <a:rPr lang="cs-CZ"/>
              <a:pPr>
                <a:defRPr/>
              </a:pPr>
              <a:t>13.12.2012</a:t>
            </a:fld>
          </a:p>
        </p:txBody>
      </p:sp>
      <p:sp>
        <p:nvSpPr>
          <p:cNvPr id="5" name="Zástupný symbol pro zápatí 2"/>
          <p:cNvSpPr>
            <a:spLocks noGrp="1"/>
          </p:cNvSpPr>
          <p:nvPr>
            <p:ph type="ftr" sz="quarter" idx="11"/>
          </p:nvPr>
        </p:nvSpPr>
        <p:spPr/>
        <p:txBody>
          <a:bodyPr/>
          <a:lstStyle>
            <a:defPPr>
              <a:defRPr kern="1200" smtId="4294967295"/>
            </a:defPPr>
            <a:lvl1pPr>
              <a:defRPr/>
            </a:lvl1pPr>
          </a:lstStyle>
          <a:p>
            <a:pPr>
              <a:defRPr/>
            </a:pPr>
            <a:endParaRPr lang="cs-CZ"/>
          </a:p>
        </p:txBody>
      </p:sp>
      <p:sp>
        <p:nvSpPr>
          <p:cNvPr id="6" name="Zástupný symbol pro číslo snímku 22"/>
          <p:cNvSpPr>
            <a:spLocks noGrp="1"/>
          </p:cNvSpPr>
          <p:nvPr>
            <p:ph type="sldNum" sz="quarter" idx="12"/>
          </p:nvPr>
        </p:nvSpPr>
        <p:spPr/>
        <p:txBody>
          <a:bodyPr/>
          <a:lstStyle>
            <a:defPPr>
              <a:defRPr kern="1200" smtId="4294967295"/>
            </a:defPPr>
            <a:lvl1pPr>
              <a:defRPr/>
            </a:lvl1pPr>
          </a:lstStyle>
          <a:p>
            <a:pPr>
              <a:defRPr/>
            </a:pPr>
            <a:fld id="{AE0AAA8D-B0B2-429B-8EC2-1BC524CA8011}" type="slidenum">
              <a:rPr lang="cs-CZ"/>
              <a:pPr>
                <a:defRPr/>
              </a:pPr>
              <a:t>‹#›</a:t>
            </a:fld>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Nadpis a obsah">
    <p:spTree>
      <p:nvGrpSpPr>
        <p:cNvPr id="1" name=""/>
        <p:cNvGrpSpPr/>
        <p:nvPr/>
      </p:nvGrpSpPr>
      <p:grpSpPr>
        <a:xfrm>
          <a:off x="0" y="0"/>
          <a:ext cx="0" cy="0"/>
        </a:xfrm>
      </p:grpSpPr>
      <p:sp>
        <p:nvSpPr>
          <p:cNvPr id="2" name="Nadpis 1"/>
          <p:cNvSpPr>
            <a:spLocks noGrp="1"/>
          </p:cNvSpPr>
          <p:nvPr>
            <p:ph type="title"/>
          </p:nvPr>
        </p:nvSpPr>
        <p:spPr/>
        <p:txBody>
          <a:bodyPr/>
          <a:lstStyle>
            <a:defPPr>
              <a:defRPr kern="1200" smtId="4294967295"/>
            </a:defPPr>
          </a:lstStyle>
          <a:p>
            <a:r>
              <a:rPr lang="cs-CZ" smtClean="0"/>
              <a:t>Kliknutím lze upravit styl.</a:t>
            </a:r>
            <a:endParaRPr lang="en-US"/>
          </a:p>
        </p:txBody>
      </p:sp>
      <p:sp>
        <p:nvSpPr>
          <p:cNvPr id="8" name="Zástupný symbol pro obsah 7"/>
          <p:cNvSpPr>
            <a:spLocks noGrp="1"/>
          </p:cNvSpPr>
          <p:nvPr>
            <p:ph sz="quarter" idx="1"/>
          </p:nvPr>
        </p:nvSpPr>
        <p:spPr>
          <a:xfrm>
            <a:off x="457200" y="1600200"/>
            <a:ext cx="7467600" cy="4873752"/>
          </a:xfrm>
        </p:spPr>
        <p:txBody>
          <a:bodyPr/>
          <a:lstStyle>
            <a:defPPr>
              <a:defRPr kern="1200" smtId="4294967295"/>
            </a:def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Zástupný symbol pro datum 6"/>
          <p:cNvSpPr>
            <a:spLocks noGrp="1"/>
          </p:cNvSpPr>
          <p:nvPr>
            <p:ph type="dt" sz="half" idx="10"/>
          </p:nvPr>
        </p:nvSpPr>
        <p:spPr/>
        <p:txBody>
          <a:bodyPr rtlCol="0"/>
          <a:lstStyle>
            <a:defPPr>
              <a:defRPr kern="1200" smtId="4294967295"/>
            </a:defPPr>
            <a:lvl1pPr>
              <a:defRPr/>
            </a:lvl1pPr>
          </a:lstStyle>
          <a:p>
            <a:pPr>
              <a:defRPr/>
            </a:pPr>
            <a:fld id="{24D78F13-AD6C-4E70-BBCA-D3E03FE159CF}" type="datetimeFigureOut">
              <a:rPr lang="cs-CZ"/>
              <a:pPr>
                <a:defRPr/>
              </a:pPr>
              <a:t>13.12.2012</a:t>
            </a:fld>
          </a:p>
        </p:txBody>
      </p:sp>
      <p:sp>
        <p:nvSpPr>
          <p:cNvPr id="5" name="Zástupný symbol pro číslo snímku 8"/>
          <p:cNvSpPr>
            <a:spLocks noGrp="1"/>
          </p:cNvSpPr>
          <p:nvPr>
            <p:ph type="sldNum" sz="quarter" idx="11"/>
          </p:nvPr>
        </p:nvSpPr>
        <p:spPr/>
        <p:txBody>
          <a:bodyPr rtlCol="0"/>
          <a:lstStyle>
            <a:defPPr>
              <a:defRPr kern="1200" smtId="4294967295"/>
            </a:defPPr>
            <a:lvl1pPr>
              <a:defRPr/>
            </a:lvl1pPr>
          </a:lstStyle>
          <a:p>
            <a:pPr>
              <a:defRPr/>
            </a:pPr>
            <a:fld id="{6254C60F-0AED-4D20-AB25-6569A5A4AFC3}" type="slidenum">
              <a:rPr lang="cs-CZ"/>
              <a:pPr>
                <a:defRPr/>
              </a:pPr>
              <a:t>‹#›</a:t>
            </a:fld>
          </a:p>
        </p:txBody>
      </p:sp>
      <p:sp>
        <p:nvSpPr>
          <p:cNvPr id="6" name="Zástupný symbol pro zápatí 9"/>
          <p:cNvSpPr>
            <a:spLocks noGrp="1"/>
          </p:cNvSpPr>
          <p:nvPr>
            <p:ph type="ftr" sz="quarter" idx="12"/>
          </p:nvPr>
        </p:nvSpPr>
        <p:spPr/>
        <p:txBody>
          <a:bodyPr rtlCol="0"/>
          <a:lstStyle>
            <a:defPPr>
              <a:defRPr kern="1200" smtId="4294967295"/>
            </a:defPPr>
            <a:lvl1pPr>
              <a:defRPr/>
            </a:lvl1pPr>
          </a:lstStyle>
          <a:p>
            <a:pPr>
              <a:defRPr/>
            </a:pPr>
            <a:endParaRPr lang="cs-CZ"/>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secHead" preserve="1">
  <p:cSld name="Záhlaví části">
    <p:bg>
      <p:bgRef idx="1001">
        <a:schemeClr val="bg2"/>
      </p:bgRef>
    </p:bg>
    <p:spTree>
      <p:nvGrpSpPr>
        <p:cNvPr id="1" name=""/>
        <p:cNvGrpSpPr/>
        <p:nvPr/>
      </p:nvGrpSpPr>
      <p:grpSpPr>
        <a:xfrm>
          <a:off x="0" y="0"/>
          <a:ext cx="0" cy="0"/>
        </a:xfrm>
      </p:grpSpPr>
      <p:sp>
        <p:nvSpPr>
          <p:cNvPr id="4" name="Obdélní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5" name="Obdélník 9"/>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6" name="Obdélník 10"/>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7" name="Obdélník 11"/>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8" name="Přímá spojnice 12"/>
          <p:cNvSpPr>
            <a:spLocks noChangeShapeType="1"/>
          </p:cNvSpPr>
          <p:nvPr/>
        </p:nvSpPr>
        <p:spPr bwMode="auto">
          <a:xfrm flipH="1">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9" name="Přímá spojnice 13"/>
          <p:cNvSpPr>
            <a:spLocks noChangeShapeType="1"/>
          </p:cNvSpPr>
          <p:nvPr/>
        </p:nvSpPr>
        <p:spPr bwMode="auto">
          <a:xfrm flipH="1">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10" name="Přímá spojnice 14"/>
          <p:cNvSpPr>
            <a:spLocks noChangeShapeType="1"/>
          </p:cNvSpPr>
          <p:nvPr/>
        </p:nvSpPr>
        <p:spPr bwMode="auto">
          <a:xfrm flipH="1">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11" name="Přímá spojnice 15"/>
          <p:cNvSpPr>
            <a:spLocks noChangeShapeType="1"/>
          </p:cNvSpPr>
          <p:nvPr/>
        </p:nvSpPr>
        <p:spPr bwMode="auto">
          <a:xfrm flipH="1">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12" name="Přímá spojnice 16"/>
          <p:cNvSpPr>
            <a:spLocks noChangeShapeType="1"/>
          </p:cNvSpPr>
          <p:nvPr/>
        </p:nvSpPr>
        <p:spPr bwMode="auto">
          <a:xfrm flipH="1">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13" name="Obdélní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14" name="Ovál 18"/>
          <p:cNvSpPr/>
          <p:nvPr/>
        </p:nvSpPr>
        <p:spPr bwMode="auto">
          <a:xfrm>
            <a:off x="609600" y="3429000"/>
            <a:ext cx="1295400" cy="1295400"/>
          </a:xfrm>
          <a:prstGeom prst="ellipse">
            <a:avLst/>
          </a:prstGeom>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15" name="Ovál 19"/>
          <p:cNvSpPr/>
          <p:nvPr/>
        </p:nvSpPr>
        <p:spPr bwMode="auto">
          <a:xfrm>
            <a:off x="1323975" y="4867275"/>
            <a:ext cx="642938" cy="641350"/>
          </a:xfrm>
          <a:prstGeom prst="ellipse">
            <a:avLst/>
          </a:prstGeom>
          <a:ln w="285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16" name="Ovál 20"/>
          <p:cNvSpPr/>
          <p:nvPr/>
        </p:nvSpPr>
        <p:spPr bwMode="auto">
          <a:xfrm>
            <a:off x="1090613" y="5500688"/>
            <a:ext cx="138112" cy="136525"/>
          </a:xfrm>
          <a:prstGeom prst="ellipse">
            <a:avLst/>
          </a:prstGeom>
          <a:ln w="127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17" name="Ovál 21"/>
          <p:cNvSpPr/>
          <p:nvPr/>
        </p:nvSpPr>
        <p:spPr bwMode="auto">
          <a:xfrm>
            <a:off x="1663700" y="5791200"/>
            <a:ext cx="274638" cy="274638"/>
          </a:xfrm>
          <a:prstGeom prst="ellipse">
            <a:avLst/>
          </a:prstGeom>
          <a:ln w="127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18" name="Ovál 22"/>
          <p:cNvSpPr/>
          <p:nvPr/>
        </p:nvSpPr>
        <p:spPr bwMode="auto">
          <a:xfrm>
            <a:off x="1879600" y="4479925"/>
            <a:ext cx="365125" cy="365125"/>
          </a:xfrm>
          <a:prstGeom prst="ellipse">
            <a:avLst/>
          </a:prstGeom>
          <a:ln w="285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19" name="Přímá spojnice 25"/>
          <p:cNvSpPr>
            <a:spLocks noChangeShapeType="1"/>
          </p:cNvSpPr>
          <p:nvPr/>
        </p:nvSpPr>
        <p:spPr bwMode="auto">
          <a:xfrm flipH="1">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2" name="Nadpis 1"/>
          <p:cNvSpPr>
            <a:spLocks noGrp="1"/>
          </p:cNvSpPr>
          <p:nvPr>
            <p:ph type="title"/>
          </p:nvPr>
        </p:nvSpPr>
        <p:spPr>
          <a:xfrm>
            <a:off x="2286000" y="2895600"/>
            <a:ext cx="6172200" cy="2053590"/>
          </a:xfrm>
        </p:spPr>
        <p:txBody>
          <a:bodyPr/>
          <a:lstStyle>
            <a:defPPr>
              <a:defRPr kern="1200" smtId="4294967295"/>
            </a:defPPr>
            <a:lvl1pPr algn="l">
              <a:buNone/>
              <a:defRPr sz="3000" b="1" cap="small" baseline="0"/>
            </a:lvl1pPr>
          </a:lstStyle>
          <a:p>
            <a:r>
              <a:rPr lang="cs-CZ" smtClean="0"/>
              <a:t>Kliknutím lze upravit styl.</a:t>
            </a:r>
            <a:endParaRPr lang="en-US"/>
          </a:p>
        </p:txBody>
      </p:sp>
      <p:sp>
        <p:nvSpPr>
          <p:cNvPr id="3" name="Zástupný symbol pro text 2"/>
          <p:cNvSpPr>
            <a:spLocks noGrp="1"/>
          </p:cNvSpPr>
          <p:nvPr>
            <p:ph type="body" idx="1"/>
          </p:nvPr>
        </p:nvSpPr>
        <p:spPr>
          <a:xfrm>
            <a:off x="2286000" y="5010150"/>
            <a:ext cx="6172200" cy="1371600"/>
          </a:xfrm>
        </p:spPr>
        <p:txBody>
          <a:bodyPr/>
          <a:lstStyle>
            <a:defPPr>
              <a:defRPr kern="1200" smtId="4294967295"/>
            </a:defPPr>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cs-CZ" smtClean="0"/>
              <a:t>Kliknutím lze upravit styly předlohy textu.</a:t>
            </a:r>
          </a:p>
        </p:txBody>
      </p:sp>
      <p:sp>
        <p:nvSpPr>
          <p:cNvPr id="20" name="Zástupný symbol pro datum 3"/>
          <p:cNvSpPr>
            <a:spLocks noGrp="1"/>
          </p:cNvSpPr>
          <p:nvPr>
            <p:ph type="dt" sz="half" idx="10"/>
          </p:nvPr>
        </p:nvSpPr>
        <p:spPr bwMode="auto">
          <a:xfrm rot="5400000">
            <a:off x="7762875" y="1169988"/>
            <a:ext cx="2286000" cy="381000"/>
          </a:xfrm>
        </p:spPr>
        <p:txBody>
          <a:bodyPr/>
          <a:lstStyle>
            <a:defPPr>
              <a:defRPr kern="1200" smtId="4294967295"/>
            </a:defPPr>
            <a:lvl1pPr>
              <a:defRPr/>
            </a:lvl1pPr>
          </a:lstStyle>
          <a:p>
            <a:pPr>
              <a:defRPr/>
            </a:pPr>
            <a:fld id="{769D63FE-6C97-4DC9-BFBF-2B9A7859155B}" type="datetimeFigureOut">
              <a:rPr lang="cs-CZ"/>
              <a:pPr>
                <a:defRPr/>
              </a:pPr>
              <a:t>13.12.2012</a:t>
            </a:fld>
          </a:p>
        </p:txBody>
      </p:sp>
      <p:sp>
        <p:nvSpPr>
          <p:cNvPr id="21" name="Zástupný symbol pro zápatí 4"/>
          <p:cNvSpPr>
            <a:spLocks noGrp="1"/>
          </p:cNvSpPr>
          <p:nvPr>
            <p:ph type="ftr" sz="quarter" idx="11"/>
          </p:nvPr>
        </p:nvSpPr>
        <p:spPr bwMode="auto">
          <a:xfrm rot="5400000">
            <a:off x="7077076" y="4178300"/>
            <a:ext cx="3657600" cy="384175"/>
          </a:xfrm>
        </p:spPr>
        <p:txBody>
          <a:bodyPr/>
          <a:lstStyle>
            <a:defPPr>
              <a:defRPr kern="1200" smtId="4294967295"/>
            </a:defPPr>
            <a:lvl1pPr>
              <a:defRPr/>
            </a:lvl1pPr>
          </a:lstStyle>
          <a:p>
            <a:pPr>
              <a:defRPr/>
            </a:pPr>
            <a:endParaRPr lang="cs-CZ"/>
          </a:p>
        </p:txBody>
      </p:sp>
      <p:sp>
        <p:nvSpPr>
          <p:cNvPr id="22" name="Zástupný symbol pro číslo snímku 5"/>
          <p:cNvSpPr>
            <a:spLocks noGrp="1"/>
          </p:cNvSpPr>
          <p:nvPr>
            <p:ph type="sldNum" sz="quarter" idx="12"/>
          </p:nvPr>
        </p:nvSpPr>
        <p:spPr bwMode="auto">
          <a:xfrm>
            <a:off x="1339850" y="4929188"/>
            <a:ext cx="609600" cy="517525"/>
          </a:xfrm>
        </p:spPr>
        <p:txBody>
          <a:bodyPr/>
          <a:lstStyle>
            <a:defPPr>
              <a:defRPr kern="1200" smtId="4294967295"/>
            </a:defPPr>
            <a:lvl1pPr>
              <a:defRPr/>
            </a:lvl1pPr>
          </a:lstStyle>
          <a:p>
            <a:pPr>
              <a:defRPr/>
            </a:pPr>
            <a:fld id="{04A1F2D0-FE06-4B6D-A065-649D661CF024}" type="slidenum">
              <a:rPr lang="cs-CZ"/>
              <a:pPr>
                <a:defRPr/>
              </a:pPr>
              <a:t>‹#›</a:t>
            </a:fld>
          </a:p>
        </p:txBody>
      </p:sp>
    </p:spTree>
  </p:cSld>
  <p:clrMapOvr>
    <a:overrideClrMapping bg1="dk1" tx1="lt1" bg2="dk2" tx2="lt2" accent1="accent1" accent2="accent2" accent3="accent3" accent4="accent4" accent5="accent5" accent6="accent6" hlink="hlink" folHlink="folHlink"/>
  </p:clrMapOvr>
  <p:transition/>
  <p:timing/>
</p:sldLayout>
</file>

<file path=ppt/slideLayouts/slideLayout4.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woObj" preserve="1">
  <p:cSld name="Dva obsahy">
    <p:spTree>
      <p:nvGrpSpPr>
        <p:cNvPr id="1" name=""/>
        <p:cNvGrpSpPr/>
        <p:nvPr/>
      </p:nvGrpSpPr>
      <p:grpSpPr>
        <a:xfrm>
          <a:off x="0" y="0"/>
          <a:ext cx="0" cy="0"/>
        </a:xfrm>
      </p:grpSpPr>
      <p:sp>
        <p:nvSpPr>
          <p:cNvPr id="2" name="Nadpis 1"/>
          <p:cNvSpPr>
            <a:spLocks noGrp="1"/>
          </p:cNvSpPr>
          <p:nvPr>
            <p:ph type="title"/>
          </p:nvPr>
        </p:nvSpPr>
        <p:spPr/>
        <p:txBody>
          <a:bodyPr/>
          <a:lstStyle>
            <a:defPPr>
              <a:defRPr kern="1200" smtId="4294967295"/>
            </a:defPPr>
          </a:lstStyle>
          <a:p>
            <a:r>
              <a:rPr lang="cs-CZ" smtClean="0"/>
              <a:t>Kliknutím lze upravit styl.</a:t>
            </a:r>
            <a:endParaRPr lang="en-US"/>
          </a:p>
        </p:txBody>
      </p:sp>
      <p:sp>
        <p:nvSpPr>
          <p:cNvPr id="9" name="Zástupný symbol pro obsah 8"/>
          <p:cNvSpPr>
            <a:spLocks noGrp="1"/>
          </p:cNvSpPr>
          <p:nvPr>
            <p:ph sz="quarter" idx="1"/>
          </p:nvPr>
        </p:nvSpPr>
        <p:spPr>
          <a:xfrm>
            <a:off x="457200" y="1600200"/>
            <a:ext cx="3657600" cy="4572000"/>
          </a:xfrm>
        </p:spPr>
        <p:txBody>
          <a:bodyPr/>
          <a:lstStyle>
            <a:defPPr>
              <a:defRPr kern="1200" smtId="4294967295"/>
            </a:def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11" name="Zástupný symbol pro obsah 10"/>
          <p:cNvSpPr>
            <a:spLocks noGrp="1"/>
          </p:cNvSpPr>
          <p:nvPr>
            <p:ph sz="quarter" idx="2"/>
          </p:nvPr>
        </p:nvSpPr>
        <p:spPr>
          <a:xfrm>
            <a:off x="4270248" y="1600200"/>
            <a:ext cx="3657600" cy="4572000"/>
          </a:xfrm>
        </p:spPr>
        <p:txBody>
          <a:bodyPr/>
          <a:lstStyle>
            <a:defPPr>
              <a:defRPr kern="1200" smtId="4294967295"/>
            </a:def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5" name="Zástupný symbol pro datum 13"/>
          <p:cNvSpPr>
            <a:spLocks noGrp="1"/>
          </p:cNvSpPr>
          <p:nvPr>
            <p:ph type="dt" sz="half" idx="10"/>
          </p:nvPr>
        </p:nvSpPr>
        <p:spPr/>
        <p:txBody>
          <a:bodyPr/>
          <a:lstStyle>
            <a:defPPr>
              <a:defRPr kern="1200" smtId="4294967295"/>
            </a:defPPr>
            <a:lvl1pPr>
              <a:defRPr/>
            </a:lvl1pPr>
          </a:lstStyle>
          <a:p>
            <a:pPr>
              <a:defRPr/>
            </a:pPr>
            <a:fld id="{E97811EF-16A2-4CFE-97A8-B7BD1A1AB51F}" type="datetimeFigureOut">
              <a:rPr lang="cs-CZ"/>
              <a:pPr>
                <a:defRPr/>
              </a:pPr>
              <a:t>13.12.2012</a:t>
            </a:fld>
          </a:p>
        </p:txBody>
      </p:sp>
      <p:sp>
        <p:nvSpPr>
          <p:cNvPr id="6" name="Zástupný symbol pro zápatí 2"/>
          <p:cNvSpPr>
            <a:spLocks noGrp="1"/>
          </p:cNvSpPr>
          <p:nvPr>
            <p:ph type="ftr" sz="quarter" idx="11"/>
          </p:nvPr>
        </p:nvSpPr>
        <p:spPr/>
        <p:txBody>
          <a:bodyPr/>
          <a:lstStyle>
            <a:defPPr>
              <a:defRPr kern="1200" smtId="4294967295"/>
            </a:defPPr>
            <a:lvl1pPr>
              <a:defRPr/>
            </a:lvl1pPr>
          </a:lstStyle>
          <a:p>
            <a:pPr>
              <a:defRPr/>
            </a:pPr>
            <a:endParaRPr lang="cs-CZ"/>
          </a:p>
        </p:txBody>
      </p:sp>
      <p:sp>
        <p:nvSpPr>
          <p:cNvPr id="7" name="Zástupný symbol pro číslo snímku 22"/>
          <p:cNvSpPr>
            <a:spLocks noGrp="1"/>
          </p:cNvSpPr>
          <p:nvPr>
            <p:ph type="sldNum" sz="quarter" idx="12"/>
          </p:nvPr>
        </p:nvSpPr>
        <p:spPr/>
        <p:txBody>
          <a:bodyPr/>
          <a:lstStyle>
            <a:defPPr>
              <a:defRPr kern="1200" smtId="4294967295"/>
            </a:defPPr>
            <a:lvl1pPr>
              <a:defRPr/>
            </a:lvl1pPr>
          </a:lstStyle>
          <a:p>
            <a:pPr>
              <a:defRPr/>
            </a:pPr>
            <a:fld id="{FD383845-FA8A-4140-BF55-597D2E0BF8B6}" type="slidenum">
              <a:rPr lang="cs-CZ"/>
              <a:pPr>
                <a:defRPr/>
              </a:pPr>
              <a:t>‹#›</a:t>
            </a:fld>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woTxTwoObj" preserve="1">
  <p:cSld name="Porovnání">
    <p:spTree>
      <p:nvGrpSpPr>
        <p:cNvPr id="1" name=""/>
        <p:cNvGrpSpPr/>
        <p:nvPr/>
      </p:nvGrpSpPr>
      <p:grpSpPr>
        <a:xfrm>
          <a:off x="0" y="0"/>
          <a:ext cx="0" cy="0"/>
        </a:xfrm>
      </p:grpSpPr>
      <p:sp>
        <p:nvSpPr>
          <p:cNvPr id="2" name="Nadpis 1"/>
          <p:cNvSpPr>
            <a:spLocks noGrp="1"/>
          </p:cNvSpPr>
          <p:nvPr>
            <p:ph type="title"/>
          </p:nvPr>
        </p:nvSpPr>
        <p:spPr>
          <a:xfrm>
            <a:off x="457200" y="273050"/>
            <a:ext cx="7543800" cy="1143000"/>
          </a:xfrm>
        </p:spPr>
        <p:txBody>
          <a:bodyPr/>
          <a:lstStyle>
            <a:defPPr>
              <a:defRPr kern="1200" smtId="4294967295"/>
            </a:defPPr>
            <a:lvl1pPr>
              <a:defRPr/>
            </a:lvl1pPr>
          </a:lstStyle>
          <a:p>
            <a:r>
              <a:rPr lang="cs-CZ" smtClean="0"/>
              <a:t>Kliknutím lze upravit styl.</a:t>
            </a:r>
            <a:endParaRPr lang="en-US"/>
          </a:p>
        </p:txBody>
      </p:sp>
      <p:sp>
        <p:nvSpPr>
          <p:cNvPr id="11" name="Zástupný symbol pro obsah 10"/>
          <p:cNvSpPr>
            <a:spLocks noGrp="1"/>
          </p:cNvSpPr>
          <p:nvPr>
            <p:ph sz="quarter" idx="2"/>
          </p:nvPr>
        </p:nvSpPr>
        <p:spPr>
          <a:xfrm>
            <a:off x="457200" y="2362200"/>
            <a:ext cx="3657600" cy="3886200"/>
          </a:xfrm>
        </p:spPr>
        <p:txBody>
          <a:bodyPr/>
          <a:lstStyle>
            <a:defPPr>
              <a:defRPr kern="1200" smtId="4294967295"/>
            </a:def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13" name="Zástupný symbol pro obsah 12"/>
          <p:cNvSpPr>
            <a:spLocks noGrp="1"/>
          </p:cNvSpPr>
          <p:nvPr>
            <p:ph sz="quarter" idx="4"/>
          </p:nvPr>
        </p:nvSpPr>
        <p:spPr>
          <a:xfrm>
            <a:off x="4371975" y="2362200"/>
            <a:ext cx="3657600" cy="3886200"/>
          </a:xfrm>
        </p:spPr>
        <p:txBody>
          <a:bodyPr/>
          <a:lstStyle>
            <a:defPPr>
              <a:defRPr kern="1200" smtId="4294967295"/>
            </a:def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12" name="Zástupný symbol pro text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defPPr>
              <a:defRPr kern="1200" smtId="4294967295"/>
            </a:defPPr>
            <a:lvl1pPr marL="0" indent="0">
              <a:buFontTx/>
              <a:buNone/>
              <a:defRPr sz="2000" b="1">
                <a:solidFill>
                  <a:srgbClr val="FFFFFF"/>
                </a:solidFill>
              </a:defRPr>
            </a:lvl1pPr>
          </a:lstStyle>
          <a:p>
            <a:pPr lvl="0"/>
            <a:r>
              <a:rPr lang="cs-CZ" smtClean="0"/>
              <a:t>Kliknutím lze upravit styly předlohy textu.</a:t>
            </a:r>
          </a:p>
        </p:txBody>
      </p:sp>
      <p:sp>
        <p:nvSpPr>
          <p:cNvPr id="14" name="Zástupný symbol pro text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defPPr>
              <a:defRPr kern="1200" smtId="4294967295"/>
            </a:defPPr>
            <a:lvl1pPr marL="0" indent="0">
              <a:buFontTx/>
              <a:buNone/>
              <a:defRPr sz="2000" b="1">
                <a:solidFill>
                  <a:srgbClr val="FFFFFF"/>
                </a:solidFill>
              </a:defRPr>
            </a:lvl1pPr>
          </a:lstStyle>
          <a:p>
            <a:pPr lvl="0"/>
            <a:r>
              <a:rPr lang="cs-CZ" smtClean="0"/>
              <a:t>Kliknutím lze upravit styly předlohy textu.</a:t>
            </a:r>
          </a:p>
        </p:txBody>
      </p:sp>
      <p:sp>
        <p:nvSpPr>
          <p:cNvPr id="7" name="Zástupný symbol pro datum 13"/>
          <p:cNvSpPr>
            <a:spLocks noGrp="1"/>
          </p:cNvSpPr>
          <p:nvPr>
            <p:ph type="dt" sz="half" idx="10"/>
          </p:nvPr>
        </p:nvSpPr>
        <p:spPr/>
        <p:txBody>
          <a:bodyPr/>
          <a:lstStyle>
            <a:defPPr>
              <a:defRPr kern="1200" smtId="4294967295"/>
            </a:defPPr>
            <a:lvl1pPr>
              <a:defRPr/>
            </a:lvl1pPr>
          </a:lstStyle>
          <a:p>
            <a:pPr>
              <a:defRPr/>
            </a:pPr>
            <a:fld id="{E8EFF522-263B-434A-A7B9-1C2EDFB3D9E5}" type="datetimeFigureOut">
              <a:rPr lang="cs-CZ"/>
              <a:pPr>
                <a:defRPr/>
              </a:pPr>
              <a:t>13.12.2012</a:t>
            </a:fld>
          </a:p>
        </p:txBody>
      </p:sp>
      <p:sp>
        <p:nvSpPr>
          <p:cNvPr id="8" name="Zástupný symbol pro zápatí 2"/>
          <p:cNvSpPr>
            <a:spLocks noGrp="1"/>
          </p:cNvSpPr>
          <p:nvPr>
            <p:ph type="ftr" sz="quarter" idx="11"/>
          </p:nvPr>
        </p:nvSpPr>
        <p:spPr/>
        <p:txBody>
          <a:bodyPr/>
          <a:lstStyle>
            <a:defPPr>
              <a:defRPr kern="1200" smtId="4294967295"/>
            </a:defPPr>
            <a:lvl1pPr>
              <a:defRPr/>
            </a:lvl1pPr>
          </a:lstStyle>
          <a:p>
            <a:pPr>
              <a:defRPr/>
            </a:pPr>
            <a:endParaRPr lang="cs-CZ"/>
          </a:p>
        </p:txBody>
      </p:sp>
      <p:sp>
        <p:nvSpPr>
          <p:cNvPr id="9" name="Zástupný symbol pro číslo snímku 22"/>
          <p:cNvSpPr>
            <a:spLocks noGrp="1"/>
          </p:cNvSpPr>
          <p:nvPr>
            <p:ph type="sldNum" sz="quarter" idx="12"/>
          </p:nvPr>
        </p:nvSpPr>
        <p:spPr/>
        <p:txBody>
          <a:bodyPr/>
          <a:lstStyle>
            <a:defPPr>
              <a:defRPr kern="1200" smtId="4294967295"/>
            </a:defPPr>
            <a:lvl1pPr>
              <a:defRPr/>
            </a:lvl1pPr>
          </a:lstStyle>
          <a:p>
            <a:pPr>
              <a:defRPr/>
            </a:pPr>
            <a:fld id="{6640F72E-555F-4316-B95A-8E57BDF5CC3A}" type="slidenum">
              <a:rPr lang="cs-CZ"/>
              <a:pPr>
                <a:defRPr/>
              </a:pPr>
              <a:t>‹#›</a:t>
            </a:fld>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itleOnly" preserve="1">
  <p:cSld name="Pouze nadpis">
    <p:spTree>
      <p:nvGrpSpPr>
        <p:cNvPr id="1" name=""/>
        <p:cNvGrpSpPr/>
        <p:nvPr/>
      </p:nvGrpSpPr>
      <p:grpSpPr>
        <a:xfrm>
          <a:off x="0" y="0"/>
          <a:ext cx="0" cy="0"/>
        </a:xfrm>
      </p:grpSpPr>
      <p:sp>
        <p:nvSpPr>
          <p:cNvPr id="2" name="Nadpis 1"/>
          <p:cNvSpPr>
            <a:spLocks noGrp="1"/>
          </p:cNvSpPr>
          <p:nvPr>
            <p:ph type="title"/>
          </p:nvPr>
        </p:nvSpPr>
        <p:spPr/>
        <p:txBody>
          <a:bodyPr/>
          <a:lstStyle>
            <a:defPPr>
              <a:defRPr kern="1200" smtId="4294967295"/>
            </a:defPPr>
          </a:lstStyle>
          <a:p>
            <a:r>
              <a:rPr lang="cs-CZ" smtClean="0"/>
              <a:t>Kliknutím lze upravit styl.</a:t>
            </a:r>
            <a:endParaRPr lang="en-US"/>
          </a:p>
        </p:txBody>
      </p:sp>
      <p:sp>
        <p:nvSpPr>
          <p:cNvPr id="3" name="Zástupný symbol pro datum 5"/>
          <p:cNvSpPr>
            <a:spLocks noGrp="1"/>
          </p:cNvSpPr>
          <p:nvPr>
            <p:ph type="dt" sz="half" idx="10"/>
          </p:nvPr>
        </p:nvSpPr>
        <p:spPr/>
        <p:txBody>
          <a:bodyPr rtlCol="0"/>
          <a:lstStyle>
            <a:defPPr>
              <a:defRPr kern="1200" smtId="4294967295"/>
            </a:defPPr>
            <a:lvl1pPr>
              <a:defRPr/>
            </a:lvl1pPr>
          </a:lstStyle>
          <a:p>
            <a:pPr>
              <a:defRPr/>
            </a:pPr>
            <a:fld id="{C337DB09-D616-4E86-860C-FFA58D557F36}" type="datetimeFigureOut">
              <a:rPr lang="cs-CZ"/>
              <a:pPr>
                <a:defRPr/>
              </a:pPr>
              <a:t>13.12.2012</a:t>
            </a:fld>
          </a:p>
        </p:txBody>
      </p:sp>
      <p:sp>
        <p:nvSpPr>
          <p:cNvPr id="4" name="Zástupný symbol pro číslo snímku 6"/>
          <p:cNvSpPr>
            <a:spLocks noGrp="1"/>
          </p:cNvSpPr>
          <p:nvPr>
            <p:ph type="sldNum" sz="quarter" idx="11"/>
          </p:nvPr>
        </p:nvSpPr>
        <p:spPr/>
        <p:txBody>
          <a:bodyPr rtlCol="0"/>
          <a:lstStyle>
            <a:defPPr>
              <a:defRPr kern="1200" smtId="4294967295"/>
            </a:defPPr>
            <a:lvl1pPr>
              <a:defRPr/>
            </a:lvl1pPr>
          </a:lstStyle>
          <a:p>
            <a:pPr>
              <a:defRPr/>
            </a:pPr>
            <a:fld id="{9F0C1413-25C8-483E-8312-D626A8DBC2B4}" type="slidenum">
              <a:rPr lang="cs-CZ"/>
              <a:pPr>
                <a:defRPr/>
              </a:pPr>
              <a:t>‹#›</a:t>
            </a:fld>
          </a:p>
        </p:txBody>
      </p:sp>
      <p:sp>
        <p:nvSpPr>
          <p:cNvPr id="5" name="Zástupný symbol pro zápatí 7"/>
          <p:cNvSpPr>
            <a:spLocks noGrp="1"/>
          </p:cNvSpPr>
          <p:nvPr>
            <p:ph type="ftr" sz="quarter" idx="12"/>
          </p:nvPr>
        </p:nvSpPr>
        <p:spPr/>
        <p:txBody>
          <a:bodyPr rtlCol="0"/>
          <a:lstStyle>
            <a:defPPr>
              <a:defRPr kern="1200" smtId="4294967295"/>
            </a:defPPr>
            <a:lvl1pPr>
              <a:defRPr/>
            </a:lvl1pPr>
          </a:lstStyle>
          <a:p>
            <a:pPr>
              <a:defRPr/>
            </a:pPr>
            <a:endParaRPr lang="cs-CZ"/>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blank" preserve="1">
  <p:cSld name="Prázdný">
    <p:spTree>
      <p:nvGrpSpPr>
        <p:cNvPr id="1" name=""/>
        <p:cNvGrpSpPr/>
        <p:nvPr/>
      </p:nvGrpSpPr>
      <p:grpSpPr>
        <a:xfrm>
          <a:off x="0" y="0"/>
          <a:ext cx="0" cy="0"/>
        </a:xfrm>
      </p:grpSpPr>
      <p:sp>
        <p:nvSpPr>
          <p:cNvPr id="2" name="Zástupný symbol pro datum 13"/>
          <p:cNvSpPr>
            <a:spLocks noGrp="1"/>
          </p:cNvSpPr>
          <p:nvPr>
            <p:ph type="dt" sz="half" idx="10"/>
          </p:nvPr>
        </p:nvSpPr>
        <p:spPr/>
        <p:txBody>
          <a:bodyPr/>
          <a:lstStyle>
            <a:defPPr>
              <a:defRPr kern="1200" smtId="4294967295"/>
            </a:defPPr>
            <a:lvl1pPr>
              <a:defRPr/>
            </a:lvl1pPr>
          </a:lstStyle>
          <a:p>
            <a:pPr>
              <a:defRPr/>
            </a:pPr>
            <a:fld id="{3F094C1A-44D0-449C-9D69-515321E8D19B}" type="datetimeFigureOut">
              <a:rPr lang="cs-CZ"/>
              <a:pPr>
                <a:defRPr/>
              </a:pPr>
              <a:t>13.12.2012</a:t>
            </a:fld>
          </a:p>
        </p:txBody>
      </p:sp>
      <p:sp>
        <p:nvSpPr>
          <p:cNvPr id="3" name="Zástupný symbol pro zápatí 2"/>
          <p:cNvSpPr>
            <a:spLocks noGrp="1"/>
          </p:cNvSpPr>
          <p:nvPr>
            <p:ph type="ftr" sz="quarter" idx="11"/>
          </p:nvPr>
        </p:nvSpPr>
        <p:spPr/>
        <p:txBody>
          <a:bodyPr/>
          <a:lstStyle>
            <a:defPPr>
              <a:defRPr kern="1200" smtId="4294967295"/>
            </a:defPPr>
            <a:lvl1pPr>
              <a:defRPr/>
            </a:lvl1pPr>
          </a:lstStyle>
          <a:p>
            <a:pPr>
              <a:defRPr/>
            </a:pPr>
            <a:endParaRPr lang="cs-CZ"/>
          </a:p>
        </p:txBody>
      </p:sp>
      <p:sp>
        <p:nvSpPr>
          <p:cNvPr id="4" name="Zástupný symbol pro číslo snímku 22"/>
          <p:cNvSpPr>
            <a:spLocks noGrp="1"/>
          </p:cNvSpPr>
          <p:nvPr>
            <p:ph type="sldNum" sz="quarter" idx="12"/>
          </p:nvPr>
        </p:nvSpPr>
        <p:spPr/>
        <p:txBody>
          <a:bodyPr/>
          <a:lstStyle>
            <a:defPPr>
              <a:defRPr kern="1200" smtId="4294967295"/>
            </a:defPPr>
            <a:lvl1pPr>
              <a:defRPr/>
            </a:lvl1pPr>
          </a:lstStyle>
          <a:p>
            <a:pPr>
              <a:defRPr/>
            </a:pPr>
            <a:fld id="{C98B8C25-E859-40EA-9514-0E9561BED9DB}" type="slidenum">
              <a:rPr lang="cs-CZ"/>
              <a:pPr>
                <a:defRPr/>
              </a:pPr>
              <a:t>‹#›</a:t>
            </a:fld>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objTx" preserve="1">
  <p:cSld name="Obsah s titulkem">
    <p:spTree>
      <p:nvGrpSpPr>
        <p:cNvPr id="1" name=""/>
        <p:cNvGrpSpPr/>
        <p:nvPr/>
      </p:nvGrpSpPr>
      <p:grpSpPr>
        <a:xfrm>
          <a:off x="0" y="0"/>
          <a:ext cx="0" cy="0"/>
        </a:xfrm>
      </p:grpSpPr>
      <p:sp>
        <p:nvSpPr>
          <p:cNvPr id="5" name="Přímá spojnice 9"/>
          <p:cNvSpPr>
            <a:spLocks noChangeShapeType="1"/>
          </p:cNvSpPr>
          <p:nvPr/>
        </p:nvSpPr>
        <p:spPr bwMode="auto">
          <a:xfrm flipH="1">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6" name="Přímá spojnice 7"/>
          <p:cNvSpPr>
            <a:spLocks noChangeShapeType="1"/>
          </p:cNvSpPr>
          <p:nvPr/>
        </p:nvSpPr>
        <p:spPr bwMode="auto">
          <a:xfrm flipH="1">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7" name="Přímá spojnice 8"/>
          <p:cNvSpPr>
            <a:spLocks noChangeShapeType="1"/>
          </p:cNvSpPr>
          <p:nvPr/>
        </p:nvSpPr>
        <p:spPr bwMode="auto">
          <a:xfrm flipH="1">
            <a:off x="6192838" y="0"/>
            <a:ext cx="0" cy="6858000"/>
          </a:xfrm>
          <a:prstGeom prst="line">
            <a:avLst/>
          </a:prstGeom>
          <a:noFill/>
          <a:ln w="12700" cap="flat" cmpd="sng" algn="ctr">
            <a:solidFill>
              <a:schemeClr val="accent1"/>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8" name="Přímá spojnice 10"/>
          <p:cNvSpPr>
            <a:spLocks noChangeShapeType="1"/>
          </p:cNvSpPr>
          <p:nvPr/>
        </p:nvSpPr>
        <p:spPr bwMode="auto">
          <a:xfrm flipH="1">
            <a:off x="8991600" y="0"/>
            <a:ext cx="0" cy="6858000"/>
          </a:xfrm>
          <a:prstGeom prst="line">
            <a:avLst/>
          </a:prstGeom>
          <a:noFill/>
          <a:ln w="19050" cap="flat" cmpd="sng" algn="ctr">
            <a:solidFill>
              <a:schemeClr val="accent1"/>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9" name="Obdélní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10" name="Přímá spojnice 12"/>
          <p:cNvSpPr>
            <a:spLocks noChangeShapeType="1"/>
          </p:cNvSpPr>
          <p:nvPr/>
        </p:nvSpPr>
        <p:spPr bwMode="auto">
          <a:xfrm flipH="1">
            <a:off x="8915400" y="0"/>
            <a:ext cx="0" cy="6858000"/>
          </a:xfrm>
          <a:prstGeom prst="line">
            <a:avLst/>
          </a:prstGeom>
          <a:noFill/>
          <a:ln w="9525" cap="flat" cmpd="sng" algn="ctr">
            <a:solidFill>
              <a:schemeClr val="accent1"/>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11" name="Ovál 13"/>
          <p:cNvSpPr/>
          <p:nvPr/>
        </p:nvSpPr>
        <p:spPr>
          <a:xfrm>
            <a:off x="8156575" y="5715000"/>
            <a:ext cx="549275" cy="549275"/>
          </a:xfrm>
          <a:prstGeom prst="ellipse">
            <a:avLst/>
          </a:prstGeom>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2" name="Nadpis 1"/>
          <p:cNvSpPr>
            <a:spLocks noGrp="1"/>
          </p:cNvSpPr>
          <p:nvPr>
            <p:ph type="title"/>
          </p:nvPr>
        </p:nvSpPr>
        <p:spPr>
          <a:xfrm rot="5400000">
            <a:off x="3371850" y="3200400"/>
            <a:ext cx="6309360" cy="457200"/>
          </a:xfrm>
        </p:spPr>
        <p:txBody>
          <a:bodyPr/>
          <a:lstStyle>
            <a:defPPr>
              <a:defRPr kern="1200" smtId="4294967295"/>
            </a:defPPr>
            <a:lvl1pPr algn="l">
              <a:buNone/>
              <a:defRPr sz="2000" b="1" cap="small" baseline="0"/>
            </a:lvl1pPr>
          </a:lstStyle>
          <a:p>
            <a:r>
              <a:rPr lang="cs-CZ" smtClean="0"/>
              <a:t>Kliknutím lze upravit styl.</a:t>
            </a:r>
            <a:endParaRPr lang="en-US"/>
          </a:p>
        </p:txBody>
      </p:sp>
      <p:sp>
        <p:nvSpPr>
          <p:cNvPr id="3" name="Zástupný symbol pro text 2"/>
          <p:cNvSpPr>
            <a:spLocks noGrp="1"/>
          </p:cNvSpPr>
          <p:nvPr>
            <p:ph type="body" idx="2"/>
          </p:nvPr>
        </p:nvSpPr>
        <p:spPr>
          <a:xfrm>
            <a:off x="6812280" y="274320"/>
            <a:ext cx="1527048" cy="4983480"/>
          </a:xfrm>
        </p:spPr>
        <p:txBody>
          <a:bodyPr/>
          <a:lstStyle>
            <a:defPPr>
              <a:defRPr kern="1200" smtId="4294967295"/>
            </a:defPPr>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cs-CZ" smtClean="0"/>
              <a:t>Kliknutím lze upravit styly předlohy textu.</a:t>
            </a:r>
          </a:p>
        </p:txBody>
      </p:sp>
      <p:sp>
        <p:nvSpPr>
          <p:cNvPr id="18" name="Zástupný symbol pro obsah 17"/>
          <p:cNvSpPr>
            <a:spLocks noGrp="1"/>
          </p:cNvSpPr>
          <p:nvPr>
            <p:ph sz="quarter" idx="1"/>
          </p:nvPr>
        </p:nvSpPr>
        <p:spPr>
          <a:xfrm>
            <a:off x="304800" y="274320"/>
            <a:ext cx="5638800" cy="6327648"/>
          </a:xfrm>
        </p:spPr>
        <p:txBody>
          <a:bodyPr/>
          <a:lstStyle>
            <a:defPPr>
              <a:defRPr kern="1200" smtId="4294967295"/>
            </a:def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12" name="Zástupný symbol pro datum 20"/>
          <p:cNvSpPr>
            <a:spLocks noGrp="1"/>
          </p:cNvSpPr>
          <p:nvPr>
            <p:ph type="dt" sz="half" idx="10"/>
          </p:nvPr>
        </p:nvSpPr>
        <p:spPr/>
        <p:txBody>
          <a:bodyPr rtlCol="0"/>
          <a:lstStyle>
            <a:defPPr>
              <a:defRPr kern="1200" smtId="4294967295"/>
            </a:defPPr>
            <a:lvl1pPr>
              <a:defRPr/>
            </a:lvl1pPr>
          </a:lstStyle>
          <a:p>
            <a:pPr>
              <a:defRPr/>
            </a:pPr>
            <a:fld id="{9DED9582-CB25-4A2D-B731-51D80041B5C9}" type="datetimeFigureOut">
              <a:rPr lang="cs-CZ"/>
              <a:pPr>
                <a:defRPr/>
              </a:pPr>
              <a:t>13.12.2012</a:t>
            </a:fld>
          </a:p>
        </p:txBody>
      </p:sp>
      <p:sp>
        <p:nvSpPr>
          <p:cNvPr id="13" name="Zástupný symbol pro číslo snímku 21"/>
          <p:cNvSpPr>
            <a:spLocks noGrp="1"/>
          </p:cNvSpPr>
          <p:nvPr>
            <p:ph type="sldNum" sz="quarter" idx="11"/>
          </p:nvPr>
        </p:nvSpPr>
        <p:spPr/>
        <p:txBody>
          <a:bodyPr rtlCol="0"/>
          <a:lstStyle>
            <a:defPPr>
              <a:defRPr kern="1200" smtId="4294967295"/>
            </a:defPPr>
            <a:lvl1pPr>
              <a:defRPr/>
            </a:lvl1pPr>
          </a:lstStyle>
          <a:p>
            <a:pPr>
              <a:defRPr/>
            </a:pPr>
            <a:fld id="{899743A3-BF28-4BD5-AD94-F4928E2233B2}" type="slidenum">
              <a:rPr lang="cs-CZ"/>
              <a:pPr>
                <a:defRPr/>
              </a:pPr>
              <a:t>‹#›</a:t>
            </a:fld>
          </a:p>
        </p:txBody>
      </p:sp>
      <p:sp>
        <p:nvSpPr>
          <p:cNvPr id="14" name="Zástupný symbol pro zápatí 22"/>
          <p:cNvSpPr>
            <a:spLocks noGrp="1"/>
          </p:cNvSpPr>
          <p:nvPr>
            <p:ph type="ftr" sz="quarter" idx="12"/>
          </p:nvPr>
        </p:nvSpPr>
        <p:spPr/>
        <p:txBody>
          <a:bodyPr rtlCol="0"/>
          <a:lstStyle>
            <a:defPPr>
              <a:defRPr kern="1200" smtId="4294967295"/>
            </a:defPPr>
            <a:lvl1pPr>
              <a:defRPr/>
            </a:lvl1pPr>
          </a:lstStyle>
          <a:p>
            <a:pPr>
              <a:defRPr/>
            </a:pPr>
            <a:endParaRPr lang="cs-CZ"/>
          </a:p>
        </p:txBody>
      </p:sp>
    </p:spTree>
  </p:cSld>
  <p:clrMapOvr>
    <a:overrideClrMapping bg1="lt1" tx1="dk1" bg2="lt2" tx2="dk2" accent1="accent1" accent2="accent2" accent3="accent3" accent4="accent4" accent5="accent5" accent6="accent6" hlink="hlink" folHlink="folHlink"/>
  </p:clrMapOvr>
  <p:transition/>
  <p:timing/>
</p:sldLayout>
</file>

<file path=ppt/slideLayouts/slideLayout9.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picTx" preserve="1">
  <p:cSld name="Obrázek s titulkem">
    <p:spTree>
      <p:nvGrpSpPr>
        <p:cNvPr id="1" name=""/>
        <p:cNvGrpSpPr/>
        <p:nvPr/>
      </p:nvGrpSpPr>
      <p:grpSpPr>
        <a:xfrm>
          <a:off x="0" y="0"/>
          <a:ext cx="0" cy="0"/>
        </a:xfrm>
      </p:grpSpPr>
      <p:sp>
        <p:nvSpPr>
          <p:cNvPr id="5" name="Přímá spojnice 8"/>
          <p:cNvSpPr>
            <a:spLocks noChangeShapeType="1"/>
          </p:cNvSpPr>
          <p:nvPr/>
        </p:nvSpPr>
        <p:spPr bwMode="auto">
          <a:xfrm flipH="1">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6" name="Ovál 12"/>
          <p:cNvSpPr/>
          <p:nvPr/>
        </p:nvSpPr>
        <p:spPr>
          <a:xfrm>
            <a:off x="8156575" y="5715000"/>
            <a:ext cx="549275" cy="549275"/>
          </a:xfrm>
          <a:prstGeom prst="ellipse">
            <a:avLst/>
          </a:prstGeom>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7" name="Přímá spojnice 9"/>
          <p:cNvSpPr>
            <a:spLocks noChangeShapeType="1"/>
          </p:cNvSpPr>
          <p:nvPr/>
        </p:nvSpPr>
        <p:spPr bwMode="auto">
          <a:xfrm flipH="1">
            <a:off x="8991600" y="0"/>
            <a:ext cx="0" cy="6858000"/>
          </a:xfrm>
          <a:prstGeom prst="line">
            <a:avLst/>
          </a:prstGeom>
          <a:noFill/>
          <a:ln w="9525" cap="flat" cmpd="sng" algn="ctr">
            <a:solidFill>
              <a:schemeClr val="tx1"/>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8" name="Obdélník 10"/>
          <p:cNvSpPr/>
          <p:nvPr/>
        </p:nvSpPr>
        <p:spPr bwMode="auto">
          <a:xfrm>
            <a:off x="8839200" y="0"/>
            <a:ext cx="304800" cy="6858000"/>
          </a:xfrm>
          <a:prstGeom prst="rect">
            <a:avLst/>
          </a:prstGeom>
          <a:solidFill>
            <a:schemeClr val="accent1">
              <a:tint val="60000"/>
            </a:schemeClr>
          </a:solidFill>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9" name="Přímá spojnice 11"/>
          <p:cNvSpPr>
            <a:spLocks noChangeShapeType="1"/>
          </p:cNvSpPr>
          <p:nvPr/>
        </p:nvSpPr>
        <p:spPr bwMode="auto">
          <a:xfrm flipH="1">
            <a:off x="8915400" y="0"/>
            <a:ext cx="0" cy="6858000"/>
          </a:xfrm>
          <a:prstGeom prst="line">
            <a:avLst/>
          </a:prstGeom>
          <a:noFill/>
          <a:ln w="9525" cap="flat" cmpd="sng" algn="ctr">
            <a:solidFill>
              <a:schemeClr val="accent1"/>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10" name="Přímá spojnice 18"/>
          <p:cNvSpPr>
            <a:spLocks noChangeShapeType="1"/>
          </p:cNvSpPr>
          <p:nvPr/>
        </p:nvSpPr>
        <p:spPr bwMode="auto">
          <a:xfrm flipH="1">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11" name="Přímá spojnice 19"/>
          <p:cNvSpPr>
            <a:spLocks noChangeShapeType="1"/>
          </p:cNvSpPr>
          <p:nvPr/>
        </p:nvSpPr>
        <p:spPr bwMode="auto">
          <a:xfrm flipH="1">
            <a:off x="6192838" y="0"/>
            <a:ext cx="0" cy="6858000"/>
          </a:xfrm>
          <a:prstGeom prst="line">
            <a:avLst/>
          </a:prstGeom>
          <a:noFill/>
          <a:ln w="12700" cap="flat" cmpd="sng" algn="ctr">
            <a:solidFill>
              <a:schemeClr val="accent1"/>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2" name="Nadpis 1"/>
          <p:cNvSpPr>
            <a:spLocks noGrp="1"/>
          </p:cNvSpPr>
          <p:nvPr>
            <p:ph type="title"/>
          </p:nvPr>
        </p:nvSpPr>
        <p:spPr>
          <a:xfrm rot="5400000">
            <a:off x="3350133" y="3200400"/>
            <a:ext cx="6309360" cy="457200"/>
          </a:xfrm>
        </p:spPr>
        <p:txBody>
          <a:bodyPr/>
          <a:lstStyle>
            <a:defPPr>
              <a:defRPr kern="1200" smtId="4294967295"/>
            </a:defPPr>
            <a:lvl1pPr algn="l">
              <a:buNone/>
              <a:defRPr sz="2000" b="1"/>
            </a:lvl1pPr>
          </a:lstStyle>
          <a:p>
            <a:r>
              <a:rPr lang="cs-CZ" smtClean="0"/>
              <a:t>Kliknutím lze upravit styl.</a:t>
            </a:r>
            <a:endParaRPr lang="en-US"/>
          </a:p>
        </p:txBody>
      </p:sp>
      <p:sp>
        <p:nvSpPr>
          <p:cNvPr id="3" name="Zástupný symbol pro obrázek 2"/>
          <p:cNvSpPr>
            <a:spLocks noGrp="1"/>
          </p:cNvSpPr>
          <p:nvPr>
            <p:ph type="pic" idx="1"/>
          </p:nvPr>
        </p:nvSpPr>
        <p:spPr>
          <a:xfrm>
            <a:off x="0" y="0"/>
            <a:ext cx="6172200" cy="6858000"/>
          </a:xfrm>
          <a:solidFill>
            <a:schemeClr val="bg2"/>
          </a:solidFill>
          <a:ln w="127000" cap="rnd" cmpd="sng" algn="ctr">
            <a:noFill/>
            <a:prstDash val="solid"/>
          </a:ln>
        </p:spPr>
        <p:style>
          <a:lnRef idx="3">
            <a:schemeClr val="lt1"/>
          </a:lnRef>
          <a:fillRef idx="1">
            <a:schemeClr val="accent1"/>
          </a:fillRef>
          <a:effectRef idx="1">
            <a:schemeClr val="accent1"/>
          </a:effectRef>
          <a:fontRef idx="minor">
            <a:schemeClr val="lt1"/>
          </a:fontRef>
        </p:style>
        <p:txBody>
          <a:bodyPr>
            <a:normAutofit/>
          </a:bodyPr>
          <a:lstStyle>
            <a:defPPr>
              <a:defRPr kern="1200" smtId="4294967295"/>
            </a:defPPr>
            <a:lvl1pPr marL="0" indent="0">
              <a:buNone/>
              <a:defRPr sz="3200"/>
            </a:lvl1pPr>
          </a:lstStyle>
          <a:p>
            <a:pPr lvl="0"/>
            <a:r>
              <a:rPr lang="cs-CZ" noProof="0" smtClean="0"/>
              <a:t>Kliknutím na ikonu přidáte obrázek.</a:t>
            </a:r>
            <a:endParaRPr lang="en-US" noProof="0"/>
          </a:p>
        </p:txBody>
      </p:sp>
      <p:sp>
        <p:nvSpPr>
          <p:cNvPr id="4" name="Zástupný symbol pro text 3"/>
          <p:cNvSpPr>
            <a:spLocks noGrp="1"/>
          </p:cNvSpPr>
          <p:nvPr>
            <p:ph type="body" sz="half" idx="2"/>
          </p:nvPr>
        </p:nvSpPr>
        <p:spPr>
          <a:xfrm>
            <a:off x="6765798" y="264795"/>
            <a:ext cx="1524000" cy="4956048"/>
          </a:xfrm>
        </p:spPr>
        <p:txBody>
          <a:bodyPr rot="0" spcFirstLastPara="0" vertOverflow="overflow" horzOverflow="overflow" rtlCol="0" fromWordArt="0" forceAA="0">
            <a:normAutofit/>
          </a:bodyPr>
          <a:lstStyle>
            <a:defPPr>
              <a:defRPr kern="1200" smtId="4294967295"/>
            </a:defPPr>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cs-CZ" smtClean="0"/>
              <a:t>Kliknutím lze upravit styly předlohy textu.</a:t>
            </a:r>
          </a:p>
        </p:txBody>
      </p:sp>
      <p:sp>
        <p:nvSpPr>
          <p:cNvPr id="12" name="Zástupný symbol pro datum 16"/>
          <p:cNvSpPr>
            <a:spLocks noGrp="1"/>
          </p:cNvSpPr>
          <p:nvPr>
            <p:ph type="dt" sz="half" idx="10"/>
          </p:nvPr>
        </p:nvSpPr>
        <p:spPr/>
        <p:txBody>
          <a:bodyPr rtlCol="0"/>
          <a:lstStyle>
            <a:defPPr>
              <a:defRPr kern="1200" smtId="4294967295"/>
            </a:defPPr>
            <a:lvl1pPr>
              <a:defRPr/>
            </a:lvl1pPr>
          </a:lstStyle>
          <a:p>
            <a:pPr>
              <a:defRPr/>
            </a:pPr>
            <a:fld id="{0BA7F40B-8DF9-4749-95F4-A747FAD46F21}" type="datetimeFigureOut">
              <a:rPr lang="cs-CZ"/>
              <a:pPr>
                <a:defRPr/>
              </a:pPr>
              <a:t>13.12.2012</a:t>
            </a:fld>
          </a:p>
        </p:txBody>
      </p:sp>
      <p:sp>
        <p:nvSpPr>
          <p:cNvPr id="13" name="Zástupný symbol pro číslo snímku 17"/>
          <p:cNvSpPr>
            <a:spLocks noGrp="1"/>
          </p:cNvSpPr>
          <p:nvPr>
            <p:ph type="sldNum" sz="quarter" idx="11"/>
          </p:nvPr>
        </p:nvSpPr>
        <p:spPr/>
        <p:txBody>
          <a:bodyPr rtlCol="0"/>
          <a:lstStyle>
            <a:defPPr>
              <a:defRPr kern="1200" smtId="4294967295"/>
            </a:defPPr>
            <a:lvl1pPr>
              <a:defRPr/>
            </a:lvl1pPr>
          </a:lstStyle>
          <a:p>
            <a:pPr>
              <a:defRPr/>
            </a:pPr>
            <a:fld id="{205B1E19-4B67-4ED5-853A-A42D16B6F6F7}" type="slidenum">
              <a:rPr lang="cs-CZ"/>
              <a:pPr>
                <a:defRPr/>
              </a:pPr>
              <a:t>‹#›</a:t>
            </a:fld>
          </a:p>
        </p:txBody>
      </p:sp>
      <p:sp>
        <p:nvSpPr>
          <p:cNvPr id="14" name="Zástupný symbol pro zápatí 20"/>
          <p:cNvSpPr>
            <a:spLocks noGrp="1"/>
          </p:cNvSpPr>
          <p:nvPr>
            <p:ph type="ftr" sz="quarter" idx="12"/>
          </p:nvPr>
        </p:nvSpPr>
        <p:spPr/>
        <p:txBody>
          <a:bodyPr rtlCol="0"/>
          <a:lstStyle>
            <a:defPPr>
              <a:defRPr kern="1200" smtId="4294967295"/>
            </a:defPPr>
            <a:lvl1pPr>
              <a:defRPr/>
            </a:lvl1pPr>
          </a:lstStyle>
          <a:p>
            <a:pPr>
              <a:defRPr/>
            </a:pPr>
            <a:endParaRPr lang="cs-CZ"/>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bg>
      <p:bgRef idx="1001">
        <a:schemeClr val="bg1"/>
      </p:bgRef>
    </p:bg>
    <p:spTree>
      <p:nvGrpSpPr>
        <p:cNvPr id="1" name=""/>
        <p:cNvGrpSpPr/>
        <p:nvPr/>
      </p:nvGrpSpPr>
      <p:grpSpPr>
        <a:xfrm>
          <a:off x="0" y="0"/>
          <a:ext cx="0" cy="0"/>
        </a:xfrm>
      </p:grpSpPr>
      <p:sp>
        <p:nvSpPr>
          <p:cNvPr id="16" name="Přímá spojnice 15"/>
          <p:cNvSpPr>
            <a:spLocks noChangeShapeType="1"/>
          </p:cNvSpPr>
          <p:nvPr/>
        </p:nvSpPr>
        <p:spPr bwMode="auto">
          <a:xfrm flipH="1">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22" name="Zástupný symbol pro nadpis 21"/>
          <p:cNvSpPr>
            <a:spLocks noGrp="1"/>
          </p:cNvSpPr>
          <p:nvPr>
            <p:ph type="title"/>
          </p:nvPr>
        </p:nvSpPr>
        <p:spPr>
          <a:xfrm>
            <a:off x="457200" y="274638"/>
            <a:ext cx="7467600" cy="1143000"/>
          </a:xfrm>
          <a:prstGeom prst="rect">
            <a:avLst/>
          </a:prstGeom>
        </p:spPr>
        <p:txBody>
          <a:bodyPr vert="horz" anchor="b">
            <a:normAutofit/>
          </a:bodyPr>
          <a:lstStyle>
            <a:defPPr>
              <a:defRPr kern="1200" smtId="4294967295"/>
            </a:defPPr>
          </a:lstStyle>
          <a:p>
            <a:r>
              <a:rPr lang="cs-CZ" smtClean="0"/>
              <a:t>Kliknutím lze upravit styl.</a:t>
            </a:r>
            <a:endParaRPr lang="en-US"/>
          </a:p>
        </p:txBody>
      </p:sp>
      <p:sp>
        <p:nvSpPr>
          <p:cNvPr id="1028" name="Zástupný symbol pro text 12"/>
          <p:cNvSpPr>
            <a:spLocks noGrp="1"/>
          </p:cNvSpPr>
          <p:nvPr>
            <p:ph type="body" idx="1"/>
          </p:nvPr>
        </p:nvSpPr>
        <p:spPr bwMode="auto">
          <a:xfrm>
            <a:off x="457200" y="1600200"/>
            <a:ext cx="7467600" cy="4873625"/>
          </a:xfrm>
          <a:prstGeom prst="rect">
            <a:avLst/>
          </a:prstGeom>
          <a:noFill/>
          <a:ln w="9525">
            <a:noFill/>
            <a:miter lim="800000"/>
          </a:ln>
        </p:spPr>
        <p:txBody>
          <a:bodyPr vert="horz" wrap="square" lIns="91440" tIns="45720" rIns="91440" bIns="45720" anchor="t" anchorCtr="0" compatLnSpc="1">
            <a:prstTxWarp prst="textNoShape">
              <a:avLst/>
            </a:prstTxWarp>
          </a:bodyPr>
          <a:lstStyle>
            <a:defPPr>
              <a:defRPr kern="1200" smtId="4294967295"/>
            </a:def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smtClean="0"/>
          </a:p>
        </p:txBody>
      </p:sp>
      <p:sp>
        <p:nvSpPr>
          <p:cNvPr id="14" name="Zástupný symbol pro datum 13"/>
          <p:cNvSpPr>
            <a:spLocks noGrp="1"/>
          </p:cNvSpPr>
          <p:nvPr>
            <p:ph type="dt" sz="half" idx="2"/>
          </p:nvPr>
        </p:nvSpPr>
        <p:spPr>
          <a:xfrm rot="5400000">
            <a:off x="7589045" y="1081881"/>
            <a:ext cx="2011362" cy="384175"/>
          </a:xfrm>
          <a:prstGeom prst="rect">
            <a:avLst/>
          </a:prstGeom>
        </p:spPr>
        <p:txBody>
          <a:bodyPr vert="horz" anchor="ctr" anchorCtr="0"/>
          <a:lstStyle>
            <a:defPPr>
              <a:defRPr kern="1200" smtId="4294967295"/>
            </a:defPPr>
            <a:lvl1pPr algn="r" eaLnBrk="1" fontAlgn="auto" latinLnBrk="0" hangingPunct="1">
              <a:spcBef>
                <a:spcPct val="0"/>
              </a:spcBef>
              <a:spcAft>
                <a:spcPct val="0"/>
              </a:spcAft>
              <a:defRPr kumimoji="0" sz="1200" smtClean="0">
                <a:solidFill>
                  <a:schemeClr val="tx2"/>
                </a:solidFill>
                <a:latin typeface="+mn-lt"/>
                <a:cs typeface="+mn-cs"/>
              </a:defRPr>
            </a:lvl1pPr>
          </a:lstStyle>
          <a:p>
            <a:pPr>
              <a:defRPr/>
            </a:pPr>
            <a:fld id="{7A9B01D6-94C5-4ED4-9D5D-694D651D73CC}" type="datetimeFigureOut">
              <a:rPr lang="cs-CZ"/>
              <a:pPr>
                <a:defRPr/>
              </a:pPr>
              <a:t>13.12.2012</a:t>
            </a:fld>
          </a:p>
        </p:txBody>
      </p:sp>
      <p:sp>
        <p:nvSpPr>
          <p:cNvPr id="3" name="Zástupný symbol pro zápatí 2"/>
          <p:cNvSpPr>
            <a:spLocks noGrp="1"/>
          </p:cNvSpPr>
          <p:nvPr>
            <p:ph type="ftr" sz="quarter" idx="3"/>
          </p:nvPr>
        </p:nvSpPr>
        <p:spPr>
          <a:xfrm rot="5400000">
            <a:off x="6989763" y="3736975"/>
            <a:ext cx="3200400" cy="365125"/>
          </a:xfrm>
          <a:prstGeom prst="rect">
            <a:avLst/>
          </a:prstGeom>
        </p:spPr>
        <p:txBody>
          <a:bodyPr vert="horz" anchor="ctr" anchorCtr="0"/>
          <a:lstStyle>
            <a:defPPr>
              <a:defRPr kern="1200" smtId="4294967295"/>
            </a:defPPr>
            <a:lvl1pPr algn="l" eaLnBrk="1" fontAlgn="auto" latinLnBrk="0" hangingPunct="1">
              <a:spcBef>
                <a:spcPct val="0"/>
              </a:spcBef>
              <a:spcAft>
                <a:spcPct val="0"/>
              </a:spcAft>
              <a:defRPr kumimoji="0" sz="1200">
                <a:solidFill>
                  <a:schemeClr val="tx2"/>
                </a:solidFill>
                <a:latin typeface="+mn-lt"/>
                <a:cs typeface="+mn-cs"/>
              </a:defRPr>
            </a:lvl1pPr>
          </a:lstStyle>
          <a:p>
            <a:pPr>
              <a:defRPr/>
            </a:pPr>
            <a:endParaRPr lang="cs-CZ"/>
          </a:p>
        </p:txBody>
      </p:sp>
      <p:sp>
        <p:nvSpPr>
          <p:cNvPr id="7" name="Přímá spojnice 6"/>
          <p:cNvSpPr>
            <a:spLocks noChangeShapeType="1"/>
          </p:cNvSpPr>
          <p:nvPr/>
        </p:nvSpPr>
        <p:spPr bwMode="auto">
          <a:xfrm flipH="1">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9" name="Přímá spojnice 8"/>
          <p:cNvSpPr>
            <a:spLocks noChangeShapeType="1"/>
          </p:cNvSpPr>
          <p:nvPr/>
        </p:nvSpPr>
        <p:spPr bwMode="auto">
          <a:xfrm flipH="1">
            <a:off x="8991600" y="0"/>
            <a:ext cx="0" cy="6858000"/>
          </a:xfrm>
          <a:prstGeom prst="line">
            <a:avLst/>
          </a:prstGeom>
          <a:noFill/>
          <a:ln w="19050" cap="flat" cmpd="sng" algn="ctr">
            <a:solidFill>
              <a:schemeClr val="accent1"/>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10" name="Obdélní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11" name="Přímá spojnice 10"/>
          <p:cNvSpPr>
            <a:spLocks noChangeShapeType="1"/>
          </p:cNvSpPr>
          <p:nvPr/>
        </p:nvSpPr>
        <p:spPr bwMode="auto">
          <a:xfrm flipH="1">
            <a:off x="8915400" y="0"/>
            <a:ext cx="0" cy="6858000"/>
          </a:xfrm>
          <a:prstGeom prst="line">
            <a:avLst/>
          </a:prstGeom>
          <a:noFill/>
          <a:ln w="9525" cap="flat" cmpd="sng" algn="ctr">
            <a:solidFill>
              <a:schemeClr val="accent1"/>
            </a:solidFill>
            <a:prstDash val="solid"/>
            <a:round/>
            <a:headEnd type="none" w="med" len="med"/>
            <a:tailEnd type="none" w="med" len="med"/>
          </a:ln>
        </p:spPr>
        <p:txBody>
          <a:bodyPr/>
          <a:lstStyle>
            <a:defPPr>
              <a:defRPr kern="1200" smtId="4294967295"/>
            </a:defPPr>
          </a:lstStyle>
          <a:p>
            <a:pPr fontAlgn="auto">
              <a:spcBef>
                <a:spcPct val="0"/>
              </a:spcBef>
              <a:spcAft>
                <a:spcPct val="0"/>
              </a:spcAft>
              <a:defRPr/>
            </a:pPr>
            <a:endParaRPr lang="en-US">
              <a:latin typeface="+mn-lt"/>
              <a:cs typeface="+mn-cs"/>
            </a:endParaRPr>
          </a:p>
        </p:txBody>
      </p:sp>
      <p:sp>
        <p:nvSpPr>
          <p:cNvPr id="12" name="Ovál 11"/>
          <p:cNvSpPr/>
          <p:nvPr/>
        </p:nvSpPr>
        <p:spPr>
          <a:xfrm>
            <a:off x="8156575" y="5715000"/>
            <a:ext cx="549275" cy="549275"/>
          </a:xfrm>
          <a:prstGeom prst="ellipse">
            <a:avLst/>
          </a:prstGeom>
          <a:ln w="38100" cap="rnd" cmpd="sng" algn="ctr">
            <a:noFill/>
            <a:prstDash val="solid"/>
          </a:ln>
        </p:spPr>
        <p:style>
          <a:lnRef idx="3">
            <a:schemeClr val="lt1"/>
          </a:lnRef>
          <a:fillRef idx="1">
            <a:schemeClr val="accent1"/>
          </a:fillRef>
          <a:effectRef idx="1">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en-US"/>
          </a:p>
        </p:txBody>
      </p:sp>
      <p:sp>
        <p:nvSpPr>
          <p:cNvPr id="23" name="Zástupný symbol pro číslo snímku 22"/>
          <p:cNvSpPr>
            <a:spLocks noGrp="1"/>
          </p:cNvSpPr>
          <p:nvPr>
            <p:ph type="sldNum" sz="quarter" idx="4"/>
          </p:nvPr>
        </p:nvSpPr>
        <p:spPr>
          <a:xfrm>
            <a:off x="8129588" y="5734050"/>
            <a:ext cx="609600" cy="520700"/>
          </a:xfrm>
          <a:prstGeom prst="rect">
            <a:avLst/>
          </a:prstGeom>
        </p:spPr>
        <p:txBody>
          <a:bodyPr vert="horz" anchor="ctr"/>
          <a:lstStyle>
            <a:defPPr>
              <a:defRPr kern="1200" smtId="4294967295"/>
            </a:defPPr>
            <a:lvl1pPr algn="ctr" eaLnBrk="1" fontAlgn="auto" latinLnBrk="0" hangingPunct="1">
              <a:spcBef>
                <a:spcPct val="0"/>
              </a:spcBef>
              <a:spcAft>
                <a:spcPct val="0"/>
              </a:spcAft>
              <a:defRPr kumimoji="0" sz="1400" b="1" smtClean="0">
                <a:solidFill>
                  <a:srgbClr val="FFFFFF"/>
                </a:solidFill>
                <a:latin typeface="+mn-lt"/>
                <a:cs typeface="+mn-cs"/>
              </a:defRPr>
            </a:lvl1pPr>
          </a:lstStyle>
          <a:p>
            <a:pPr>
              <a:defRPr/>
            </a:pPr>
            <a:fld id="{E2B13F0A-649D-4D09-A85F-F3E8EC9EB3F7}" type="slidenum">
              <a:rPr lang="cs-CZ"/>
              <a:pPr>
                <a:defRPr/>
              </a:pPr>
              <a:t>‹#›</a:t>
            </a:fld>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69" r:id="rId7"/>
    <p:sldLayoutId id="2147483676" r:id="rId8"/>
    <p:sldLayoutId id="2147483677" r:id="rId9"/>
    <p:sldLayoutId id="2147483668" r:id="rId10"/>
    <p:sldLayoutId id="2147483667" r:id="rId11"/>
  </p:sldLayoutIdLst>
  <p:transition/>
  <p:timing/>
  <p:txStyles>
    <p:titleStyle>
      <a:defPPr>
        <a:defRPr kern="1200" smtId="4294967295"/>
      </a:defPPr>
      <a:lvl1pPr algn="l" rtl="0" fontAlgn="base">
        <a:spcBef>
          <a:spcPct val="0"/>
        </a:spcBef>
        <a:spcAft>
          <a:spcPct val="0"/>
        </a:spcAft>
        <a:defRPr sz="3000" kern="1200" cap="small">
          <a:solidFill>
            <a:schemeClr val="tx2"/>
          </a:solidFill>
          <a:latin typeface="+mj-lt"/>
          <a:ea typeface="+mj-ea"/>
          <a:cs typeface="+mj-cs"/>
        </a:defRPr>
      </a:lvl1pPr>
      <a:lvl2pPr algn="l" rtl="0" fontAlgn="base">
        <a:spcBef>
          <a:spcPct val="0"/>
        </a:spcBef>
        <a:spcAft>
          <a:spcPct val="0"/>
        </a:spcAft>
        <a:defRPr sz="3000">
          <a:solidFill>
            <a:schemeClr val="tx2"/>
          </a:solidFill>
          <a:latin typeface="Century Schoolbook"/>
        </a:defRPr>
      </a:lvl2pPr>
      <a:lvl3pPr algn="l" rtl="0" fontAlgn="base">
        <a:spcBef>
          <a:spcPct val="0"/>
        </a:spcBef>
        <a:spcAft>
          <a:spcPct val="0"/>
        </a:spcAft>
        <a:defRPr sz="3000">
          <a:solidFill>
            <a:schemeClr val="tx2"/>
          </a:solidFill>
          <a:latin typeface="Century Schoolbook"/>
        </a:defRPr>
      </a:lvl3pPr>
      <a:lvl4pPr algn="l" rtl="0" fontAlgn="base">
        <a:spcBef>
          <a:spcPct val="0"/>
        </a:spcBef>
        <a:spcAft>
          <a:spcPct val="0"/>
        </a:spcAft>
        <a:defRPr sz="3000">
          <a:solidFill>
            <a:schemeClr val="tx2"/>
          </a:solidFill>
          <a:latin typeface="Century Schoolbook"/>
        </a:defRPr>
      </a:lvl4pPr>
      <a:lvl5pPr algn="l" rtl="0" fontAlgn="base">
        <a:spcBef>
          <a:spcPct val="0"/>
        </a:spcBef>
        <a:spcAft>
          <a:spcPct val="0"/>
        </a:spcAft>
        <a:defRPr sz="3000">
          <a:solidFill>
            <a:schemeClr val="tx2"/>
          </a:solidFill>
          <a:latin typeface="Century Schoolbook"/>
        </a:defRPr>
      </a:lvl5pPr>
      <a:lvl6pPr marL="457200" algn="l" rtl="0" fontAlgn="base">
        <a:spcBef>
          <a:spcPct val="0"/>
        </a:spcBef>
        <a:spcAft>
          <a:spcPct val="0"/>
        </a:spcAft>
        <a:defRPr sz="3000">
          <a:solidFill>
            <a:schemeClr val="tx2"/>
          </a:solidFill>
          <a:latin typeface="Century Schoolbook"/>
        </a:defRPr>
      </a:lvl6pPr>
      <a:lvl7pPr marL="914400" algn="l" rtl="0" fontAlgn="base">
        <a:spcBef>
          <a:spcPct val="0"/>
        </a:spcBef>
        <a:spcAft>
          <a:spcPct val="0"/>
        </a:spcAft>
        <a:defRPr sz="3000">
          <a:solidFill>
            <a:schemeClr val="tx2"/>
          </a:solidFill>
          <a:latin typeface="Century Schoolbook"/>
        </a:defRPr>
      </a:lvl7pPr>
      <a:lvl8pPr marL="1371600" algn="l" rtl="0" fontAlgn="base">
        <a:spcBef>
          <a:spcPct val="0"/>
        </a:spcBef>
        <a:spcAft>
          <a:spcPct val="0"/>
        </a:spcAft>
        <a:defRPr sz="3000">
          <a:solidFill>
            <a:schemeClr val="tx2"/>
          </a:solidFill>
          <a:latin typeface="Century Schoolbook"/>
        </a:defRPr>
      </a:lvl8pPr>
      <a:lvl9pPr marL="1828800" algn="l" rtl="0" fontAlgn="base">
        <a:spcBef>
          <a:spcPct val="0"/>
        </a:spcBef>
        <a:spcAft>
          <a:spcPct val="0"/>
        </a:spcAft>
        <a:defRPr sz="3000">
          <a:solidFill>
            <a:schemeClr val="tx2"/>
          </a:solidFill>
          <a:latin typeface="Century Schoolbook"/>
        </a:defRPr>
      </a:lvl9pPr>
    </p:titleStyle>
    <p:bodyStyle>
      <a:defPPr>
        <a:defRPr kern="1200" smtId="4294967295"/>
      </a:defPPr>
      <a:lvl1pPr marL="273050" indent="-273050" algn="l" rtl="0" fontAlgn="base">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defPPr>
        <a:defRPr kern="1200" smtId="4294967295"/>
      </a:defPPr>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2.jpe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ctrTitle"/>
          </p:nvPr>
        </p:nvSpPr>
        <p:spPr>
          <a:xfrm>
            <a:off x="1619250" y="549275"/>
            <a:ext cx="7056438" cy="2325688"/>
          </a:xfrm>
        </p:spPr>
        <p:txBody>
          <a:bodyPr>
            <a:normAutofit fontScale="90000"/>
          </a:bodyPr>
          <a:lstStyle>
            <a:defPPr>
              <a:defRPr kern="1200" smtId="4294967295"/>
            </a:defPPr>
          </a:lstStyle>
          <a:p>
            <a:pPr algn="ctr" fontAlgn="auto">
              <a:spcAft>
                <a:spcPct val="0"/>
              </a:spcAft>
              <a:defRPr/>
            </a:pPr>
            <a:r>
              <a:rPr lang="cs-CZ" sz="4000" smtClean="0"/>
              <a:t>Daňové predikce a daňové úlevy</a:t>
            </a:r>
            <a:br>
              <a:rPr lang="cs-CZ" sz="4000" smtClean="0"/>
            </a:br>
            <a:br>
              <a:rPr lang="cs-CZ" sz="4000"/>
            </a:br>
            <a:r>
              <a:rPr lang="cs-CZ" sz="2200" i="1"/>
              <a:t>Směrnice Rady o požadavcích na fiskální </a:t>
            </a:r>
            <a:r>
              <a:rPr lang="cs-CZ" sz="2200" i="1" smtClean="0"/>
              <a:t>rámce</a:t>
            </a:r>
            <a:br>
              <a:rPr lang="cs-CZ" sz="2200" i="1" smtClean="0"/>
            </a:br>
            <a:r>
              <a:rPr lang="cs-CZ" sz="2200" i="1" smtClean="0"/>
              <a:t>Smilovice , prosinec 2012</a:t>
            </a:r>
            <a:endParaRPr lang="cs-CZ" sz="2200"/>
          </a:p>
        </p:txBody>
      </p:sp>
      <p:sp>
        <p:nvSpPr>
          <p:cNvPr id="13314" name="Podnadpis 2"/>
          <p:cNvSpPr>
            <a:spLocks noGrp="1"/>
          </p:cNvSpPr>
          <p:nvPr>
            <p:ph type="subTitle" idx="1"/>
          </p:nvPr>
        </p:nvSpPr>
        <p:spPr>
          <a:xfrm>
            <a:off x="2286000" y="5003800"/>
            <a:ext cx="6172200" cy="1371600"/>
          </a:xfrm>
        </p:spPr>
        <p:txBody>
          <a:bodyPr/>
          <a:lstStyle>
            <a:defPPr>
              <a:defRPr kern="1200" smtId="4294967295"/>
            </a:defPPr>
          </a:lstStyle>
          <a:p>
            <a:r>
              <a:rPr lang="cs-CZ" smtClean="0"/>
              <a:t>Ing. Bc. Zdeněk Hrdlička</a:t>
            </a:r>
          </a:p>
          <a:p>
            <a:r>
              <a:rPr lang="cs-CZ" smtClean="0"/>
              <a:t>Odbor Strategie daňové politiky a správy</a:t>
            </a:r>
          </a:p>
        </p:txBody>
      </p:sp>
    </p:spTree>
  </p:cSld>
  <p:clrMapOvr>
    <a:masterClrMapping/>
  </p:clrMapOvr>
  <p:transition/>
  <p:timing/>
</p:sld>
</file>

<file path=ppt/slides/slide1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323528" y="188640"/>
            <a:ext cx="8064500" cy="1023938"/>
          </a:xfrm>
        </p:spPr>
        <p:txBody>
          <a:bodyPr>
            <a:noAutofit/>
          </a:bodyPr>
          <a:lstStyle>
            <a:defPPr>
              <a:defRPr kern="1200" smtId="4294967295"/>
            </a:defPPr>
          </a:lstStyle>
          <a:p>
            <a:pPr algn="ctr" fontAlgn="auto">
              <a:spcAft>
                <a:spcPct val="0"/>
              </a:spcAft>
              <a:defRPr/>
            </a:pPr>
            <a:r>
              <a:rPr lang="cs-CZ" sz="3200" smtClean="0"/>
              <a:t>IV. Kapitola III </a:t>
            </a:r>
            <a:r>
              <a:rPr lang="cs-CZ" sz="2400"/>
              <a:t>SMĚRNICE RADY o požadavcích na rozpočtové rámce členských </a:t>
            </a:r>
            <a:r>
              <a:rPr lang="cs-CZ" sz="2400" smtClean="0"/>
              <a:t>států</a:t>
            </a:r>
            <a:endParaRPr lang="cs-CZ" sz="2400"/>
          </a:p>
        </p:txBody>
      </p:sp>
      <p:sp>
        <p:nvSpPr>
          <p:cNvPr id="3" name="Zástupný symbol pro obsah 2"/>
          <p:cNvSpPr>
            <a:spLocks noGrp="1"/>
          </p:cNvSpPr>
          <p:nvPr>
            <p:ph sz="quarter" idx="1"/>
          </p:nvPr>
        </p:nvSpPr>
        <p:spPr>
          <a:xfrm>
            <a:off x="539552" y="1700808"/>
            <a:ext cx="7704138" cy="4824536"/>
          </a:xfrm>
        </p:spPr>
        <p:txBody>
          <a:bodyPr>
            <a:normAutofit/>
          </a:bodyPr>
          <a:lstStyle>
            <a:defPPr>
              <a:defRPr kern="1200" smtId="4294967295"/>
            </a:defPPr>
          </a:lstStyle>
          <a:p>
            <a:pPr marL="274320" indent="-274320" fontAlgn="auto">
              <a:spcAft>
                <a:spcPct val="0"/>
              </a:spcAft>
              <a:buFont typeface="Wingdings"/>
              <a:buChar char=""/>
              <a:defRPr/>
            </a:pPr>
            <a:r>
              <a:rPr lang="cs-CZ" smtClean="0"/>
              <a:t>Nové povinnosti pro odb. 25 plynoucí z Kapitoly III </a:t>
            </a:r>
          </a:p>
          <a:p>
            <a:pPr marL="640080" lvl="1" indent="-274320" fontAlgn="auto">
              <a:spcAft>
                <a:spcPct val="0"/>
              </a:spcAft>
              <a:buFont typeface="Wingdings 2"/>
              <a:buChar char=""/>
              <a:defRPr/>
            </a:pPr>
            <a:r>
              <a:rPr lang="cs-CZ" smtClean="0"/>
              <a:t> pololetně zveřejňovat daňové predikce (součástí fiskální predikce)</a:t>
            </a:r>
          </a:p>
          <a:p>
            <a:pPr marL="640080" lvl="1" indent="-274320" fontAlgn="auto">
              <a:spcAft>
                <a:spcPct val="0"/>
              </a:spcAft>
              <a:buFont typeface="Wingdings 2"/>
              <a:buChar char=""/>
              <a:defRPr/>
            </a:pPr>
            <a:r>
              <a:rPr lang="cs-CZ" smtClean="0"/>
              <a:t>Zveřejňování v hotovostním i akruálním datovém formátu</a:t>
            </a:r>
          </a:p>
          <a:p>
            <a:pPr marL="640080" lvl="1" indent="-274320" fontAlgn="auto">
              <a:spcAft>
                <a:spcPct val="0"/>
              </a:spcAft>
              <a:buFont typeface="Wingdings 2"/>
              <a:buChar char=""/>
              <a:defRPr/>
            </a:pPr>
            <a:r>
              <a:rPr lang="cs-CZ" smtClean="0"/>
              <a:t>Zveřejňování metodických postupů</a:t>
            </a:r>
          </a:p>
          <a:p>
            <a:pPr marL="274320" indent="-274320" fontAlgn="auto">
              <a:spcAft>
                <a:spcPct val="0"/>
              </a:spcAft>
              <a:buFont typeface="Wingdings"/>
              <a:buChar char=""/>
              <a:defRPr/>
            </a:pPr>
            <a:r>
              <a:rPr lang="cs-CZ" smtClean="0"/>
              <a:t>Predikce odb. 25 hodnoceny </a:t>
            </a:r>
            <a:r>
              <a:rPr lang="cs-CZ" b="1" smtClean="0"/>
              <a:t>ex ante </a:t>
            </a:r>
            <a:r>
              <a:rPr lang="cs-CZ" smtClean="0"/>
              <a:t>Výborem pro makroekonomické a daňové predikce</a:t>
            </a:r>
          </a:p>
          <a:p>
            <a:pPr marL="274320" indent="-274320" fontAlgn="auto">
              <a:spcAft>
                <a:spcPct val="0"/>
              </a:spcAft>
              <a:buFont typeface="Wingdings"/>
              <a:buChar char=""/>
              <a:defRPr/>
            </a:pPr>
            <a:r>
              <a:rPr lang="cs-CZ" smtClean="0"/>
              <a:t>Predikce odb. 25 hodnoceny </a:t>
            </a:r>
            <a:r>
              <a:rPr lang="cs-CZ" b="1" smtClean="0"/>
              <a:t>ex post </a:t>
            </a:r>
            <a:r>
              <a:rPr lang="cs-CZ" smtClean="0"/>
              <a:t>Ministerstvem financí</a:t>
            </a:r>
          </a:p>
          <a:p>
            <a:pPr marL="640080" lvl="1" indent="-274320" fontAlgn="auto">
              <a:spcAft>
                <a:spcPct val="0"/>
              </a:spcAft>
              <a:buFont typeface="Wingdings 2"/>
              <a:buChar char=""/>
              <a:defRPr/>
            </a:pPr>
            <a:endParaRPr lang="cs-CZ" smtClean="0"/>
          </a:p>
          <a:p>
            <a:pPr marL="274320" indent="-274320" fontAlgn="auto">
              <a:spcAft>
                <a:spcPct val="0"/>
              </a:spcAft>
              <a:buFont typeface="Wingdings"/>
              <a:buChar char=""/>
              <a:defRPr/>
            </a:pPr>
            <a:endParaRPr lang="cs-CZ" smtClean="0"/>
          </a:p>
          <a:p>
            <a:pPr marL="0" indent="0" fontAlgn="auto">
              <a:spcAft>
                <a:spcPct val="0"/>
              </a:spcAft>
              <a:buFont typeface="Wingdings"/>
              <a:buNone/>
              <a:defRPr/>
            </a:pPr>
            <a:endParaRPr lang="cs-CZ"/>
          </a:p>
        </p:txBody>
      </p:sp>
    </p:spTree>
  </p:cSld>
  <p:clrMapOvr>
    <a:masterClrMapping/>
  </p:clrMapOvr>
  <p:transition/>
  <p:timing/>
</p:sld>
</file>

<file path=ppt/slides/slide1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395536" y="44624"/>
            <a:ext cx="7543800" cy="720725"/>
          </a:xfrm>
        </p:spPr>
        <p:txBody>
          <a:bodyPr wrap="square" lIns="91440" tIns="45720" rIns="91440" bIns="45720" anchorCtr="0" compatLnSpc="1">
            <a:prstTxWarp prst="textNoShape">
              <a:avLst/>
            </a:prstTxWarp>
            <a:normAutofit/>
          </a:bodyPr>
          <a:lstStyle>
            <a:defPPr>
              <a:defRPr kern="1200" smtId="4294967295"/>
            </a:defPPr>
          </a:lstStyle>
          <a:p>
            <a:r>
              <a:rPr lang="cs-CZ" sz="2800" cap="none" smtClean="0"/>
              <a:t>V. ÚSPĚŠNOST DAŇOVÝCH PREDIKCÍ</a:t>
            </a:r>
          </a:p>
        </p:txBody>
      </p:sp>
      <p:sp>
        <p:nvSpPr>
          <p:cNvPr id="23606" name="Zástupný symbol pro obsah 7"/>
          <p:cNvSpPr>
            <a:spLocks noGrp="1"/>
          </p:cNvSpPr>
          <p:nvPr>
            <p:ph sz="quarter" idx="4"/>
          </p:nvPr>
        </p:nvSpPr>
        <p:spPr>
          <a:xfrm>
            <a:off x="468313" y="4797425"/>
            <a:ext cx="7775575" cy="1727200"/>
          </a:xfrm>
        </p:spPr>
        <p:txBody>
          <a:bodyPr/>
          <a:lstStyle>
            <a:defPPr>
              <a:defRPr kern="1200" smtId="4294967295"/>
            </a:defPPr>
          </a:lstStyle>
          <a:p>
            <a:r>
              <a:rPr lang="cs-CZ" sz="1800" smtClean="0"/>
              <a:t>Průměrné plnění: </a:t>
            </a:r>
            <a:r>
              <a:rPr lang="cs-CZ" sz="1800" b="1" smtClean="0"/>
              <a:t>97,5 %</a:t>
            </a:r>
          </a:p>
          <a:p>
            <a:pPr>
              <a:spcBef>
                <a:spcPct val="0"/>
              </a:spcBef>
            </a:pPr>
            <a:r>
              <a:rPr lang="cs-CZ" sz="1800" smtClean="0"/>
              <a:t>Výrazný růst HDP do roku 2008 → vyšší plnění VR</a:t>
            </a:r>
          </a:p>
          <a:p>
            <a:pPr>
              <a:spcBef>
                <a:spcPct val="0"/>
              </a:spcBef>
            </a:pPr>
            <a:r>
              <a:rPr lang="cs-CZ" sz="1800" smtClean="0"/>
              <a:t> Propad HDP v roce 2009 (finanční krize) o 4,7 % → plnění VR pouze na 80 %</a:t>
            </a:r>
          </a:p>
          <a:p>
            <a:pPr>
              <a:spcBef>
                <a:spcPct val="0"/>
              </a:spcBef>
            </a:pPr>
            <a:r>
              <a:rPr lang="cs-CZ" sz="1800" smtClean="0"/>
              <a:t>Obtížná predikce při významných jednorázových změnách (změna legislativy s neodhadnutelnými dopady, silné vnější faktory, předzásobení u cigaret apod.)</a:t>
            </a:r>
          </a:p>
        </p:txBody>
      </p:sp>
      <p:sp>
        <p:nvSpPr>
          <p:cNvPr id="23607" name="Zástupný symbol pro text 5"/>
          <p:cNvSpPr>
            <a:spLocks noGrp="1"/>
          </p:cNvSpPr>
          <p:nvPr>
            <p:ph type="body" sz="quarter" idx="1"/>
          </p:nvPr>
        </p:nvSpPr>
        <p:spPr>
          <a:xfrm>
            <a:off x="395536" y="764704"/>
            <a:ext cx="7786687" cy="887413"/>
          </a:xfrm>
        </p:spPr>
        <p:txBody>
          <a:bodyPr/>
          <a:lstStyle>
            <a:defPPr>
              <a:defRPr kern="1200" smtId="4294967295"/>
            </a:defPPr>
          </a:lstStyle>
          <a:p>
            <a:r>
              <a:rPr lang="cs-CZ" smtClean="0"/>
              <a:t>Schválené veřejné rozpočty (VR) vs. skutečné plnění</a:t>
            </a:r>
          </a:p>
        </p:txBody>
      </p:sp>
      <p:graphicFrame>
        <p:nvGraphicFramePr>
          <p:cNvPr id="5" name="Zástupný symbol pro obsah 4"/>
          <p:cNvGraphicFramePr>
            <a:graphicFrameLocks noGrp="1"/>
          </p:cNvGraphicFramePr>
          <p:nvPr>
            <p:ph sz="quarter" idx="2"/>
            <p:extLst>
              <p:ext uri="{D42A27DB-BD31-4B8C-83A1-F6EECF244321}">
                <p14:modId xmlns:p14="http://schemas.microsoft.com/office/powerpoint/2010/main" val="2883582587"/>
              </p:ext>
            </p:extLst>
          </p:nvPr>
        </p:nvGraphicFramePr>
        <p:xfrm>
          <a:off x="467544" y="1700808"/>
          <a:ext cx="7571185" cy="3367369"/>
        </p:xfrm>
        <a:graphic>
          <a:graphicData uri="http://schemas.openxmlformats.org/drawingml/2006/table">
            <a:tbl>
              <a:tblPr>
                <a:tableStyleId>{5C22544A-7EE6-4342-B048-85BDC9FD1C3A}</a:tableStyleId>
              </a:tblPr>
              <a:tblGrid>
                <a:gridCol w="730424"/>
                <a:gridCol w="2664296"/>
                <a:gridCol w="1584176"/>
                <a:gridCol w="1224136"/>
                <a:gridCol w="1368153"/>
              </a:tblGrid>
              <a:tr h="631383">
                <a:tc rowSpan="2">
                  <a:txBody>
                    <a:bodyPr/>
                    <a:lstStyle>
                      <a:defPPr>
                        <a:defRPr kern="1200" smtId="4294967295"/>
                      </a:defPPr>
                    </a:lstStyle>
                    <a:p>
                      <a:pPr algn="ctr" fontAlgn="b"/>
                      <a:r>
                        <a:rPr lang="cs-CZ" sz="1800" u="none" strike="noStrike"/>
                        <a:t> </a:t>
                      </a:r>
                      <a:endParaRPr lang="cs-CZ" sz="1800" b="0" i="0" u="none" strike="noStrike">
                        <a:solidFill>
                          <a:srgbClr val="000000"/>
                        </a:solidFill>
                        <a:latin typeface="Calibri" charset="0"/>
                      </a:endParaRPr>
                    </a:p>
                  </a:txBody>
                  <a:tcPr marL="7454" marR="7454" marT="7454" marB="0" anchor="b">
                    <a:solidFill>
                      <a:srgbClr val="92D050"/>
                    </a:solidFill>
                  </a:tcPr>
                </a:tc>
                <a:tc>
                  <a:txBody>
                    <a:bodyPr/>
                    <a:lstStyle>
                      <a:defPPr>
                        <a:defRPr kern="1200" smtId="4294967295"/>
                      </a:defPPr>
                    </a:lstStyle>
                    <a:p>
                      <a:pPr algn="ctr" fontAlgn="ctr"/>
                      <a:r>
                        <a:rPr lang="cs-CZ" sz="1800" u="none" strike="noStrike"/>
                        <a:t>Rozpočtovaná částka - </a:t>
                      </a:r>
                      <a:r>
                        <a:rPr lang="cs-CZ" sz="1800" u="none" strike="noStrike" smtClean="0"/>
                        <a:t>VR (mld. Kč)</a:t>
                      </a:r>
                      <a:endParaRPr lang="cs-CZ" sz="1800" b="0" i="0" u="none" strike="noStrike">
                        <a:solidFill>
                          <a:srgbClr val="000000"/>
                        </a:solidFill>
                        <a:latin typeface="Calibri" charset="0"/>
                      </a:endParaRPr>
                    </a:p>
                  </a:txBody>
                  <a:tcPr marL="7454" marR="7454" marT="7454" marB="0" anchor="ctr">
                    <a:solidFill>
                      <a:srgbClr val="92D050"/>
                    </a:solidFill>
                  </a:tcPr>
                </a:tc>
                <a:tc>
                  <a:txBody>
                    <a:bodyPr/>
                    <a:lstStyle>
                      <a:defPPr>
                        <a:defRPr kern="1200" smtId="4294967295"/>
                      </a:defPPr>
                    </a:lstStyle>
                    <a:p>
                      <a:pPr algn="ctr" fontAlgn="ctr"/>
                      <a:r>
                        <a:rPr lang="cs-CZ" sz="1800" u="none" strike="noStrike" smtClean="0"/>
                        <a:t>Skutečnost (mld. Kč)</a:t>
                      </a:r>
                      <a:endParaRPr lang="cs-CZ" sz="1800" b="0" i="0" u="none" strike="noStrike">
                        <a:solidFill>
                          <a:srgbClr val="000000"/>
                        </a:solidFill>
                        <a:latin typeface="Calibri" charset="0"/>
                      </a:endParaRPr>
                    </a:p>
                  </a:txBody>
                  <a:tcPr marL="7454" marR="7454" marT="7454" marB="0" anchor="ctr">
                    <a:solidFill>
                      <a:srgbClr val="92D050"/>
                    </a:solidFill>
                  </a:tcPr>
                </a:tc>
                <a:tc>
                  <a:txBody>
                    <a:bodyPr/>
                    <a:lstStyle>
                      <a:defPPr>
                        <a:defRPr kern="1200" smtId="4294967295"/>
                      </a:defPPr>
                    </a:lstStyle>
                    <a:p>
                      <a:pPr algn="ctr" fontAlgn="ctr"/>
                      <a:r>
                        <a:rPr lang="cs-CZ" sz="1800" u="none" strike="noStrike" smtClean="0"/>
                        <a:t>Odchylka (mld. Kč)</a:t>
                      </a:r>
                      <a:endParaRPr lang="cs-CZ" sz="1800" b="0" i="0" u="none" strike="noStrike">
                        <a:solidFill>
                          <a:srgbClr val="000000"/>
                        </a:solidFill>
                        <a:latin typeface="Calibri" charset="0"/>
                      </a:endParaRPr>
                    </a:p>
                  </a:txBody>
                  <a:tcPr marL="7454" marR="7454" marT="7454" marB="0" anchor="ctr">
                    <a:solidFill>
                      <a:srgbClr val="92D050"/>
                    </a:solidFill>
                  </a:tcPr>
                </a:tc>
                <a:tc>
                  <a:txBody>
                    <a:bodyPr/>
                    <a:lstStyle>
                      <a:defPPr>
                        <a:defRPr kern="1200" smtId="4294967295"/>
                      </a:defPPr>
                    </a:lstStyle>
                    <a:p>
                      <a:pPr algn="ctr" fontAlgn="ctr"/>
                      <a:r>
                        <a:rPr lang="cs-CZ" sz="1800" u="none" strike="noStrike"/>
                        <a:t>Plnění</a:t>
                      </a:r>
                      <a:endParaRPr lang="cs-CZ" sz="1800" b="0" i="0" u="none" strike="noStrike">
                        <a:solidFill>
                          <a:srgbClr val="000000"/>
                        </a:solidFill>
                        <a:latin typeface="Calibri" charset="0"/>
                      </a:endParaRPr>
                    </a:p>
                  </a:txBody>
                  <a:tcPr marL="7454" marR="7454" marT="7454" marB="0" anchor="ctr">
                    <a:solidFill>
                      <a:srgbClr val="92D050"/>
                    </a:solidFill>
                  </a:tcPr>
                </a:tc>
              </a:tr>
              <a:tr h="315690">
                <a:tc vMerge="1">
                  <a:txBody>
                    <a:bodyPr/>
                    <a:lstStyle>
                      <a:defPPr>
                        <a:defRPr kern="1200" smtId="4294967295"/>
                      </a:defPPr>
                    </a:lstStyle>
                    <a:p>
                      <a:endParaRPr lang="cs-CZ"/>
                    </a:p>
                  </a:txBody>
                  <a:tcPr/>
                </a:tc>
                <a:tc>
                  <a:txBody>
                    <a:bodyPr/>
                    <a:lstStyle>
                      <a:defPPr>
                        <a:defRPr kern="1200" smtId="4294967295"/>
                      </a:defPPr>
                    </a:lstStyle>
                    <a:p>
                      <a:pPr algn="ctr" fontAlgn="b"/>
                      <a:r>
                        <a:rPr lang="cs-CZ" sz="1800" u="none" strike="noStrike"/>
                        <a:t>1.</a:t>
                      </a:r>
                      <a:endParaRPr lang="cs-CZ" sz="1800" b="0" i="0" u="none" strike="noStrike">
                        <a:solidFill>
                          <a:srgbClr val="000000"/>
                        </a:solidFill>
                        <a:latin typeface="Calibri" charset="0"/>
                      </a:endParaRPr>
                    </a:p>
                  </a:txBody>
                  <a:tcPr marL="7454" marR="7454" marT="7454" marB="0" anchor="b">
                    <a:solidFill>
                      <a:srgbClr val="92D050"/>
                    </a:solidFill>
                  </a:tcPr>
                </a:tc>
                <a:tc>
                  <a:txBody>
                    <a:bodyPr/>
                    <a:lstStyle>
                      <a:defPPr>
                        <a:defRPr kern="1200" smtId="4294967295"/>
                      </a:defPPr>
                    </a:lstStyle>
                    <a:p>
                      <a:pPr algn="ctr" fontAlgn="b"/>
                      <a:r>
                        <a:rPr lang="cs-CZ" sz="1800" u="none" strike="noStrike"/>
                        <a:t>2.</a:t>
                      </a:r>
                      <a:endParaRPr lang="cs-CZ" sz="1800" b="0" i="0" u="none" strike="noStrike">
                        <a:solidFill>
                          <a:srgbClr val="000000"/>
                        </a:solidFill>
                        <a:latin typeface="Calibri" charset="0"/>
                      </a:endParaRPr>
                    </a:p>
                  </a:txBody>
                  <a:tcPr marL="7454" marR="7454" marT="7454" marB="0" anchor="b">
                    <a:solidFill>
                      <a:srgbClr val="92D050"/>
                    </a:solidFill>
                  </a:tcPr>
                </a:tc>
                <a:tc>
                  <a:txBody>
                    <a:bodyPr/>
                    <a:lstStyle>
                      <a:defPPr>
                        <a:defRPr kern="1200" smtId="4294967295"/>
                      </a:defPPr>
                    </a:lstStyle>
                    <a:p>
                      <a:pPr algn="ctr" fontAlgn="b"/>
                      <a:r>
                        <a:rPr lang="cs-CZ" sz="1800" u="none" strike="noStrike"/>
                        <a:t>2.-1.</a:t>
                      </a:r>
                      <a:endParaRPr lang="cs-CZ" sz="1800" b="0" i="0" u="none" strike="noStrike">
                        <a:solidFill>
                          <a:srgbClr val="000000"/>
                        </a:solidFill>
                        <a:latin typeface="Calibri" charset="0"/>
                      </a:endParaRPr>
                    </a:p>
                  </a:txBody>
                  <a:tcPr marL="7454" marR="7454" marT="7454" marB="0" anchor="b">
                    <a:solidFill>
                      <a:srgbClr val="92D050"/>
                    </a:solidFill>
                  </a:tcPr>
                </a:tc>
                <a:tc>
                  <a:txBody>
                    <a:bodyPr/>
                    <a:lstStyle>
                      <a:defPPr>
                        <a:defRPr kern="1200" smtId="4294967295"/>
                      </a:defPPr>
                    </a:lstStyle>
                    <a:p>
                      <a:pPr algn="ctr" fontAlgn="b"/>
                      <a:r>
                        <a:rPr lang="cs-CZ" sz="1800" u="none" strike="noStrike"/>
                        <a:t>2./1.</a:t>
                      </a:r>
                      <a:endParaRPr lang="cs-CZ" sz="1800" b="0" i="0" u="none" strike="noStrike">
                        <a:solidFill>
                          <a:srgbClr val="000000"/>
                        </a:solidFill>
                        <a:latin typeface="Calibri" charset="0"/>
                      </a:endParaRPr>
                    </a:p>
                  </a:txBody>
                  <a:tcPr marL="7454" marR="7454" marT="7454" marB="0" anchor="b">
                    <a:solidFill>
                      <a:srgbClr val="92D050"/>
                    </a:solidFill>
                  </a:tcPr>
                </a:tc>
              </a:tr>
              <a:tr h="300658">
                <a:tc>
                  <a:txBody>
                    <a:bodyPr/>
                    <a:lstStyle>
                      <a:defPPr>
                        <a:defRPr kern="1200" smtId="4294967295"/>
                      </a:defPPr>
                    </a:lstStyle>
                    <a:p>
                      <a:pPr algn="ctr" fontAlgn="b"/>
                      <a:r>
                        <a:rPr lang="cs-CZ" sz="1800" u="none" strike="noStrike"/>
                        <a:t>2004</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552,8</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560,6</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7,8</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101,4%</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r>
              <a:tr h="300658">
                <a:tc>
                  <a:txBody>
                    <a:bodyPr/>
                    <a:lstStyle>
                      <a:defPPr>
                        <a:defRPr kern="1200" smtId="4294967295"/>
                      </a:defPPr>
                    </a:lstStyle>
                    <a:p>
                      <a:pPr algn="ctr" fontAlgn="b"/>
                      <a:r>
                        <a:rPr lang="cs-CZ" sz="1800" u="none" strike="noStrike"/>
                        <a:t>2005</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609,1</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636,6</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27,6</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104,5%</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r>
              <a:tr h="300658">
                <a:tc>
                  <a:txBody>
                    <a:bodyPr/>
                    <a:lstStyle>
                      <a:defPPr>
                        <a:defRPr kern="1200" smtId="4294967295"/>
                      </a:defPPr>
                    </a:lstStyle>
                    <a:p>
                      <a:pPr algn="ctr" fontAlgn="b"/>
                      <a:r>
                        <a:rPr lang="cs-CZ" sz="1800" u="none" strike="noStrike"/>
                        <a:t>2006</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648,1</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643,3</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-4,8</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99,3%</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r>
              <a:tr h="300658">
                <a:tc>
                  <a:txBody>
                    <a:bodyPr/>
                    <a:lstStyle>
                      <a:defPPr>
                        <a:defRPr kern="1200" smtId="4294967295"/>
                      </a:defPPr>
                    </a:lstStyle>
                    <a:p>
                      <a:pPr algn="ctr" fontAlgn="b"/>
                      <a:r>
                        <a:rPr lang="cs-CZ" sz="1800" u="none" strike="noStrike"/>
                        <a:t>2007</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702,6</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726,6</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24,0</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103,4%</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r>
              <a:tr h="300658">
                <a:tc>
                  <a:txBody>
                    <a:bodyPr/>
                    <a:lstStyle>
                      <a:defPPr>
                        <a:defRPr kern="1200" smtId="4294967295"/>
                      </a:defPPr>
                    </a:lstStyle>
                    <a:p>
                      <a:pPr algn="ctr" fontAlgn="b"/>
                      <a:r>
                        <a:rPr lang="cs-CZ" sz="1800" u="none" strike="noStrike"/>
                        <a:t>2008</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751,1</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751,2</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0,1</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100,0%</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r>
              <a:tr h="300658">
                <a:tc>
                  <a:txBody>
                    <a:bodyPr/>
                    <a:lstStyle>
                      <a:defPPr>
                        <a:defRPr kern="1200" smtId="4294967295"/>
                      </a:defPPr>
                    </a:lstStyle>
                    <a:p>
                      <a:pPr algn="ctr" fontAlgn="b"/>
                      <a:r>
                        <a:rPr lang="cs-CZ" sz="1800" u="none" strike="noStrike"/>
                        <a:t>2009</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820,9</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664,1</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-156,8</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80,9%</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r>
              <a:tr h="300658">
                <a:tc>
                  <a:txBody>
                    <a:bodyPr/>
                    <a:lstStyle>
                      <a:defPPr>
                        <a:defRPr kern="1200" smtId="4294967295"/>
                      </a:defPPr>
                    </a:lstStyle>
                    <a:p>
                      <a:pPr algn="ctr" fontAlgn="b"/>
                      <a:r>
                        <a:rPr lang="cs-CZ" sz="1800" u="none" strike="noStrike"/>
                        <a:t>2010</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736,3</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697,8</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-38,5</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94,8%</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r>
              <a:tr h="315690">
                <a:tc>
                  <a:txBody>
                    <a:bodyPr/>
                    <a:lstStyle>
                      <a:defPPr>
                        <a:defRPr kern="1200" smtId="4294967295"/>
                      </a:defPPr>
                    </a:lstStyle>
                    <a:p>
                      <a:pPr algn="ctr" fontAlgn="b"/>
                      <a:r>
                        <a:rPr lang="cs-CZ" sz="1800" u="none" strike="noStrike"/>
                        <a:t>2011</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737,7</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708,0</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-29,7</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800" u="none" strike="noStrike"/>
                        <a:t>96,0%</a:t>
                      </a:r>
                      <a:endParaRPr lang="cs-CZ" sz="1800" b="0" i="0" u="none" strike="noStrike">
                        <a:solidFill>
                          <a:srgbClr val="000000"/>
                        </a:solidFill>
                        <a:latin typeface="Calibri" charset="0"/>
                      </a:endParaRPr>
                    </a:p>
                  </a:txBody>
                  <a:tcPr marL="7454" marR="7454" marT="7454" marB="0" anchor="b">
                    <a:solidFill>
                      <a:schemeClr val="accent6">
                        <a:lumMod val="40000"/>
                        <a:lumOff val="60000"/>
                      </a:schemeClr>
                    </a:solidFill>
                  </a:tcPr>
                </a:tc>
              </a:tr>
            </a:tbl>
          </a:graphicData>
        </a:graphic>
      </p:graphicFrame>
    </p:spTree>
  </p:cSld>
  <p:clrMapOvr>
    <a:masterClrMapping/>
  </p:clrMapOvr>
  <p:transition/>
  <p:timing/>
</p:sld>
</file>

<file path=ppt/slides/slide1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395288" y="115888"/>
            <a:ext cx="7543800" cy="708025"/>
          </a:xfrm>
        </p:spPr>
        <p:txBody>
          <a:bodyPr wrap="square" lIns="91440" tIns="45720" rIns="91440" bIns="45720" anchorCtr="0" compatLnSpc="1">
            <a:prstTxWarp prst="textNoShape">
              <a:avLst/>
            </a:prstTxWarp>
          </a:bodyPr>
          <a:lstStyle>
            <a:defPPr>
              <a:defRPr kern="1200" smtId="4294967295"/>
            </a:defPPr>
          </a:lstStyle>
          <a:p>
            <a:r>
              <a:rPr lang="cs-CZ" sz="2800" cap="none" smtClean="0"/>
              <a:t>V. ÚSPĚŠNOST DAŇOVÝCH PREDIKCÍ</a:t>
            </a:r>
            <a:r>
              <a:rPr lang="cs-CZ" sz="3600" cap="none" smtClean="0"/>
              <a:t> </a:t>
            </a:r>
          </a:p>
        </p:txBody>
      </p:sp>
      <p:graphicFrame>
        <p:nvGraphicFramePr>
          <p:cNvPr id="7" name="Zástupný symbol pro obsah 6"/>
          <p:cNvGraphicFramePr>
            <a:graphicFrameLocks noGrp="1"/>
          </p:cNvGraphicFramePr>
          <p:nvPr>
            <p:ph sz="quarter" idx="2"/>
          </p:nvPr>
        </p:nvGraphicFramePr>
        <p:xfrm>
          <a:off x="179388" y="1773238"/>
          <a:ext cx="4248473" cy="3168351"/>
        </p:xfrm>
        <a:graphic>
          <a:graphicData uri="http://schemas.openxmlformats.org/drawingml/2006/table">
            <a:tbl>
              <a:tblPr>
                <a:tableStyleId>{5C22544A-7EE6-4342-B048-85BDC9FD1C3A}</a:tableStyleId>
              </a:tblPr>
              <a:tblGrid>
                <a:gridCol w="579334"/>
                <a:gridCol w="1301137"/>
                <a:gridCol w="850689"/>
                <a:gridCol w="834522"/>
                <a:gridCol w="682791"/>
              </a:tblGrid>
              <a:tr h="826105">
                <a:tc>
                  <a:txBody>
                    <a:bodyPr/>
                    <a:lstStyle>
                      <a:defPPr>
                        <a:defRPr kern="1200" smtId="4294967295"/>
                      </a:defPPr>
                    </a:lstStyle>
                    <a:p>
                      <a:pPr algn="l" fontAlgn="b"/>
                      <a:r>
                        <a:rPr lang="cs-CZ" sz="1200" u="none" strike="noStrike"/>
                        <a:t> </a:t>
                      </a:r>
                      <a:endParaRPr lang="cs-CZ" sz="1200" b="0" i="0" u="none" strike="noStrike">
                        <a:solidFill>
                          <a:srgbClr val="000000"/>
                        </a:solidFill>
                        <a:latin typeface="Calibri" charset="0"/>
                      </a:endParaRPr>
                    </a:p>
                    <a:p>
                      <a:pPr algn="l" fontAlgn="b"/>
                      <a:r>
                        <a:rPr lang="cs-CZ" sz="1200" u="none" strike="noStrike"/>
                        <a:t> </a:t>
                      </a:r>
                      <a:endParaRPr lang="cs-CZ" sz="1200" b="0" i="0" u="none" strike="noStrike">
                        <a:solidFill>
                          <a:srgbClr val="000000"/>
                        </a:solidFill>
                        <a:latin typeface="Calibri" charset="0"/>
                      </a:endParaRPr>
                    </a:p>
                  </a:txBody>
                  <a:tcPr marL="5916" marR="5916" marT="7454" marB="0" anchor="b">
                    <a:solidFill>
                      <a:srgbClr val="92D050"/>
                    </a:solidFill>
                  </a:tcPr>
                </a:tc>
                <a:tc>
                  <a:txBody>
                    <a:bodyPr/>
                    <a:lstStyle>
                      <a:defPPr>
                        <a:defRPr kern="1200" smtId="4294967295"/>
                      </a:defPPr>
                    </a:lstStyle>
                    <a:p>
                      <a:pPr algn="ctr" fontAlgn="b"/>
                      <a:r>
                        <a:rPr lang="cs-CZ" sz="1200" u="none" strike="noStrike"/>
                        <a:t>Rozpočtovaná částka - VR </a:t>
                      </a:r>
                      <a:r>
                        <a:rPr lang="cs-CZ" sz="1200" u="none" strike="noStrike" smtClean="0"/>
                        <a:t>       (</a:t>
                      </a:r>
                      <a:r>
                        <a:rPr lang="cs-CZ" sz="1200" u="none" strike="noStrike"/>
                        <a:t>mld. Kč)</a:t>
                      </a:r>
                      <a:endParaRPr lang="cs-CZ" sz="1200" b="0" i="0" u="none" strike="noStrike">
                        <a:solidFill>
                          <a:srgbClr val="000000"/>
                        </a:solidFill>
                        <a:latin typeface="Calibri" charset="0"/>
                      </a:endParaRPr>
                    </a:p>
                  </a:txBody>
                  <a:tcPr marL="5916" marR="5916" marT="7454" marB="0" anchor="ctr">
                    <a:solidFill>
                      <a:srgbClr val="92D050"/>
                    </a:solidFill>
                  </a:tcPr>
                </a:tc>
                <a:tc>
                  <a:txBody>
                    <a:bodyPr/>
                    <a:lstStyle>
                      <a:defPPr>
                        <a:defRPr kern="1200" smtId="4294967295"/>
                      </a:defPPr>
                    </a:lstStyle>
                    <a:p>
                      <a:pPr algn="ctr" fontAlgn="b"/>
                      <a:r>
                        <a:rPr lang="cs-CZ" sz="1200" u="none" strike="noStrike"/>
                        <a:t>Skutečnost (mld. Kč)</a:t>
                      </a:r>
                      <a:endParaRPr lang="cs-CZ" sz="1200" b="0" i="0" u="none" strike="noStrike">
                        <a:solidFill>
                          <a:srgbClr val="000000"/>
                        </a:solidFill>
                        <a:latin typeface="Calibri" charset="0"/>
                      </a:endParaRPr>
                    </a:p>
                  </a:txBody>
                  <a:tcPr marL="5916" marR="5916" marT="7454" marB="0" anchor="ctr">
                    <a:solidFill>
                      <a:srgbClr val="92D050"/>
                    </a:solidFill>
                  </a:tcPr>
                </a:tc>
                <a:tc>
                  <a:txBody>
                    <a:bodyPr/>
                    <a:lstStyle>
                      <a:defPPr>
                        <a:defRPr kern="1200" smtId="4294967295"/>
                      </a:defPPr>
                    </a:lstStyle>
                    <a:p>
                      <a:pPr algn="ctr" fontAlgn="ctr"/>
                      <a:r>
                        <a:rPr lang="cs-CZ" sz="1200" u="none" strike="noStrike" smtClean="0"/>
                        <a:t>Odchylka (mld. Kč)</a:t>
                      </a:r>
                      <a:endParaRPr lang="cs-CZ" sz="1200" b="0" i="0" u="none" strike="noStrike">
                        <a:solidFill>
                          <a:srgbClr val="000000"/>
                        </a:solidFill>
                        <a:latin typeface="Calibri" charset="0"/>
                      </a:endParaRPr>
                    </a:p>
                  </a:txBody>
                  <a:tcPr marL="5916" marR="5916" marT="7454" marB="0" anchor="ctr">
                    <a:solidFill>
                      <a:srgbClr val="92D050"/>
                    </a:solidFill>
                  </a:tcPr>
                </a:tc>
                <a:tc>
                  <a:txBody>
                    <a:bodyPr/>
                    <a:lstStyle>
                      <a:defPPr>
                        <a:defRPr kern="1200" smtId="4294967295"/>
                      </a:defPPr>
                    </a:lstStyle>
                    <a:p>
                      <a:pPr algn="ctr" fontAlgn="ctr"/>
                      <a:r>
                        <a:rPr lang="cs-CZ" sz="1200" u="none" strike="noStrike"/>
                        <a:t>Plnění</a:t>
                      </a:r>
                      <a:endParaRPr lang="cs-CZ" sz="1200" b="0" i="0" u="none" strike="noStrike">
                        <a:solidFill>
                          <a:srgbClr val="000000"/>
                        </a:solidFill>
                        <a:latin typeface="Calibri" charset="0"/>
                      </a:endParaRPr>
                    </a:p>
                  </a:txBody>
                  <a:tcPr marL="5916" marR="5916" marT="7454" marB="0" anchor="ctr">
                    <a:solidFill>
                      <a:srgbClr val="92D050"/>
                    </a:solidFill>
                  </a:tcPr>
                </a:tc>
              </a:tr>
              <a:tr h="290962">
                <a:tc>
                  <a:txBody>
                    <a:bodyPr/>
                    <a:lstStyle>
                      <a:defPPr>
                        <a:defRPr kern="1200" smtId="4294967295"/>
                      </a:defPPr>
                    </a:lstStyle>
                    <a:p>
                      <a:pPr algn="ctr" fontAlgn="b"/>
                      <a:r>
                        <a:rPr lang="cs-CZ" sz="1400" u="none" strike="noStrike"/>
                        <a:t>2004</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174,8</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184,3</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9,5</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105,4%</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r>
              <a:tr h="290962">
                <a:tc>
                  <a:txBody>
                    <a:bodyPr/>
                    <a:lstStyle>
                      <a:defPPr>
                        <a:defRPr kern="1200" smtId="4294967295"/>
                      </a:defPPr>
                    </a:lstStyle>
                    <a:p>
                      <a:pPr algn="ctr" fontAlgn="b"/>
                      <a:r>
                        <a:rPr lang="cs-CZ" sz="1400" u="none" strike="noStrike"/>
                        <a:t>2005</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218,9</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208,4</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-10,5</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95,2%</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r>
              <a:tr h="290962">
                <a:tc>
                  <a:txBody>
                    <a:bodyPr/>
                    <a:lstStyle>
                      <a:defPPr>
                        <a:defRPr kern="1200" smtId="4294967295"/>
                      </a:defPPr>
                    </a:lstStyle>
                    <a:p>
                      <a:pPr algn="ctr" fontAlgn="b"/>
                      <a:r>
                        <a:rPr lang="cs-CZ" sz="1400" u="none" strike="noStrike"/>
                        <a:t>2006</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222,4</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217,8</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-4,6</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97,9%</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r>
              <a:tr h="290962">
                <a:tc>
                  <a:txBody>
                    <a:bodyPr/>
                    <a:lstStyle>
                      <a:defPPr>
                        <a:defRPr kern="1200" smtId="4294967295"/>
                      </a:defPPr>
                    </a:lstStyle>
                    <a:p>
                      <a:pPr algn="ctr" fontAlgn="b"/>
                      <a:r>
                        <a:rPr lang="cs-CZ" sz="1400" u="none" strike="noStrike"/>
                        <a:t>2007</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232,1</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236,4</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4,3</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101,8%</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r>
              <a:tr h="290962">
                <a:tc>
                  <a:txBody>
                    <a:bodyPr/>
                    <a:lstStyle>
                      <a:defPPr>
                        <a:defRPr kern="1200" smtId="4294967295"/>
                      </a:defPPr>
                    </a:lstStyle>
                    <a:p>
                      <a:pPr algn="ctr" fontAlgn="b"/>
                      <a:r>
                        <a:rPr lang="cs-CZ" sz="1400" u="none" strike="noStrike"/>
                        <a:t>2008</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272,2</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255,2</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-17,0</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93,8%</a:t>
                      </a:r>
                      <a:endParaRPr lang="cs-CZ" sz="1400" b="0" i="0" u="none" strike="noStrike">
                        <a:solidFill>
                          <a:srgbClr val="000000"/>
                        </a:solidFill>
                        <a:latin typeface="Calibri" charset="0"/>
                      </a:endParaRPr>
                    </a:p>
                  </a:txBody>
                  <a:tcPr marL="5916" marR="5916" marT="7454" marB="0" anchor="b">
                    <a:solidFill>
                      <a:schemeClr val="accent1">
                        <a:lumMod val="60000"/>
                        <a:lumOff val="40000"/>
                      </a:schemeClr>
                    </a:solidFill>
                  </a:tcPr>
                </a:tc>
              </a:tr>
              <a:tr h="290962">
                <a:tc>
                  <a:txBody>
                    <a:bodyPr/>
                    <a:lstStyle>
                      <a:defPPr>
                        <a:defRPr kern="1200" smtId="4294967295"/>
                      </a:defPPr>
                    </a:lstStyle>
                    <a:p>
                      <a:pPr algn="ctr" fontAlgn="b"/>
                      <a:r>
                        <a:rPr lang="cs-CZ" sz="1400" u="none" strike="noStrike"/>
                        <a:t>2009</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278,6</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253,6</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-25,0</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91,0%</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r>
              <a:tr h="290962">
                <a:tc>
                  <a:txBody>
                    <a:bodyPr/>
                    <a:lstStyle>
                      <a:defPPr>
                        <a:defRPr kern="1200" smtId="4294967295"/>
                      </a:defPPr>
                    </a:lstStyle>
                    <a:p>
                      <a:pPr algn="ctr" fontAlgn="b"/>
                      <a:r>
                        <a:rPr lang="cs-CZ" sz="1400" u="none" strike="noStrike"/>
                        <a:t>2010</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270,8</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269,5</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-1,3</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99,5%</a:t>
                      </a:r>
                      <a:endParaRPr lang="cs-CZ" sz="1400" b="0" i="0" u="none" strike="noStrike">
                        <a:solidFill>
                          <a:srgbClr val="000000"/>
                        </a:solidFill>
                        <a:latin typeface="Calibri" charset="0"/>
                      </a:endParaRPr>
                    </a:p>
                  </a:txBody>
                  <a:tcPr marL="5916" marR="5916" marT="7454" marB="0" anchor="b">
                    <a:solidFill>
                      <a:schemeClr val="accent1">
                        <a:lumMod val="60000"/>
                        <a:lumOff val="40000"/>
                      </a:schemeClr>
                    </a:solidFill>
                  </a:tcPr>
                </a:tc>
              </a:tr>
              <a:tr h="305512">
                <a:tc>
                  <a:txBody>
                    <a:bodyPr/>
                    <a:lstStyle>
                      <a:defPPr>
                        <a:defRPr kern="1200" smtId="4294967295"/>
                      </a:defPPr>
                    </a:lstStyle>
                    <a:p>
                      <a:pPr algn="ctr" fontAlgn="b"/>
                      <a:r>
                        <a:rPr lang="cs-CZ" sz="1400" u="none" strike="noStrike"/>
                        <a:t>2011</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279,9</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275,4</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-4,5</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98,4%</a:t>
                      </a:r>
                      <a:endParaRPr lang="cs-CZ" sz="1400" b="0" i="0" u="none" strike="noStrike">
                        <a:solidFill>
                          <a:srgbClr val="000000"/>
                        </a:solidFill>
                        <a:latin typeface="Calibri" charset="0"/>
                      </a:endParaRPr>
                    </a:p>
                  </a:txBody>
                  <a:tcPr marL="5916" marR="5916" marT="7454" marB="0" anchor="b">
                    <a:solidFill>
                      <a:schemeClr val="accent6">
                        <a:lumMod val="40000"/>
                        <a:lumOff val="60000"/>
                      </a:schemeClr>
                    </a:solidFill>
                  </a:tcPr>
                </a:tc>
              </a:tr>
            </a:tbl>
          </a:graphicData>
        </a:graphic>
      </p:graphicFrame>
      <p:graphicFrame>
        <p:nvGraphicFramePr>
          <p:cNvPr id="8" name="Zástupný symbol pro obsah 7"/>
          <p:cNvGraphicFramePr>
            <a:graphicFrameLocks noGrp="1"/>
          </p:cNvGraphicFramePr>
          <p:nvPr>
            <p:ph sz="quarter" idx="4"/>
          </p:nvPr>
        </p:nvGraphicFramePr>
        <p:xfrm>
          <a:off x="4516438" y="1773238"/>
          <a:ext cx="4232386" cy="3168349"/>
        </p:xfrm>
        <a:graphic>
          <a:graphicData uri="http://schemas.openxmlformats.org/drawingml/2006/table">
            <a:tbl>
              <a:tblPr>
                <a:tableStyleId>{5C22544A-7EE6-4342-B048-85BDC9FD1C3A}</a:tableStyleId>
              </a:tblPr>
              <a:tblGrid>
                <a:gridCol w="543194"/>
                <a:gridCol w="1195108"/>
                <a:gridCol w="906940"/>
                <a:gridCol w="831361"/>
                <a:gridCol w="755783"/>
              </a:tblGrid>
              <a:tr h="850565">
                <a:tc>
                  <a:txBody>
                    <a:bodyPr/>
                    <a:lstStyle>
                      <a:defPPr>
                        <a:defRPr kern="1200" smtId="4294967295"/>
                      </a:defPPr>
                    </a:lstStyle>
                    <a:p>
                      <a:pPr marL="0" algn="ctr" rtl="0" eaLnBrk="1" fontAlgn="b" latinLnBrk="0" hangingPunct="1"/>
                      <a:endParaRPr kumimoji="0" lang="cs-CZ" sz="1200" u="none" strike="noStrike" kern="1200">
                        <a:solidFill>
                          <a:schemeClr val="dk1"/>
                        </a:solidFill>
                        <a:latin typeface="+mn-lt"/>
                        <a:ea typeface="+mn-ea"/>
                        <a:cs typeface="+mn-cs"/>
                      </a:endParaRPr>
                    </a:p>
                  </a:txBody>
                  <a:tcPr marL="4889" marR="4889" marT="6065" marB="0" anchor="b">
                    <a:solidFill>
                      <a:srgbClr val="92D050"/>
                    </a:solidFill>
                  </a:tcPr>
                </a:tc>
                <a:tc>
                  <a:txBody>
                    <a:bodyPr/>
                    <a:lstStyle>
                      <a:defPPr>
                        <a:defRPr kern="1200" smtId="4294967295"/>
                      </a:defPPr>
                    </a:lstStyle>
                    <a:p>
                      <a:pPr marL="0" algn="ctr" rtl="0" eaLnBrk="1" fontAlgn="b" latinLnBrk="0" hangingPunct="1"/>
                      <a:r>
                        <a:rPr kumimoji="0" lang="cs-CZ" sz="1200" u="none" strike="noStrike" kern="1200">
                          <a:solidFill>
                            <a:schemeClr val="dk1"/>
                          </a:solidFill>
                          <a:latin typeface="+mn-lt"/>
                          <a:ea typeface="+mn-ea"/>
                          <a:cs typeface="+mn-cs"/>
                        </a:rPr>
                        <a:t>Rozpočtovaná částka - VR </a:t>
                      </a:r>
                      <a:r>
                        <a:rPr kumimoji="0" lang="cs-CZ" sz="1200" u="none" strike="noStrike" kern="1200" smtClean="0">
                          <a:solidFill>
                            <a:schemeClr val="dk1"/>
                          </a:solidFill>
                          <a:latin typeface="+mn-lt"/>
                          <a:ea typeface="+mn-ea"/>
                          <a:cs typeface="+mn-cs"/>
                        </a:rPr>
                        <a:t>     (</a:t>
                      </a:r>
                      <a:r>
                        <a:rPr kumimoji="0" lang="cs-CZ" sz="1200" u="none" strike="noStrike" kern="1200">
                          <a:solidFill>
                            <a:schemeClr val="dk1"/>
                          </a:solidFill>
                          <a:latin typeface="+mn-lt"/>
                          <a:ea typeface="+mn-ea"/>
                          <a:cs typeface="+mn-cs"/>
                        </a:rPr>
                        <a:t>mld. Kč)</a:t>
                      </a:r>
                    </a:p>
                  </a:txBody>
                  <a:tcPr marL="4889" marR="4889" marT="6065" marB="0" anchor="ctr" anchorCtr="1">
                    <a:solidFill>
                      <a:srgbClr val="92D050"/>
                    </a:solidFill>
                  </a:tcPr>
                </a:tc>
                <a:tc>
                  <a:txBody>
                    <a:bodyPr/>
                    <a:lstStyle>
                      <a:defPPr>
                        <a:defRPr kern="1200" smtId="4294967295"/>
                      </a:defPPr>
                    </a:lstStyle>
                    <a:p>
                      <a:pPr marL="0" algn="ctr" rtl="0" eaLnBrk="1" fontAlgn="b" latinLnBrk="0" hangingPunct="1"/>
                      <a:r>
                        <a:rPr kumimoji="0" lang="cs-CZ" sz="1200" u="none" strike="noStrike" kern="1200">
                          <a:solidFill>
                            <a:schemeClr val="dk1"/>
                          </a:solidFill>
                          <a:latin typeface="+mn-lt"/>
                          <a:ea typeface="+mn-ea"/>
                          <a:cs typeface="+mn-cs"/>
                        </a:rPr>
                        <a:t>Skutečnost (mld. Kč)</a:t>
                      </a:r>
                    </a:p>
                  </a:txBody>
                  <a:tcPr marL="4889" marR="4889" marT="6065" marB="0" anchor="ctr" anchorCtr="1">
                    <a:solidFill>
                      <a:srgbClr val="92D050"/>
                    </a:solidFill>
                  </a:tcPr>
                </a:tc>
                <a:tc>
                  <a:txBody>
                    <a:bodyPr/>
                    <a:lstStyle>
                      <a:defPPr>
                        <a:defRPr kern="1200" smtId="4294967295"/>
                      </a:defPPr>
                    </a:lstStyle>
                    <a:p>
                      <a:pPr marL="0" algn="ctr" rtl="0" eaLnBrk="1" fontAlgn="b" latinLnBrk="0" hangingPunct="1"/>
                      <a:r>
                        <a:rPr kumimoji="0" lang="cs-CZ" sz="1200" u="none" strike="noStrike" kern="1200" smtClean="0">
                          <a:solidFill>
                            <a:schemeClr val="dk1"/>
                          </a:solidFill>
                          <a:latin typeface="+mn-lt"/>
                          <a:ea typeface="+mn-ea"/>
                          <a:cs typeface="+mn-cs"/>
                        </a:rPr>
                        <a:t>Odchylka (mld. Kč)</a:t>
                      </a:r>
                      <a:endParaRPr kumimoji="0" lang="cs-CZ" sz="1200" u="none" strike="noStrike" kern="1200">
                        <a:solidFill>
                          <a:schemeClr val="dk1"/>
                        </a:solidFill>
                        <a:latin typeface="+mn-lt"/>
                        <a:ea typeface="+mn-ea"/>
                        <a:cs typeface="+mn-cs"/>
                      </a:endParaRPr>
                    </a:p>
                  </a:txBody>
                  <a:tcPr marL="4889" marR="4889" marT="6065" marB="0" anchor="ctr" anchorCtr="1">
                    <a:solidFill>
                      <a:srgbClr val="92D050"/>
                    </a:solidFill>
                  </a:tcPr>
                </a:tc>
                <a:tc>
                  <a:txBody>
                    <a:bodyPr/>
                    <a:lstStyle>
                      <a:defPPr>
                        <a:defRPr kern="1200" smtId="4294967295"/>
                      </a:defPPr>
                    </a:lstStyle>
                    <a:p>
                      <a:pPr marL="0" algn="ctr" rtl="0" eaLnBrk="1" fontAlgn="b" latinLnBrk="0" hangingPunct="1"/>
                      <a:r>
                        <a:rPr kumimoji="0" lang="cs-CZ" sz="1200" u="none" strike="noStrike" kern="1200">
                          <a:solidFill>
                            <a:schemeClr val="dk1"/>
                          </a:solidFill>
                          <a:latin typeface="+mn-lt"/>
                          <a:ea typeface="+mn-ea"/>
                          <a:cs typeface="+mn-cs"/>
                        </a:rPr>
                        <a:t>Plnění</a:t>
                      </a:r>
                    </a:p>
                  </a:txBody>
                  <a:tcPr marL="4889" marR="4889" marT="6065" marB="0" anchor="ctr" anchorCtr="1">
                    <a:solidFill>
                      <a:srgbClr val="92D050"/>
                    </a:solidFill>
                  </a:tcPr>
                </a:tc>
              </a:tr>
              <a:tr h="289723">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2004</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97,3</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95,8</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-1,5</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98,5%</a:t>
                      </a:r>
                    </a:p>
                  </a:txBody>
                  <a:tcPr marL="4889" marR="4889" marT="6065" marB="0" anchor="b">
                    <a:solidFill>
                      <a:schemeClr val="accent1">
                        <a:lumMod val="60000"/>
                        <a:lumOff val="40000"/>
                      </a:schemeClr>
                    </a:solidFill>
                  </a:tcPr>
                </a:tc>
              </a:tr>
              <a:tr h="289723">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2005</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101,1</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110,5</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9,4</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109,3%</a:t>
                      </a:r>
                    </a:p>
                  </a:txBody>
                  <a:tcPr marL="4889" marR="4889" marT="6065" marB="0" anchor="b">
                    <a:solidFill>
                      <a:schemeClr val="accent1">
                        <a:lumMod val="60000"/>
                        <a:lumOff val="40000"/>
                      </a:schemeClr>
                    </a:solidFill>
                  </a:tcPr>
                </a:tc>
              </a:tr>
              <a:tr h="289723">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2006</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126,2</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119,5</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-6,7</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94,7%</a:t>
                      </a:r>
                    </a:p>
                  </a:txBody>
                  <a:tcPr marL="4889" marR="4889" marT="6065" marB="0" anchor="b">
                    <a:solidFill>
                      <a:schemeClr val="accent1">
                        <a:lumMod val="60000"/>
                        <a:lumOff val="40000"/>
                      </a:schemeClr>
                    </a:solidFill>
                  </a:tcPr>
                </a:tc>
              </a:tr>
              <a:tr h="289723">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2007</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138,7</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138,9</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0,2</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100,2%</a:t>
                      </a:r>
                    </a:p>
                  </a:txBody>
                  <a:tcPr marL="4889" marR="4889" marT="6065" marB="0" anchor="b">
                    <a:solidFill>
                      <a:schemeClr val="accent1">
                        <a:lumMod val="60000"/>
                        <a:lumOff val="40000"/>
                      </a:schemeClr>
                    </a:solidFill>
                  </a:tcPr>
                </a:tc>
              </a:tr>
              <a:tr h="289723">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2008</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142,3</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130,6</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-11,7</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91,7%</a:t>
                      </a:r>
                    </a:p>
                  </a:txBody>
                  <a:tcPr marL="4889" marR="4889" marT="6065" marB="0" anchor="b">
                    <a:solidFill>
                      <a:schemeClr val="accent1">
                        <a:lumMod val="60000"/>
                        <a:lumOff val="40000"/>
                      </a:schemeClr>
                    </a:solidFill>
                  </a:tcPr>
                </a:tc>
              </a:tr>
              <a:tr h="289723">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2009</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151,8</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131,1</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-20,7</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86,3%</a:t>
                      </a:r>
                    </a:p>
                  </a:txBody>
                  <a:tcPr marL="4889" marR="4889" marT="6065" marB="0" anchor="b">
                    <a:solidFill>
                      <a:schemeClr val="accent6">
                        <a:lumMod val="40000"/>
                        <a:lumOff val="60000"/>
                      </a:schemeClr>
                    </a:solidFill>
                  </a:tcPr>
                </a:tc>
              </a:tr>
              <a:tr h="289723">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2010</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149,2</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138,3</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-10,9</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92,7%</a:t>
                      </a:r>
                    </a:p>
                  </a:txBody>
                  <a:tcPr marL="4889" marR="4889" marT="6065" marB="0" anchor="b">
                    <a:solidFill>
                      <a:schemeClr val="accent1">
                        <a:lumMod val="60000"/>
                        <a:lumOff val="40000"/>
                      </a:schemeClr>
                    </a:solidFill>
                  </a:tcPr>
                </a:tc>
              </a:tr>
              <a:tr h="289723">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2011</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144,2</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140,6</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-3,6</a:t>
                      </a:r>
                    </a:p>
                  </a:txBody>
                  <a:tcPr marL="4889" marR="4889" marT="6065" marB="0" anchor="b">
                    <a:solidFill>
                      <a:schemeClr val="accent6">
                        <a:lumMod val="40000"/>
                        <a:lumOff val="60000"/>
                      </a:schemeClr>
                    </a:solidFill>
                  </a:tcPr>
                </a:tc>
                <a:tc>
                  <a:txBody>
                    <a:bodyPr/>
                    <a:lstStyle>
                      <a:defPPr>
                        <a:defRPr kern="1200" smtId="4294967295"/>
                      </a:defPPr>
                    </a:lstStyle>
                    <a:p>
                      <a:pPr marL="0" algn="ctr" rtl="0" eaLnBrk="1" fontAlgn="b" latinLnBrk="0" hangingPunct="1"/>
                      <a:r>
                        <a:rPr kumimoji="0" lang="cs-CZ" sz="1400" u="none" strike="noStrike" kern="1200">
                          <a:solidFill>
                            <a:schemeClr val="dk1"/>
                          </a:solidFill>
                          <a:latin typeface="+mn-lt"/>
                          <a:ea typeface="+mn-ea"/>
                          <a:cs typeface="+mn-cs"/>
                        </a:rPr>
                        <a:t>97,5%</a:t>
                      </a:r>
                    </a:p>
                  </a:txBody>
                  <a:tcPr marL="4889" marR="4889" marT="6065" marB="0" anchor="b">
                    <a:solidFill>
                      <a:schemeClr val="accent6">
                        <a:lumMod val="40000"/>
                        <a:lumOff val="60000"/>
                      </a:schemeClr>
                    </a:solidFill>
                  </a:tcPr>
                </a:tc>
              </a:tr>
            </a:tbl>
          </a:graphicData>
        </a:graphic>
      </p:graphicFrame>
      <p:sp>
        <p:nvSpPr>
          <p:cNvPr id="24702" name="Zástupný symbol pro text 4"/>
          <p:cNvSpPr>
            <a:spLocks noGrp="1"/>
          </p:cNvSpPr>
          <p:nvPr>
            <p:ph type="body" sz="quarter" idx="1"/>
          </p:nvPr>
        </p:nvSpPr>
        <p:spPr>
          <a:xfrm>
            <a:off x="179388" y="1052513"/>
            <a:ext cx="4248150" cy="658812"/>
          </a:xfrm>
        </p:spPr>
        <p:txBody>
          <a:bodyPr/>
          <a:lstStyle>
            <a:defPPr>
              <a:defRPr kern="1200" smtId="4294967295"/>
            </a:defPPr>
          </a:lstStyle>
          <a:p>
            <a:r>
              <a:rPr lang="cs-CZ" smtClean="0"/>
              <a:t>DPH</a:t>
            </a:r>
          </a:p>
        </p:txBody>
      </p:sp>
      <p:sp>
        <p:nvSpPr>
          <p:cNvPr id="24703" name="Zástupný symbol pro text 8"/>
          <p:cNvSpPr>
            <a:spLocks noGrp="1"/>
          </p:cNvSpPr>
          <p:nvPr>
            <p:ph type="body" sz="quarter" idx="3"/>
          </p:nvPr>
        </p:nvSpPr>
        <p:spPr>
          <a:xfrm>
            <a:off x="4500563" y="1052513"/>
            <a:ext cx="4248150" cy="658812"/>
          </a:xfrm>
        </p:spPr>
        <p:txBody>
          <a:bodyPr/>
          <a:lstStyle>
            <a:defPPr>
              <a:defRPr kern="1200" smtId="4294967295"/>
            </a:defPPr>
          </a:lstStyle>
          <a:p>
            <a:r>
              <a:rPr lang="cs-CZ" smtClean="0"/>
              <a:t>Spotřební daně</a:t>
            </a:r>
          </a:p>
        </p:txBody>
      </p:sp>
      <p:sp>
        <p:nvSpPr>
          <p:cNvPr id="24704" name="TextovéPole 9"/>
          <p:cNvSpPr txBox="1">
            <a:spLocks noChangeArrowheads="1"/>
          </p:cNvSpPr>
          <p:nvPr/>
        </p:nvSpPr>
        <p:spPr bwMode="auto">
          <a:xfrm>
            <a:off x="385763" y="5049838"/>
            <a:ext cx="8259762" cy="922337"/>
          </a:xfrm>
          <a:prstGeom prst="rect">
            <a:avLst/>
          </a:prstGeom>
          <a:noFill/>
          <a:ln w="9525">
            <a:noFill/>
            <a:miter lim="800000"/>
          </a:ln>
        </p:spPr>
        <p:txBody>
          <a:bodyPr>
            <a:spAutoFit/>
          </a:bodyPr>
          <a:lstStyle>
            <a:defPPr>
              <a:defRPr kern="1200" smtId="4294967295"/>
            </a:defPPr>
          </a:lstStyle>
          <a:p>
            <a:r>
              <a:rPr lang="cs-CZ">
                <a:latin typeface="Century Schoolbook"/>
              </a:rPr>
              <a:t>           - změna sazby daně, v případě SD-většinou změna sazeb SD z tabáku</a:t>
            </a:r>
          </a:p>
          <a:p>
            <a:r>
              <a:rPr lang="cs-CZ">
                <a:latin typeface="Century Schoolbook"/>
              </a:rPr>
              <a:t>- průměrné plnění DPH: 97,9 %</a:t>
            </a:r>
          </a:p>
          <a:p>
            <a:r>
              <a:rPr lang="cs-CZ">
                <a:latin typeface="Century Schoolbook"/>
              </a:rPr>
              <a:t>- průměrné plnění SD: 96,4 %</a:t>
            </a:r>
          </a:p>
        </p:txBody>
      </p:sp>
      <p:sp>
        <p:nvSpPr>
          <p:cNvPr id="11" name="Obdélník 10"/>
          <p:cNvSpPr/>
          <p:nvPr/>
        </p:nvSpPr>
        <p:spPr>
          <a:xfrm>
            <a:off x="684213" y="5167313"/>
            <a:ext cx="403225" cy="2159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cs-CZ"/>
          </a:p>
        </p:txBody>
      </p:sp>
    </p:spTree>
  </p:cSld>
  <p:clrMapOvr>
    <a:masterClrMapping/>
  </p:clrMapOvr>
  <p:transition/>
  <p:timing/>
</p:sld>
</file>

<file path=ppt/slides/slide1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468313" y="115888"/>
            <a:ext cx="7543800" cy="781050"/>
          </a:xfrm>
        </p:spPr>
        <p:txBody>
          <a:bodyPr wrap="square" lIns="91440" tIns="45720" rIns="91440" bIns="45720" anchorCtr="0" compatLnSpc="1">
            <a:prstTxWarp prst="textNoShape">
              <a:avLst/>
            </a:prstTxWarp>
          </a:bodyPr>
          <a:lstStyle>
            <a:defPPr>
              <a:defRPr kern="1200" smtId="4294967295"/>
            </a:defPPr>
          </a:lstStyle>
          <a:p>
            <a:r>
              <a:rPr lang="cs-CZ" sz="2800" cap="none" smtClean="0"/>
              <a:t>V. ÚSPĚŠNOST DAŇOVÝCH PREDIKCÍ</a:t>
            </a:r>
            <a:r>
              <a:rPr lang="cs-CZ" sz="3600" cap="none" smtClean="0"/>
              <a:t> </a:t>
            </a:r>
          </a:p>
        </p:txBody>
      </p:sp>
      <p:graphicFrame>
        <p:nvGraphicFramePr>
          <p:cNvPr id="10" name="Zástupný symbol pro obsah 9"/>
          <p:cNvGraphicFramePr>
            <a:graphicFrameLocks noGrp="1"/>
          </p:cNvGraphicFramePr>
          <p:nvPr>
            <p:ph sz="quarter" idx="4"/>
          </p:nvPr>
        </p:nvGraphicFramePr>
        <p:xfrm>
          <a:off x="4356100" y="1628775"/>
          <a:ext cx="4248472" cy="3230394"/>
        </p:xfrm>
        <a:graphic>
          <a:graphicData uri="http://schemas.openxmlformats.org/drawingml/2006/table">
            <a:tbl>
              <a:tblPr>
                <a:tableStyleId>{5C22544A-7EE6-4342-B048-85BDC9FD1C3A}</a:tableStyleId>
              </a:tblPr>
              <a:tblGrid>
                <a:gridCol w="606925"/>
                <a:gridCol w="1092464"/>
                <a:gridCol w="920502"/>
                <a:gridCol w="849694"/>
                <a:gridCol w="778887"/>
              </a:tblGrid>
              <a:tr h="741260">
                <a:tc>
                  <a:txBody>
                    <a:bodyPr/>
                    <a:lstStyle>
                      <a:defPPr>
                        <a:defRPr kern="1200" smtId="4294967295"/>
                      </a:defPPr>
                    </a:lstStyle>
                    <a:p>
                      <a:pPr algn="l" fontAlgn="b"/>
                      <a:r>
                        <a:rPr lang="cs-CZ" sz="1200" u="none" strike="noStrike"/>
                        <a:t> </a:t>
                      </a:r>
                      <a:endParaRPr lang="cs-CZ" sz="1200" b="0" i="0" u="none" strike="noStrike">
                        <a:solidFill>
                          <a:srgbClr val="000000"/>
                        </a:solidFill>
                        <a:latin typeface="Calibri" charset="0"/>
                      </a:endParaRPr>
                    </a:p>
                    <a:p>
                      <a:pPr algn="l" fontAlgn="b"/>
                      <a:r>
                        <a:rPr lang="cs-CZ" sz="1200" u="none" strike="noStrike"/>
                        <a:t> </a:t>
                      </a:r>
                      <a:endParaRPr lang="cs-CZ" sz="1200" b="0" i="0" u="none" strike="noStrike">
                        <a:solidFill>
                          <a:srgbClr val="000000"/>
                        </a:solidFill>
                        <a:latin typeface="Calibri" charset="0"/>
                      </a:endParaRPr>
                    </a:p>
                  </a:txBody>
                  <a:tcPr marL="7335" marR="7335" marT="7335" marB="0" anchor="b">
                    <a:solidFill>
                      <a:srgbClr val="92D050"/>
                    </a:solidFill>
                  </a:tcPr>
                </a:tc>
                <a:tc>
                  <a:txBody>
                    <a:bodyPr/>
                    <a:lstStyle>
                      <a:defPPr>
                        <a:defRPr kern="1200" smtId="4294967295"/>
                      </a:defPPr>
                    </a:lstStyle>
                    <a:p>
                      <a:pPr algn="l" fontAlgn="b"/>
                      <a:r>
                        <a:rPr lang="cs-CZ" sz="1200" u="none" strike="noStrike"/>
                        <a:t>Rozpočtovaná částka - VR </a:t>
                      </a:r>
                      <a:r>
                        <a:rPr lang="cs-CZ" sz="1200" u="none" strike="noStrike" smtClean="0"/>
                        <a:t> (</a:t>
                      </a:r>
                      <a:r>
                        <a:rPr lang="cs-CZ" sz="1200" u="none" strike="noStrike"/>
                        <a:t>mld. Kč)</a:t>
                      </a:r>
                      <a:endParaRPr lang="cs-CZ" sz="1200" b="0" i="0" u="none" strike="noStrike">
                        <a:solidFill>
                          <a:srgbClr val="000000"/>
                        </a:solidFill>
                        <a:latin typeface="Calibri" charset="0"/>
                      </a:endParaRPr>
                    </a:p>
                  </a:txBody>
                  <a:tcPr marL="7335" marR="7335" marT="7335" marB="0" anchor="ctr" anchorCtr="1">
                    <a:solidFill>
                      <a:srgbClr val="92D050"/>
                    </a:solidFill>
                  </a:tcPr>
                </a:tc>
                <a:tc>
                  <a:txBody>
                    <a:bodyPr/>
                    <a:lstStyle>
                      <a:defPPr>
                        <a:defRPr kern="1200" smtId="4294967295"/>
                      </a:defPPr>
                    </a:lstStyle>
                    <a:p>
                      <a:pPr algn="l" fontAlgn="b"/>
                      <a:r>
                        <a:rPr lang="cs-CZ" sz="1200" u="none" strike="noStrike"/>
                        <a:t>Skutečnost (mld. Kč)</a:t>
                      </a:r>
                      <a:endParaRPr lang="cs-CZ" sz="1200" b="0" i="0" u="none" strike="noStrike">
                        <a:solidFill>
                          <a:srgbClr val="000000"/>
                        </a:solidFill>
                        <a:latin typeface="Calibri" charset="0"/>
                      </a:endParaRPr>
                    </a:p>
                  </a:txBody>
                  <a:tcPr marL="7335" marR="7335" marT="7335" marB="0" anchor="ctr" anchorCtr="1">
                    <a:solidFill>
                      <a:srgbClr val="92D050"/>
                    </a:solidFill>
                  </a:tcPr>
                </a:tc>
                <a:tc>
                  <a:txBody>
                    <a:bodyPr/>
                    <a:lstStyle>
                      <a:defPPr>
                        <a:defRPr kern="1200" smtId="4294967295"/>
                      </a:defPPr>
                    </a:lstStyle>
                    <a:p>
                      <a:pPr algn="ctr" fontAlgn="ctr"/>
                      <a:r>
                        <a:rPr lang="cs-CZ" sz="1200" u="none" strike="noStrike" smtClean="0"/>
                        <a:t>Odchylka (mld. Kč)</a:t>
                      </a:r>
                      <a:endParaRPr lang="cs-CZ" sz="1200" b="0" i="0" u="none" strike="noStrike">
                        <a:solidFill>
                          <a:srgbClr val="000000"/>
                        </a:solidFill>
                        <a:latin typeface="Calibri" charset="0"/>
                      </a:endParaRPr>
                    </a:p>
                  </a:txBody>
                  <a:tcPr marL="7454" marR="7454" marT="7454" marB="0" anchor="ctr" anchorCtr="1">
                    <a:solidFill>
                      <a:srgbClr val="92D050"/>
                    </a:solidFill>
                  </a:tcPr>
                </a:tc>
                <a:tc>
                  <a:txBody>
                    <a:bodyPr/>
                    <a:lstStyle>
                      <a:defPPr>
                        <a:defRPr kern="1200" smtId="4294967295"/>
                      </a:defPPr>
                    </a:lstStyle>
                    <a:p>
                      <a:pPr algn="ctr" fontAlgn="ctr"/>
                      <a:r>
                        <a:rPr lang="cs-CZ" sz="1200" u="none" strike="noStrike"/>
                        <a:t>Plnění</a:t>
                      </a:r>
                      <a:endParaRPr lang="cs-CZ" sz="1200" b="0" i="0" u="none" strike="noStrike">
                        <a:solidFill>
                          <a:srgbClr val="000000"/>
                        </a:solidFill>
                        <a:latin typeface="Calibri" charset="0"/>
                      </a:endParaRPr>
                    </a:p>
                  </a:txBody>
                  <a:tcPr marL="7335" marR="7335" marT="7335" marB="0" anchor="ctr" anchorCtr="1">
                    <a:solidFill>
                      <a:srgbClr val="92D050"/>
                    </a:solidFill>
                  </a:tcPr>
                </a:tc>
              </a:tr>
              <a:tr h="309209">
                <a:tc>
                  <a:txBody>
                    <a:bodyPr/>
                    <a:lstStyle>
                      <a:defPPr>
                        <a:defRPr kern="1200" smtId="4294967295"/>
                      </a:defPPr>
                    </a:lstStyle>
                    <a:p>
                      <a:pPr algn="ctr" fontAlgn="b"/>
                      <a:r>
                        <a:rPr lang="cs-CZ" sz="1400" u="none" strike="noStrike"/>
                        <a:t>2004</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133,7</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133,2</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-0,5</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r" fontAlgn="b"/>
                      <a:r>
                        <a:rPr lang="cs-CZ" sz="1400" u="none" strike="noStrike"/>
                        <a:t>99,7%</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r>
              <a:tr h="309209">
                <a:tc>
                  <a:txBody>
                    <a:bodyPr/>
                    <a:lstStyle>
                      <a:defPPr>
                        <a:defRPr kern="1200" smtId="4294967295"/>
                      </a:defPPr>
                    </a:lstStyle>
                    <a:p>
                      <a:pPr algn="ctr" fontAlgn="b"/>
                      <a:r>
                        <a:rPr lang="cs-CZ" sz="1400" u="none" strike="noStrike"/>
                        <a:t>2005</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144,6</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143,7</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-0,9</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r" fontAlgn="b"/>
                      <a:r>
                        <a:rPr lang="cs-CZ" sz="1400" u="none" strike="noStrike"/>
                        <a:t>99,4%</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r>
              <a:tr h="309209">
                <a:tc>
                  <a:txBody>
                    <a:bodyPr/>
                    <a:lstStyle>
                      <a:defPPr>
                        <a:defRPr kern="1200" smtId="4294967295"/>
                      </a:defPPr>
                    </a:lstStyle>
                    <a:p>
                      <a:pPr algn="ctr" fontAlgn="b"/>
                      <a:r>
                        <a:rPr lang="cs-CZ" sz="1400" u="none" strike="noStrike"/>
                        <a:t>2006</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140,4</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136,9</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-3,5</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r" fontAlgn="b"/>
                      <a:r>
                        <a:rPr lang="cs-CZ" sz="1400" u="none" strike="noStrike"/>
                        <a:t>97,5%</a:t>
                      </a:r>
                      <a:endParaRPr lang="cs-CZ" sz="1400" b="0" i="0" u="none" strike="noStrike">
                        <a:solidFill>
                          <a:srgbClr val="000000"/>
                        </a:solidFill>
                        <a:latin typeface="Calibri" charset="0"/>
                      </a:endParaRPr>
                    </a:p>
                  </a:txBody>
                  <a:tcPr marL="7335" marR="7335" marT="7335" marB="0" anchor="b">
                    <a:solidFill>
                      <a:schemeClr val="accent1">
                        <a:lumMod val="60000"/>
                        <a:lumOff val="40000"/>
                      </a:schemeClr>
                    </a:solidFill>
                  </a:tcPr>
                </a:tc>
              </a:tr>
              <a:tr h="309209">
                <a:tc>
                  <a:txBody>
                    <a:bodyPr/>
                    <a:lstStyle>
                      <a:defPPr>
                        <a:defRPr kern="1200" smtId="4294967295"/>
                      </a:defPPr>
                    </a:lstStyle>
                    <a:p>
                      <a:pPr algn="ctr" fontAlgn="b"/>
                      <a:r>
                        <a:rPr lang="cs-CZ" sz="1400" u="none" strike="noStrike"/>
                        <a:t>2007</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146,6</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152,0</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5,4</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r" fontAlgn="b"/>
                      <a:r>
                        <a:rPr lang="cs-CZ" sz="1400" u="none" strike="noStrike"/>
                        <a:t>103,7%</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r>
              <a:tr h="309209">
                <a:tc>
                  <a:txBody>
                    <a:bodyPr/>
                    <a:lstStyle>
                      <a:defPPr>
                        <a:defRPr kern="1200" smtId="4294967295"/>
                      </a:defPPr>
                    </a:lstStyle>
                    <a:p>
                      <a:pPr algn="ctr" fontAlgn="b"/>
                      <a:r>
                        <a:rPr lang="cs-CZ" sz="1400" u="none" strike="noStrike"/>
                        <a:t>2008</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134,4</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143,3</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8,9</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r" fontAlgn="b"/>
                      <a:r>
                        <a:rPr lang="cs-CZ" sz="1400" u="none" strike="noStrike"/>
                        <a:t>106,6%</a:t>
                      </a:r>
                      <a:endParaRPr lang="cs-CZ" sz="1400" b="0" i="0" u="none" strike="noStrike">
                        <a:solidFill>
                          <a:srgbClr val="000000"/>
                        </a:solidFill>
                        <a:latin typeface="Calibri" charset="0"/>
                      </a:endParaRPr>
                    </a:p>
                  </a:txBody>
                  <a:tcPr marL="7335" marR="7335" marT="7335" marB="0" anchor="b">
                    <a:solidFill>
                      <a:schemeClr val="accent1">
                        <a:lumMod val="60000"/>
                        <a:lumOff val="40000"/>
                      </a:schemeClr>
                    </a:solidFill>
                  </a:tcPr>
                </a:tc>
              </a:tr>
              <a:tr h="309209">
                <a:tc>
                  <a:txBody>
                    <a:bodyPr/>
                    <a:lstStyle>
                      <a:defPPr>
                        <a:defRPr kern="1200" smtId="4294967295"/>
                      </a:defPPr>
                    </a:lstStyle>
                    <a:p>
                      <a:pPr algn="ctr" fontAlgn="b"/>
                      <a:r>
                        <a:rPr lang="cs-CZ" sz="1400" u="none" strike="noStrike"/>
                        <a:t>2009</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162,9</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126,7</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-36,2</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r" fontAlgn="b"/>
                      <a:r>
                        <a:rPr lang="cs-CZ" sz="1400" u="none" strike="noStrike"/>
                        <a:t>77,8%</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r>
              <a:tr h="309209">
                <a:tc>
                  <a:txBody>
                    <a:bodyPr/>
                    <a:lstStyle>
                      <a:defPPr>
                        <a:defRPr kern="1200" smtId="4294967295"/>
                      </a:defPPr>
                    </a:lstStyle>
                    <a:p>
                      <a:pPr algn="ctr" fontAlgn="b"/>
                      <a:r>
                        <a:rPr lang="cs-CZ" sz="1400" u="none" strike="noStrike"/>
                        <a:t>2010</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134,2</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130,0</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-4,2</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r" fontAlgn="b"/>
                      <a:r>
                        <a:rPr lang="cs-CZ" sz="1400" u="none" strike="noStrike"/>
                        <a:t>96,9%</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r>
              <a:tr h="324671">
                <a:tc>
                  <a:txBody>
                    <a:bodyPr/>
                    <a:lstStyle>
                      <a:defPPr>
                        <a:defRPr kern="1200" smtId="4294967295"/>
                      </a:defPPr>
                    </a:lstStyle>
                    <a:p>
                      <a:pPr algn="ctr" fontAlgn="b"/>
                      <a:r>
                        <a:rPr lang="cs-CZ" sz="1400" u="none" strike="noStrike"/>
                        <a:t>2011</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151,0</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133,4</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ctr" fontAlgn="b"/>
                      <a:r>
                        <a:rPr lang="cs-CZ" sz="1400" u="none" strike="noStrike"/>
                        <a:t>-17,6</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c>
                  <a:txBody>
                    <a:bodyPr/>
                    <a:lstStyle>
                      <a:defPPr>
                        <a:defRPr kern="1200" smtId="4294967295"/>
                      </a:defPPr>
                    </a:lstStyle>
                    <a:p>
                      <a:pPr algn="r" fontAlgn="b"/>
                      <a:r>
                        <a:rPr lang="cs-CZ" sz="1400" u="none" strike="noStrike"/>
                        <a:t>88,3%</a:t>
                      </a:r>
                      <a:endParaRPr lang="cs-CZ" sz="1400" b="0" i="0" u="none" strike="noStrike">
                        <a:solidFill>
                          <a:srgbClr val="000000"/>
                        </a:solidFill>
                        <a:latin typeface="Calibri" charset="0"/>
                      </a:endParaRPr>
                    </a:p>
                  </a:txBody>
                  <a:tcPr marL="7335" marR="7335" marT="7335" marB="0" anchor="b">
                    <a:solidFill>
                      <a:schemeClr val="accent6">
                        <a:lumMod val="40000"/>
                        <a:lumOff val="60000"/>
                      </a:schemeClr>
                    </a:solidFill>
                  </a:tcPr>
                </a:tc>
              </a:tr>
            </a:tbl>
          </a:graphicData>
        </a:graphic>
      </p:graphicFrame>
      <p:sp>
        <p:nvSpPr>
          <p:cNvPr id="25664" name="Zástupný symbol pro text 4"/>
          <p:cNvSpPr>
            <a:spLocks noGrp="1"/>
          </p:cNvSpPr>
          <p:nvPr>
            <p:ph type="body" sz="quarter" idx="1"/>
          </p:nvPr>
        </p:nvSpPr>
        <p:spPr>
          <a:xfrm>
            <a:off x="179388" y="908050"/>
            <a:ext cx="4105275" cy="658813"/>
          </a:xfrm>
        </p:spPr>
        <p:txBody>
          <a:bodyPr/>
          <a:lstStyle>
            <a:defPPr>
              <a:defRPr kern="1200" smtId="4294967295"/>
            </a:defPPr>
          </a:lstStyle>
          <a:p>
            <a:r>
              <a:rPr lang="cs-CZ" smtClean="0"/>
              <a:t>DPPO</a:t>
            </a:r>
          </a:p>
        </p:txBody>
      </p:sp>
      <p:sp>
        <p:nvSpPr>
          <p:cNvPr id="25665" name="Zástupný symbol pro text 5"/>
          <p:cNvSpPr>
            <a:spLocks noGrp="1"/>
          </p:cNvSpPr>
          <p:nvPr>
            <p:ph type="body" sz="quarter" idx="3"/>
          </p:nvPr>
        </p:nvSpPr>
        <p:spPr>
          <a:xfrm>
            <a:off x="4356100" y="908050"/>
            <a:ext cx="4248150" cy="658813"/>
          </a:xfrm>
        </p:spPr>
        <p:txBody>
          <a:bodyPr/>
          <a:lstStyle>
            <a:defPPr>
              <a:defRPr kern="1200" smtId="4294967295"/>
            </a:defPPr>
          </a:lstStyle>
          <a:p>
            <a:r>
              <a:rPr lang="cs-CZ" smtClean="0"/>
              <a:t>DPFO</a:t>
            </a:r>
          </a:p>
        </p:txBody>
      </p:sp>
      <p:graphicFrame>
        <p:nvGraphicFramePr>
          <p:cNvPr id="9" name="Zástupný symbol pro obsah 8"/>
          <p:cNvGraphicFramePr>
            <a:graphicFrameLocks noGrp="1"/>
          </p:cNvGraphicFramePr>
          <p:nvPr>
            <p:ph sz="quarter" idx="2"/>
          </p:nvPr>
        </p:nvGraphicFramePr>
        <p:xfrm>
          <a:off x="179388" y="1628775"/>
          <a:ext cx="4104455" cy="3240363"/>
        </p:xfrm>
        <a:graphic>
          <a:graphicData uri="http://schemas.openxmlformats.org/drawingml/2006/table">
            <a:tbl>
              <a:tblPr>
                <a:tableStyleId>{5C22544A-7EE6-4342-B048-85BDC9FD1C3A}</a:tableStyleId>
              </a:tblPr>
              <a:tblGrid>
                <a:gridCol w="720079"/>
                <a:gridCol w="1080120"/>
                <a:gridCol w="864096"/>
                <a:gridCol w="792088"/>
                <a:gridCol w="648072"/>
              </a:tblGrid>
              <a:tr h="745918">
                <a:tc>
                  <a:txBody>
                    <a:bodyPr/>
                    <a:lstStyle>
                      <a:defPPr>
                        <a:defRPr kern="1200" smtId="4294967295"/>
                      </a:defPPr>
                    </a:lstStyle>
                    <a:p>
                      <a:pPr algn="l" fontAlgn="b"/>
                      <a:r>
                        <a:rPr lang="cs-CZ" sz="1200" u="none" strike="noStrike"/>
                        <a:t> </a:t>
                      </a:r>
                      <a:endParaRPr lang="cs-CZ" sz="1200" b="0" i="0" u="none" strike="noStrike">
                        <a:solidFill>
                          <a:srgbClr val="000000"/>
                        </a:solidFill>
                        <a:latin typeface="Calibri" charset="0"/>
                      </a:endParaRPr>
                    </a:p>
                    <a:p>
                      <a:pPr algn="ctr" fontAlgn="b"/>
                      <a:r>
                        <a:rPr lang="cs-CZ" sz="1200" u="none" strike="noStrike"/>
                        <a:t> </a:t>
                      </a:r>
                      <a:endParaRPr lang="cs-CZ" sz="1200" b="0" i="0" u="none" strike="noStrike">
                        <a:solidFill>
                          <a:srgbClr val="000000"/>
                        </a:solidFill>
                        <a:latin typeface="Calibri" charset="0"/>
                      </a:endParaRPr>
                    </a:p>
                  </a:txBody>
                  <a:tcPr marL="7454" marR="7454" marT="7454" marB="0" anchor="ctr">
                    <a:solidFill>
                      <a:srgbClr val="92D050"/>
                    </a:solidFill>
                  </a:tcPr>
                </a:tc>
                <a:tc>
                  <a:txBody>
                    <a:bodyPr/>
                    <a:lstStyle>
                      <a:defPPr>
                        <a:defRPr kern="1200" smtId="4294967295"/>
                      </a:defPPr>
                    </a:lstStyle>
                    <a:p>
                      <a:pPr algn="l" fontAlgn="b"/>
                      <a:r>
                        <a:rPr lang="cs-CZ" sz="1200" u="none" strike="noStrike"/>
                        <a:t>Rozpočtovaná částka - VR (mld. Kč)</a:t>
                      </a:r>
                      <a:endParaRPr lang="cs-CZ" sz="1200" b="0" i="0" u="none" strike="noStrike">
                        <a:solidFill>
                          <a:srgbClr val="000000"/>
                        </a:solidFill>
                        <a:latin typeface="Calibri" charset="0"/>
                      </a:endParaRPr>
                    </a:p>
                  </a:txBody>
                  <a:tcPr marL="7454" marR="7454" marT="7454" marB="0" anchor="ctr" anchorCtr="1">
                    <a:solidFill>
                      <a:srgbClr val="92D050"/>
                    </a:solidFill>
                  </a:tcPr>
                </a:tc>
                <a:tc>
                  <a:txBody>
                    <a:bodyPr/>
                    <a:lstStyle>
                      <a:defPPr>
                        <a:defRPr kern="1200" smtId="4294967295"/>
                      </a:defPPr>
                    </a:lstStyle>
                    <a:p>
                      <a:pPr algn="l" fontAlgn="b"/>
                      <a:r>
                        <a:rPr lang="cs-CZ" sz="1200" u="none" strike="noStrike"/>
                        <a:t>Skutečnost (mld. Kč)</a:t>
                      </a:r>
                      <a:endParaRPr lang="cs-CZ" sz="1200" b="0" i="0" u="none" strike="noStrike">
                        <a:solidFill>
                          <a:srgbClr val="000000"/>
                        </a:solidFill>
                        <a:latin typeface="Calibri" charset="0"/>
                      </a:endParaRPr>
                    </a:p>
                  </a:txBody>
                  <a:tcPr marL="7454" marR="7454" marT="7454" marB="0" anchor="ctr" anchorCtr="1">
                    <a:solidFill>
                      <a:srgbClr val="92D050"/>
                    </a:solidFill>
                  </a:tcPr>
                </a:tc>
                <a:tc>
                  <a:txBody>
                    <a:bodyPr/>
                    <a:lstStyle>
                      <a:defPPr>
                        <a:defRPr kern="1200" smtId="4294967295"/>
                      </a:defPPr>
                    </a:lstStyle>
                    <a:p>
                      <a:pPr algn="ctr" fontAlgn="ctr"/>
                      <a:r>
                        <a:rPr lang="cs-CZ" sz="1200" u="none" strike="noStrike" smtClean="0"/>
                        <a:t>Odchylka (mld. Kč)</a:t>
                      </a:r>
                      <a:endParaRPr lang="cs-CZ" sz="1200" b="0" i="0" u="none" strike="noStrike">
                        <a:solidFill>
                          <a:srgbClr val="000000"/>
                        </a:solidFill>
                        <a:latin typeface="Calibri" charset="0"/>
                      </a:endParaRPr>
                    </a:p>
                  </a:txBody>
                  <a:tcPr marL="7454" marR="7454" marT="7454" marB="0" anchor="ctr" anchorCtr="1">
                    <a:solidFill>
                      <a:srgbClr val="92D050"/>
                    </a:solidFill>
                  </a:tcPr>
                </a:tc>
                <a:tc>
                  <a:txBody>
                    <a:bodyPr/>
                    <a:lstStyle>
                      <a:defPPr>
                        <a:defRPr kern="1200" smtId="4294967295"/>
                      </a:defPPr>
                    </a:lstStyle>
                    <a:p>
                      <a:pPr algn="ctr" fontAlgn="ctr"/>
                      <a:r>
                        <a:rPr lang="cs-CZ" sz="1200" u="none" strike="noStrike"/>
                        <a:t>Plnění</a:t>
                      </a:r>
                      <a:endParaRPr lang="cs-CZ" sz="1200" b="0" i="0" u="none" strike="noStrike">
                        <a:solidFill>
                          <a:srgbClr val="000000"/>
                        </a:solidFill>
                        <a:latin typeface="Calibri" charset="0"/>
                      </a:endParaRPr>
                    </a:p>
                  </a:txBody>
                  <a:tcPr marL="7454" marR="7454" marT="7454" marB="0" anchor="ctr" anchorCtr="1">
                    <a:solidFill>
                      <a:srgbClr val="92D050"/>
                    </a:solidFill>
                  </a:tcPr>
                </a:tc>
              </a:tr>
              <a:tr h="309869">
                <a:tc>
                  <a:txBody>
                    <a:bodyPr/>
                    <a:lstStyle>
                      <a:defPPr>
                        <a:defRPr kern="1200" smtId="4294967295"/>
                      </a:defPPr>
                    </a:lstStyle>
                    <a:p>
                      <a:pPr algn="ctr" fontAlgn="b"/>
                      <a:r>
                        <a:rPr lang="cs-CZ" sz="1400" u="none" strike="noStrike"/>
                        <a:t>2004</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110,8</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112,0</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1,2</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r" fontAlgn="b"/>
                      <a:r>
                        <a:rPr lang="cs-CZ" sz="1400" u="none" strike="noStrike"/>
                        <a:t>101,1%</a:t>
                      </a:r>
                      <a:endParaRPr lang="cs-CZ" sz="1400" b="0" i="0" u="none" strike="noStrike">
                        <a:solidFill>
                          <a:srgbClr val="000000"/>
                        </a:solidFill>
                        <a:latin typeface="Calibri" charset="0"/>
                      </a:endParaRPr>
                    </a:p>
                  </a:txBody>
                  <a:tcPr marL="7454" marR="7454" marT="7454" marB="0" anchor="b">
                    <a:solidFill>
                      <a:schemeClr val="accent1">
                        <a:lumMod val="60000"/>
                        <a:lumOff val="40000"/>
                      </a:schemeClr>
                    </a:solidFill>
                  </a:tcPr>
                </a:tc>
              </a:tr>
              <a:tr h="309869">
                <a:tc>
                  <a:txBody>
                    <a:bodyPr/>
                    <a:lstStyle>
                      <a:defPPr>
                        <a:defRPr kern="1200" smtId="4294967295"/>
                      </a:defPPr>
                    </a:lstStyle>
                    <a:p>
                      <a:pPr algn="ctr" fontAlgn="b"/>
                      <a:r>
                        <a:rPr lang="cs-CZ" sz="1400" u="none" strike="noStrike"/>
                        <a:t>2005</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115,7</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142,3</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26,6</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r" fontAlgn="b"/>
                      <a:r>
                        <a:rPr lang="cs-CZ" sz="1400" u="none" strike="noStrike"/>
                        <a:t>123,0%</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r>
              <a:tr h="309869">
                <a:tc>
                  <a:txBody>
                    <a:bodyPr/>
                    <a:lstStyle>
                      <a:defPPr>
                        <a:defRPr kern="1200" smtId="4294967295"/>
                      </a:defPPr>
                    </a:lstStyle>
                    <a:p>
                      <a:pPr algn="ctr" fontAlgn="b"/>
                      <a:r>
                        <a:rPr lang="cs-CZ" sz="1400" u="none" strike="noStrike"/>
                        <a:t>2006</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124,8</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135,4</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10,6</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r" fontAlgn="b"/>
                      <a:r>
                        <a:rPr lang="cs-CZ" sz="1400" u="none" strike="noStrike"/>
                        <a:t>108,5%</a:t>
                      </a:r>
                      <a:endParaRPr lang="cs-CZ" sz="1400" b="0" i="0" u="none" strike="noStrike">
                        <a:solidFill>
                          <a:srgbClr val="000000"/>
                        </a:solidFill>
                        <a:latin typeface="Calibri" charset="0"/>
                      </a:endParaRPr>
                    </a:p>
                  </a:txBody>
                  <a:tcPr marL="7454" marR="7454" marT="7454" marB="0" anchor="b">
                    <a:solidFill>
                      <a:schemeClr val="accent1">
                        <a:lumMod val="60000"/>
                        <a:lumOff val="40000"/>
                      </a:schemeClr>
                    </a:solidFill>
                  </a:tcPr>
                </a:tc>
              </a:tr>
              <a:tr h="309869">
                <a:tc>
                  <a:txBody>
                    <a:bodyPr/>
                    <a:lstStyle>
                      <a:defPPr>
                        <a:defRPr kern="1200" smtId="4294967295"/>
                      </a:defPPr>
                    </a:lstStyle>
                    <a:p>
                      <a:pPr algn="ctr" fontAlgn="b"/>
                      <a:r>
                        <a:rPr lang="cs-CZ" sz="1400" u="none" strike="noStrike"/>
                        <a:t>2007</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152,5</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162,8</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10,3</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r" fontAlgn="b"/>
                      <a:r>
                        <a:rPr lang="cs-CZ" sz="1400" u="none" strike="noStrike"/>
                        <a:t>106,7%</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r>
              <a:tr h="309869">
                <a:tc>
                  <a:txBody>
                    <a:bodyPr/>
                    <a:lstStyle>
                      <a:defPPr>
                        <a:defRPr kern="1200" smtId="4294967295"/>
                      </a:defPPr>
                    </a:lstStyle>
                    <a:p>
                      <a:pPr algn="ctr" fontAlgn="b"/>
                      <a:r>
                        <a:rPr lang="cs-CZ" sz="1400" u="none" strike="noStrike"/>
                        <a:t>2008</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167,3</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182,5</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15,2</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r" fontAlgn="b"/>
                      <a:r>
                        <a:rPr lang="cs-CZ" sz="1400" u="none" strike="noStrike"/>
                        <a:t>109,1%</a:t>
                      </a:r>
                      <a:endParaRPr lang="cs-CZ" sz="1400" b="0" i="0" u="none" strike="noStrike">
                        <a:solidFill>
                          <a:srgbClr val="000000"/>
                        </a:solidFill>
                        <a:latin typeface="Calibri" charset="0"/>
                      </a:endParaRPr>
                    </a:p>
                  </a:txBody>
                  <a:tcPr marL="7454" marR="7454" marT="7454" marB="0" anchor="b">
                    <a:solidFill>
                      <a:schemeClr val="accent1">
                        <a:lumMod val="60000"/>
                        <a:lumOff val="40000"/>
                      </a:schemeClr>
                    </a:solidFill>
                  </a:tcPr>
                </a:tc>
              </a:tr>
              <a:tr h="309869">
                <a:tc>
                  <a:txBody>
                    <a:bodyPr/>
                    <a:lstStyle>
                      <a:defPPr>
                        <a:defRPr kern="1200" smtId="4294967295"/>
                      </a:defPPr>
                    </a:lstStyle>
                    <a:p>
                      <a:pPr algn="ctr" fontAlgn="b"/>
                      <a:r>
                        <a:rPr lang="cs-CZ" sz="1400" u="none" strike="noStrike"/>
                        <a:t>2009</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187,0</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119,6</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-67,4</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r" fontAlgn="b"/>
                      <a:r>
                        <a:rPr lang="cs-CZ" sz="1400" u="none" strike="noStrike"/>
                        <a:t>64,0%</a:t>
                      </a:r>
                      <a:endParaRPr lang="cs-CZ" sz="1400" b="0" i="0" u="none" strike="noStrike">
                        <a:solidFill>
                          <a:srgbClr val="000000"/>
                        </a:solidFill>
                        <a:latin typeface="Calibri" charset="0"/>
                      </a:endParaRPr>
                    </a:p>
                  </a:txBody>
                  <a:tcPr marL="7454" marR="7454" marT="7454" marB="0" anchor="b">
                    <a:solidFill>
                      <a:schemeClr val="accent1">
                        <a:lumMod val="60000"/>
                        <a:lumOff val="40000"/>
                      </a:schemeClr>
                    </a:solidFill>
                  </a:tcPr>
                </a:tc>
              </a:tr>
              <a:tr h="309869">
                <a:tc>
                  <a:txBody>
                    <a:bodyPr/>
                    <a:lstStyle>
                      <a:defPPr>
                        <a:defRPr kern="1200" smtId="4294967295"/>
                      </a:defPPr>
                    </a:lstStyle>
                    <a:p>
                      <a:pPr algn="ctr" fontAlgn="b"/>
                      <a:r>
                        <a:rPr lang="cs-CZ" sz="1400" u="none" strike="noStrike"/>
                        <a:t>2010</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143,9</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123,9</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-20,0</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r" fontAlgn="b"/>
                      <a:r>
                        <a:rPr lang="cs-CZ" sz="1400" u="none" strike="noStrike"/>
                        <a:t>86,1%</a:t>
                      </a:r>
                      <a:endParaRPr lang="cs-CZ" sz="1400" b="0" i="0" u="none" strike="noStrike">
                        <a:solidFill>
                          <a:srgbClr val="000000"/>
                        </a:solidFill>
                        <a:latin typeface="Calibri" charset="0"/>
                      </a:endParaRPr>
                    </a:p>
                  </a:txBody>
                  <a:tcPr marL="7454" marR="7454" marT="7454" marB="0" anchor="b">
                    <a:solidFill>
                      <a:schemeClr val="accent1">
                        <a:lumMod val="60000"/>
                        <a:lumOff val="40000"/>
                      </a:schemeClr>
                    </a:solidFill>
                  </a:tcPr>
                </a:tc>
              </a:tr>
              <a:tr h="325362">
                <a:tc>
                  <a:txBody>
                    <a:bodyPr/>
                    <a:lstStyle>
                      <a:defPPr>
                        <a:defRPr kern="1200" smtId="4294967295"/>
                      </a:defPPr>
                    </a:lstStyle>
                    <a:p>
                      <a:pPr algn="ctr" fontAlgn="b"/>
                      <a:r>
                        <a:rPr lang="cs-CZ" sz="1400" u="none" strike="noStrike"/>
                        <a:t>2011</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120,6</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118,1</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ctr" fontAlgn="b"/>
                      <a:r>
                        <a:rPr lang="cs-CZ" sz="1400" u="none" strike="noStrike"/>
                        <a:t>-2,5</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c>
                  <a:txBody>
                    <a:bodyPr/>
                    <a:lstStyle>
                      <a:defPPr>
                        <a:defRPr kern="1200" smtId="4294967295"/>
                      </a:defPPr>
                    </a:lstStyle>
                    <a:p>
                      <a:pPr algn="r" fontAlgn="b"/>
                      <a:r>
                        <a:rPr lang="cs-CZ" sz="1400" u="none" strike="noStrike"/>
                        <a:t>97,9%</a:t>
                      </a:r>
                      <a:endParaRPr lang="cs-CZ" sz="1400" b="0" i="0" u="none" strike="noStrike">
                        <a:solidFill>
                          <a:srgbClr val="000000"/>
                        </a:solidFill>
                        <a:latin typeface="Calibri" charset="0"/>
                      </a:endParaRPr>
                    </a:p>
                  </a:txBody>
                  <a:tcPr marL="7454" marR="7454" marT="7454" marB="0" anchor="b">
                    <a:solidFill>
                      <a:schemeClr val="accent6">
                        <a:lumMod val="40000"/>
                        <a:lumOff val="60000"/>
                      </a:schemeClr>
                    </a:solidFill>
                  </a:tcPr>
                </a:tc>
              </a:tr>
            </a:tbl>
          </a:graphicData>
        </a:graphic>
      </p:graphicFrame>
      <p:sp>
        <p:nvSpPr>
          <p:cNvPr id="11" name="TextovéPole 10"/>
          <p:cNvSpPr txBox="1"/>
          <p:nvPr/>
        </p:nvSpPr>
        <p:spPr>
          <a:xfrm>
            <a:off x="395288" y="4965700"/>
            <a:ext cx="8208962" cy="923925"/>
          </a:xfrm>
          <a:prstGeom prst="rect">
            <a:avLst/>
          </a:prstGeom>
          <a:noFill/>
        </p:spPr>
        <p:txBody>
          <a:bodyPr>
            <a:spAutoFit/>
          </a:bodyPr>
          <a:lstStyle>
            <a:defPPr>
              <a:defRPr kern="1200" smtId="4294967295"/>
            </a:defPPr>
          </a:lstStyle>
          <a:p>
            <a:pPr fontAlgn="auto">
              <a:spcBef>
                <a:spcPct val="0"/>
              </a:spcBef>
              <a:spcAft>
                <a:spcPct val="0"/>
              </a:spcAft>
              <a:defRPr/>
            </a:pPr>
            <a:r>
              <a:rPr lang="cs-CZ">
                <a:latin typeface="+mn-lt"/>
                <a:cs typeface="+mn-cs"/>
              </a:rPr>
              <a:t>         - změna sazby daně</a:t>
            </a:r>
          </a:p>
          <a:p>
            <a:pPr marL="285750" indent="-285750" fontAlgn="auto">
              <a:spcBef>
                <a:spcPct val="0"/>
              </a:spcBef>
              <a:spcAft>
                <a:spcPct val="0"/>
              </a:spcAft>
              <a:buFontTx/>
              <a:buChar char="-"/>
              <a:defRPr/>
            </a:pPr>
            <a:r>
              <a:rPr lang="cs-CZ">
                <a:latin typeface="+mn-lt"/>
                <a:cs typeface="+mn-cs"/>
              </a:rPr>
              <a:t>průměrné plnění DPPO: 99,5 %</a:t>
            </a:r>
          </a:p>
          <a:p>
            <a:pPr marL="285750" indent="-285750" fontAlgn="auto">
              <a:spcBef>
                <a:spcPct val="0"/>
              </a:spcBef>
              <a:spcAft>
                <a:spcPct val="0"/>
              </a:spcAft>
              <a:buFontTx/>
              <a:buChar char="-"/>
              <a:defRPr/>
            </a:pPr>
            <a:r>
              <a:rPr lang="cs-CZ">
                <a:latin typeface="+mn-lt"/>
                <a:cs typeface="+mn-cs"/>
              </a:rPr>
              <a:t>průměrné plnění DPFO: 96,2 %</a:t>
            </a:r>
          </a:p>
        </p:txBody>
      </p:sp>
      <p:sp>
        <p:nvSpPr>
          <p:cNvPr id="12" name="Obdélník 11"/>
          <p:cNvSpPr/>
          <p:nvPr/>
        </p:nvSpPr>
        <p:spPr>
          <a:xfrm>
            <a:off x="565150" y="5087938"/>
            <a:ext cx="358775" cy="2159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cs-CZ"/>
          </a:p>
        </p:txBody>
      </p:sp>
    </p:spTree>
  </p:cSld>
  <p:clrMapOvr>
    <a:masterClrMapping/>
  </p:clrMapOvr>
  <p:transition/>
  <p:timing/>
</p:sld>
</file>

<file path=ppt/slides/slide1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bg>
      <p:bgPr>
        <a:blipFill dpi="0" rotWithShape="1">
          <a:blip r:embed="rId2">
            <a:lum/>
          </a:blip>
          <a:stretch>
            <a:fillRect l="-3000" r="-3000"/>
          </a:stretch>
        </a:blipFill>
        <a:effectLst/>
      </p:bgPr>
    </p:bg>
    <p:spTree>
      <p:nvGrpSpPr>
        <p:cNvPr id="1" name=""/>
        <p:cNvGrpSpPr/>
        <p:nvPr/>
      </p:nvGrpSpPr>
      <p:grpSpPr>
        <a:xfrm>
          <a:off x="0" y="0"/>
          <a:ext cx="0" cy="0"/>
        </a:xfrm>
      </p:grpSpPr>
      <p:sp>
        <p:nvSpPr>
          <p:cNvPr id="7" name="Zaoblený obdélníkový popisek 6"/>
          <p:cNvSpPr/>
          <p:nvPr/>
        </p:nvSpPr>
        <p:spPr>
          <a:xfrm>
            <a:off x="179388" y="620713"/>
            <a:ext cx="3205162" cy="1960562"/>
          </a:xfrm>
          <a:prstGeom prst="wedgeRoundRectCallout">
            <a:avLst>
              <a:gd name="adj1" fmla="val 75288"/>
              <a:gd name="adj2" fmla="val 88658"/>
              <a:gd name="adj3" fmla="val 1666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kern="1200" smtId="4294967295"/>
            </a:defPPr>
          </a:lstStyle>
          <a:p>
            <a:pPr algn="ctr" fontAlgn="auto">
              <a:spcBef>
                <a:spcPct val="0"/>
              </a:spcBef>
              <a:spcAft>
                <a:spcPct val="0"/>
              </a:spcAft>
              <a:defRPr/>
            </a:pPr>
            <a:endParaRPr lang="cs-CZ"/>
          </a:p>
        </p:txBody>
      </p:sp>
      <p:sp>
        <p:nvSpPr>
          <p:cNvPr id="26627" name="TextovéPole 7"/>
          <p:cNvSpPr txBox="1">
            <a:spLocks noChangeArrowheads="1"/>
          </p:cNvSpPr>
          <p:nvPr/>
        </p:nvSpPr>
        <p:spPr bwMode="auto">
          <a:xfrm>
            <a:off x="250825" y="630238"/>
            <a:ext cx="2952750" cy="1816100"/>
          </a:xfrm>
          <a:prstGeom prst="rect">
            <a:avLst/>
          </a:prstGeom>
          <a:noFill/>
          <a:ln w="9525">
            <a:noFill/>
            <a:miter lim="800000"/>
          </a:ln>
        </p:spPr>
        <p:txBody>
          <a:bodyPr>
            <a:spAutoFit/>
          </a:bodyPr>
          <a:lstStyle>
            <a:defPPr>
              <a:defRPr kern="1200" smtId="4294967295"/>
            </a:defPPr>
          </a:lstStyle>
          <a:p>
            <a:r>
              <a:rPr lang="cs-CZ" sz="2800" b="1" i="1">
                <a:latin typeface="Century Schoolbook"/>
              </a:rPr>
              <a:t>Dámy a pánové, děkuji Vám za pozornost</a:t>
            </a:r>
          </a:p>
        </p:txBody>
      </p:sp>
      <p:sp>
        <p:nvSpPr>
          <p:cNvPr id="9" name="TextovéPole 8"/>
          <p:cNvSpPr txBox="1"/>
          <p:nvPr/>
        </p:nvSpPr>
        <p:spPr>
          <a:xfrm>
            <a:off x="4643438" y="6265863"/>
            <a:ext cx="3889375" cy="460375"/>
          </a:xfrm>
          <a:prstGeom prst="rect">
            <a:avLst/>
          </a:prstGeom>
          <a:noFill/>
        </p:spPr>
        <p:txBody>
          <a:bodyPr>
            <a:spAutoFit/>
          </a:bodyPr>
          <a:lstStyle>
            <a:defPPr>
              <a:defRPr kern="1200" smtId="4294967295"/>
            </a:defPPr>
          </a:lstStyle>
          <a:p>
            <a:pPr fontAlgn="auto">
              <a:spcBef>
                <a:spcPct val="0"/>
              </a:spcBef>
              <a:spcAft>
                <a:spcPct val="0"/>
              </a:spcAft>
              <a:defRPr/>
            </a:pPr>
            <a:r>
              <a:rPr lang="cs-CZ" sz="2400">
                <a:solidFill>
                  <a:schemeClr val="accent1">
                    <a:lumMod val="60000"/>
                    <a:lumOff val="40000"/>
                  </a:schemeClr>
                </a:solidFill>
                <a:latin typeface="+mn-lt"/>
                <a:cs typeface="+mn-cs"/>
              </a:rPr>
              <a:t>Zdeněk.hrdlička@mfcr.cz</a:t>
            </a:r>
          </a:p>
        </p:txBody>
      </p:sp>
    </p:spTree>
  </p:cSld>
  <p:clrMapOvr>
    <a:masterClrMapping/>
  </p:clrMapOvr>
  <p:transition/>
  <p:timing/>
</p:sld>
</file>

<file path=ppt/slides/slide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p:txBody>
          <a:bodyPr/>
          <a:lstStyle>
            <a:defPPr>
              <a:defRPr kern="1200" smtId="4294967295"/>
            </a:defPPr>
          </a:lstStyle>
          <a:p>
            <a:pPr fontAlgn="auto">
              <a:spcAft>
                <a:spcPct val="0"/>
              </a:spcAft>
              <a:defRPr/>
            </a:pPr>
            <a:r>
              <a:rPr lang="cs-CZ" sz="3600" smtClean="0"/>
              <a:t>Obsah</a:t>
            </a:r>
            <a:endParaRPr lang="cs-CZ" sz="3600"/>
          </a:p>
        </p:txBody>
      </p:sp>
      <p:sp>
        <p:nvSpPr>
          <p:cNvPr id="3" name="Zástupný symbol pro obsah 2"/>
          <p:cNvSpPr>
            <a:spLocks noGrp="1"/>
          </p:cNvSpPr>
          <p:nvPr>
            <p:ph sz="quarter" idx="1"/>
          </p:nvPr>
        </p:nvSpPr>
        <p:spPr>
          <a:xfrm>
            <a:off x="457200" y="1600200"/>
            <a:ext cx="7859713" cy="4873625"/>
          </a:xfrm>
        </p:spPr>
        <p:txBody>
          <a:bodyPr>
            <a:normAutofit/>
          </a:bodyPr>
          <a:lstStyle>
            <a:defPPr>
              <a:defRPr kern="1200" smtId="4294967295"/>
            </a:defPPr>
          </a:lstStyle>
          <a:p>
            <a:pPr marL="571500" indent="-571500" fontAlgn="auto">
              <a:spcAft>
                <a:spcPct val="0"/>
              </a:spcAft>
              <a:buSzPct val="90000"/>
              <a:buFont typeface="+mj-lt"/>
              <a:buAutoNum type="romanUcPeriod"/>
              <a:defRPr/>
            </a:pPr>
            <a:r>
              <a:rPr lang="cs-CZ" sz="2800" smtClean="0"/>
              <a:t>Základní pojmy</a:t>
            </a:r>
          </a:p>
          <a:p>
            <a:pPr marL="457200" indent="-457200" fontAlgn="auto">
              <a:spcAft>
                <a:spcPct val="0"/>
              </a:spcAft>
              <a:buSzPct val="90000"/>
              <a:buFont typeface="+mj-lt"/>
              <a:buAutoNum type="romanUcPeriod"/>
              <a:defRPr/>
            </a:pPr>
            <a:r>
              <a:rPr lang="cs-CZ" sz="2800" smtClean="0"/>
              <a:t>Různé pohledy na daňové úlevy</a:t>
            </a:r>
          </a:p>
          <a:p>
            <a:pPr marL="457200" indent="-457200" fontAlgn="auto">
              <a:spcAft>
                <a:spcPct val="0"/>
              </a:spcAft>
              <a:buSzPct val="90000"/>
              <a:buFont typeface="+mj-lt"/>
              <a:buAutoNum type="romanUcPeriod"/>
              <a:defRPr/>
            </a:pPr>
            <a:r>
              <a:rPr lang="cs-CZ" sz="2800" smtClean="0"/>
              <a:t>Metody kvantifikace daňových výdajů</a:t>
            </a:r>
          </a:p>
          <a:p>
            <a:pPr marL="457200" indent="-457200" fontAlgn="auto">
              <a:spcAft>
                <a:spcPct val="0"/>
              </a:spcAft>
              <a:buSzPct val="90000"/>
              <a:buFont typeface="+mj-lt"/>
              <a:buAutoNum type="romanUcPeriod"/>
              <a:defRPr/>
            </a:pPr>
            <a:r>
              <a:rPr lang="cs-CZ" sz="2800" smtClean="0"/>
              <a:t>Kapitola III </a:t>
            </a:r>
            <a:r>
              <a:rPr lang="cs-CZ" sz="2800"/>
              <a:t>SMĚRNICE RADY o požadavcích na rozpočtové rámce členských </a:t>
            </a:r>
            <a:r>
              <a:rPr lang="cs-CZ" sz="2800" smtClean="0"/>
              <a:t>států</a:t>
            </a:r>
          </a:p>
          <a:p>
            <a:pPr marL="457200" indent="-457200" fontAlgn="auto">
              <a:spcAft>
                <a:spcPct val="0"/>
              </a:spcAft>
              <a:buSzPct val="90000"/>
              <a:buFont typeface="+mj-lt"/>
              <a:buAutoNum type="romanUcPeriod"/>
              <a:defRPr/>
            </a:pPr>
            <a:r>
              <a:rPr lang="cs-CZ" sz="2800" smtClean="0"/>
              <a:t>Úspěšnost daňových predikcí</a:t>
            </a:r>
          </a:p>
          <a:p>
            <a:pPr marL="0" indent="0" fontAlgn="auto">
              <a:spcAft>
                <a:spcPct val="0"/>
              </a:spcAft>
              <a:buFont typeface="Wingdings"/>
              <a:buNone/>
              <a:defRPr/>
            </a:pPr>
            <a:endParaRPr lang="cs-CZ"/>
          </a:p>
        </p:txBody>
      </p:sp>
    </p:spTree>
  </p:cSld>
  <p:clrMapOvr>
    <a:masterClrMapping/>
  </p:clrMapOvr>
  <p:transition/>
  <p:timing/>
</p:sld>
</file>

<file path=ppt/slides/slide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457200" y="274638"/>
            <a:ext cx="7467600" cy="777875"/>
          </a:xfrm>
        </p:spPr>
        <p:txBody>
          <a:bodyPr/>
          <a:lstStyle>
            <a:defPPr>
              <a:defRPr kern="1200" smtId="4294967295"/>
            </a:defPPr>
          </a:lstStyle>
          <a:p>
            <a:pPr fontAlgn="auto">
              <a:spcAft>
                <a:spcPct val="0"/>
              </a:spcAft>
              <a:defRPr/>
            </a:pPr>
            <a:r>
              <a:rPr lang="cs-CZ" sz="3600" smtClean="0"/>
              <a:t>I. Základní pojmy</a:t>
            </a:r>
            <a:endParaRPr lang="cs-CZ" sz="3600"/>
          </a:p>
        </p:txBody>
      </p:sp>
      <p:sp>
        <p:nvSpPr>
          <p:cNvPr id="3" name="Zástupný symbol pro obsah 2"/>
          <p:cNvSpPr>
            <a:spLocks noGrp="1"/>
          </p:cNvSpPr>
          <p:nvPr>
            <p:ph sz="quarter" idx="1"/>
          </p:nvPr>
        </p:nvSpPr>
        <p:spPr>
          <a:xfrm>
            <a:off x="395288" y="1196975"/>
            <a:ext cx="7467600" cy="5184775"/>
          </a:xfrm>
        </p:spPr>
        <p:txBody>
          <a:bodyPr>
            <a:normAutofit/>
          </a:bodyPr>
          <a:lstStyle>
            <a:defPPr>
              <a:defRPr kern="1200" smtId="4294967295"/>
            </a:defPPr>
          </a:lstStyle>
          <a:p>
            <a:pPr>
              <a:lnSpc>
                <a:spcPct val="90000"/>
              </a:lnSpc>
            </a:pPr>
            <a:r>
              <a:rPr lang="cs-CZ" sz="2800" b="1" smtClean="0"/>
              <a:t>Daňová úleva</a:t>
            </a:r>
          </a:p>
          <a:p>
            <a:pPr lvl="1" algn="just">
              <a:lnSpc>
                <a:spcPct val="90000"/>
              </a:lnSpc>
            </a:pPr>
            <a:r>
              <a:rPr lang="cs-CZ" sz="2500" smtClean="0"/>
              <a:t>Opatření v daňové legislativě umožňující pozdější zaplacení daně nebo nižší daně</a:t>
            </a:r>
          </a:p>
          <a:p>
            <a:pPr lvl="1" algn="just">
              <a:lnSpc>
                <a:spcPct val="90000"/>
              </a:lnSpc>
              <a:buFont typeface="Wingdings 2" pitchFamily="18" charset="2"/>
              <a:buNone/>
            </a:pPr>
            <a:endParaRPr lang="cs-CZ" sz="2500" smtClean="0"/>
          </a:p>
          <a:p>
            <a:pPr algn="just">
              <a:lnSpc>
                <a:spcPct val="90000"/>
              </a:lnSpc>
            </a:pPr>
            <a:r>
              <a:rPr lang="cs-CZ" sz="2800" b="1" smtClean="0"/>
              <a:t>Daňový výdaj (daňová podpora)</a:t>
            </a:r>
          </a:p>
          <a:p>
            <a:pPr lvl="1" algn="just">
              <a:lnSpc>
                <a:spcPct val="90000"/>
              </a:lnSpc>
            </a:pPr>
            <a:r>
              <a:rPr lang="cs-CZ" sz="2500" smtClean="0"/>
              <a:t>Podmnožina daňové úlevy</a:t>
            </a:r>
          </a:p>
          <a:p>
            <a:pPr lvl="1">
              <a:lnSpc>
                <a:spcPct val="90000"/>
              </a:lnSpc>
            </a:pPr>
            <a:r>
              <a:rPr lang="cs-CZ" sz="2500" smtClean="0"/>
              <a:t>Výdaj uskutečňovaný prostřednictvím daňového systému</a:t>
            </a:r>
          </a:p>
          <a:p>
            <a:pPr lvl="1" algn="just">
              <a:lnSpc>
                <a:spcPct val="90000"/>
              </a:lnSpc>
            </a:pPr>
            <a:r>
              <a:rPr lang="cs-CZ" sz="2500" smtClean="0"/>
              <a:t>„Fiskální nástroj, který je možné realizovat prostřednictvím výdajové strany SR“</a:t>
            </a:r>
          </a:p>
          <a:p>
            <a:pPr lvl="1" algn="just">
              <a:lnSpc>
                <a:spcPct val="90000"/>
              </a:lnSpc>
            </a:pPr>
            <a:r>
              <a:rPr lang="cs-CZ" sz="2500" smtClean="0"/>
              <a:t>Zákon o dani z příjmů (ČR) – výdaje, které poplatník daně může odečíst od základu daně</a:t>
            </a:r>
          </a:p>
        </p:txBody>
      </p:sp>
    </p:spTree>
  </p:cSld>
  <p:clrMapOvr>
    <a:masterClrMapping/>
  </p:clrMapOvr>
  <p:transition/>
  <p:timing/>
</p:sld>
</file>

<file path=ppt/slides/slide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457200" y="274638"/>
            <a:ext cx="7467600" cy="777875"/>
          </a:xfrm>
        </p:spPr>
        <p:txBody>
          <a:bodyPr/>
          <a:lstStyle>
            <a:defPPr>
              <a:defRPr kern="1200" smtId="4294967295"/>
            </a:defPPr>
          </a:lstStyle>
          <a:p>
            <a:pPr fontAlgn="auto">
              <a:spcAft>
                <a:spcPct val="0"/>
              </a:spcAft>
              <a:defRPr/>
            </a:pPr>
            <a:r>
              <a:rPr lang="cs-CZ" sz="3600" smtClean="0"/>
              <a:t>I. Základní </a:t>
            </a:r>
            <a:r>
              <a:rPr lang="cs-CZ" sz="3600"/>
              <a:t>pojmy</a:t>
            </a:r>
          </a:p>
        </p:txBody>
      </p:sp>
      <p:sp>
        <p:nvSpPr>
          <p:cNvPr id="16386" name="Zástupný symbol pro obsah 2"/>
          <p:cNvSpPr>
            <a:spLocks noGrp="1"/>
          </p:cNvSpPr>
          <p:nvPr>
            <p:ph sz="quarter" idx="1"/>
          </p:nvPr>
        </p:nvSpPr>
        <p:spPr>
          <a:xfrm>
            <a:off x="457200" y="1125538"/>
            <a:ext cx="7467600" cy="5472112"/>
          </a:xfrm>
        </p:spPr>
        <p:txBody>
          <a:bodyPr/>
          <a:lstStyle>
            <a:defPPr>
              <a:defRPr kern="1200" smtId="4294967295"/>
            </a:defPPr>
          </a:lstStyle>
          <a:p>
            <a:pPr algn="just"/>
            <a:r>
              <a:rPr lang="cs-CZ" sz="2800" b="1" smtClean="0"/>
              <a:t>Strukturální daňová úleva</a:t>
            </a:r>
          </a:p>
          <a:p>
            <a:pPr lvl="1" algn="just"/>
            <a:r>
              <a:rPr lang="cs-CZ" sz="2400" smtClean="0"/>
              <a:t>Zaváděny z důvodu zvýšení efektivity daňového systému ( ne z důvodu daň.výdaje)</a:t>
            </a:r>
          </a:p>
          <a:p>
            <a:pPr algn="just"/>
            <a:endParaRPr lang="cs-CZ" smtClean="0"/>
          </a:p>
          <a:p>
            <a:pPr algn="just"/>
            <a:r>
              <a:rPr lang="cs-CZ" sz="2800" b="1" smtClean="0"/>
              <a:t>Negativní daňová úleva</a:t>
            </a:r>
          </a:p>
          <a:p>
            <a:pPr lvl="1" algn="just"/>
            <a:r>
              <a:rPr lang="cs-CZ" sz="2400" smtClean="0"/>
              <a:t>Uvaluje na poplatníka vyšší daňové břemeno</a:t>
            </a:r>
          </a:p>
          <a:p>
            <a:pPr lvl="1" algn="just"/>
            <a:r>
              <a:rPr lang="cs-CZ" sz="2400" smtClean="0"/>
              <a:t>Zaváděny z obav ze zneužívání některých druhů výdajů či plnění</a:t>
            </a:r>
          </a:p>
          <a:p>
            <a:pPr lvl="1" algn="just"/>
            <a:r>
              <a:rPr lang="cs-CZ" sz="2400" smtClean="0"/>
              <a:t>Příklady: </a:t>
            </a:r>
          </a:p>
          <a:p>
            <a:pPr lvl="2" algn="just"/>
            <a:r>
              <a:rPr lang="cs-CZ" sz="2000" smtClean="0"/>
              <a:t>Dvojí zdanění některých druhů příjmů</a:t>
            </a:r>
          </a:p>
          <a:p>
            <a:pPr lvl="2" algn="just"/>
            <a:r>
              <a:rPr lang="cs-CZ" sz="2000" smtClean="0"/>
              <a:t>Nemožnost odpočtu některých výdajů od hrubých příjmů</a:t>
            </a:r>
          </a:p>
          <a:p>
            <a:pPr lvl="1"/>
            <a:endParaRPr lang="cs-CZ" smtClean="0"/>
          </a:p>
          <a:p>
            <a:pPr lvl="1"/>
            <a:endParaRPr lang="cs-CZ" smtClean="0"/>
          </a:p>
        </p:txBody>
      </p:sp>
    </p:spTree>
  </p:cSld>
  <p:clrMapOvr>
    <a:masterClrMapping/>
  </p:clrMapOvr>
  <p:transition/>
  <p:timing/>
</p:sld>
</file>

<file path=ppt/slides/slide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395288" y="31750"/>
            <a:ext cx="7467600" cy="517525"/>
          </a:xfrm>
        </p:spPr>
        <p:txBody>
          <a:bodyPr>
            <a:normAutofit fontScale="90000"/>
          </a:bodyPr>
          <a:lstStyle>
            <a:defPPr>
              <a:defRPr kern="1200" smtId="4294967295"/>
            </a:defPPr>
          </a:lstStyle>
          <a:p>
            <a:pPr fontAlgn="auto">
              <a:spcAft>
                <a:spcPct val="0"/>
              </a:spcAft>
              <a:defRPr/>
            </a:pPr>
            <a:r>
              <a:rPr lang="cs-CZ" sz="3600" smtClean="0"/>
              <a:t>II. Různé pohledy na daňové úlevy</a:t>
            </a:r>
            <a:endParaRPr lang="cs-CZ" sz="3600"/>
          </a:p>
        </p:txBody>
      </p:sp>
      <p:graphicFrame>
        <p:nvGraphicFramePr>
          <p:cNvPr id="6" name="Zástupný symbol pro obsah 5"/>
          <p:cNvGraphicFramePr>
            <a:graphicFrameLocks noGrp="1"/>
          </p:cNvGraphicFramePr>
          <p:nvPr>
            <p:ph sz="quarter" idx="1"/>
          </p:nvPr>
        </p:nvGraphicFramePr>
        <p:xfrm>
          <a:off x="107950" y="620713"/>
          <a:ext cx="8640960" cy="6103745"/>
        </p:xfrm>
        <a:graphic>
          <a:graphicData uri="http://schemas.openxmlformats.org/drawingml/2006/table">
            <a:tbl>
              <a:tblPr firstRow="1" bandRow="1">
                <a:tableStyleId>{5C22544A-7EE6-4342-B048-85BDC9FD1C3A}</a:tableStyleId>
              </a:tblPr>
              <a:tblGrid>
                <a:gridCol w="1728192"/>
                <a:gridCol w="6912768"/>
              </a:tblGrid>
              <a:tr h="288032">
                <a:tc>
                  <a:txBody>
                    <a:bodyPr/>
                    <a:lstStyle>
                      <a:defPPr>
                        <a:defRPr kern="1200" smtId="4294967295"/>
                      </a:defPPr>
                    </a:lstStyle>
                    <a:p>
                      <a:r>
                        <a:rPr lang="cs-CZ" sz="1600" smtClean="0"/>
                        <a:t>Stát</a:t>
                      </a:r>
                      <a:endParaRPr lang="cs-CZ" sz="1600"/>
                    </a:p>
                  </a:txBody>
                  <a:tcPr/>
                </a:tc>
                <a:tc>
                  <a:txBody>
                    <a:bodyPr/>
                    <a:lstStyle>
                      <a:defPPr>
                        <a:defRPr kern="1200" smtId="4294967295"/>
                      </a:defPPr>
                    </a:lstStyle>
                    <a:p>
                      <a:r>
                        <a:rPr lang="cs-CZ" sz="1600" smtClean="0"/>
                        <a:t>Vymezení daňové úlevy</a:t>
                      </a:r>
                      <a:endParaRPr lang="cs-CZ" sz="1600"/>
                    </a:p>
                  </a:txBody>
                  <a:tcPr/>
                </a:tc>
              </a:tr>
              <a:tr h="434464">
                <a:tc>
                  <a:txBody>
                    <a:bodyPr/>
                    <a:lstStyle>
                      <a:defPPr>
                        <a:defRPr kern="1200" smtId="4294967295"/>
                      </a:defPPr>
                    </a:lstStyle>
                    <a:p>
                      <a:r>
                        <a:rPr lang="cs-CZ" sz="1600" smtClean="0"/>
                        <a:t>Německo</a:t>
                      </a:r>
                      <a:endParaRPr lang="cs-CZ" sz="1600"/>
                    </a:p>
                  </a:txBody>
                  <a:tcPr/>
                </a:tc>
                <a:tc>
                  <a:txBody>
                    <a:bodyPr/>
                    <a:lstStyle>
                      <a:defPPr>
                        <a:defRPr kern="1200" smtId="4294967295"/>
                      </a:defPPr>
                    </a:lstStyle>
                    <a:p>
                      <a:pPr algn="just"/>
                      <a:r>
                        <a:rPr kumimoji="0" lang="cs-CZ" sz="1600" b="0" i="0" u="none" strike="noStrike" kern="1200" baseline="0" smtClean="0">
                          <a:solidFill>
                            <a:schemeClr val="dk1"/>
                          </a:solidFill>
                          <a:latin typeface="+mn-lt"/>
                          <a:ea typeface="+mn-ea"/>
                          <a:cs typeface="+mn-cs"/>
                        </a:rPr>
                        <a:t>Daňové úlevy jsou považovány za subvence a tedy za daňové výdaje, pokud se jedná o nepřímo nebo bezprostředně působící zvýhodnění jednotlivých sektorů nebo dílčích oblastí hospodářství. Daňové výdaje jsou také bezprostředně působící daňové úlevy, které zvýhodňují hospodářství všeobecně.</a:t>
                      </a:r>
                      <a:endParaRPr lang="cs-CZ" sz="1600"/>
                    </a:p>
                  </a:txBody>
                  <a:tcPr/>
                </a:tc>
              </a:tr>
              <a:tr h="434464">
                <a:tc>
                  <a:txBody>
                    <a:bodyPr/>
                    <a:lstStyle>
                      <a:defPPr>
                        <a:defRPr kern="1200" smtId="4294967295"/>
                      </a:defPPr>
                    </a:lstStyle>
                    <a:p>
                      <a:r>
                        <a:rPr lang="cs-CZ" sz="1600" smtClean="0"/>
                        <a:t>Nizozemí</a:t>
                      </a:r>
                      <a:endParaRPr lang="cs-CZ" sz="1600"/>
                    </a:p>
                  </a:txBody>
                  <a:tcPr/>
                </a:tc>
                <a:tc>
                  <a:txBody>
                    <a:bodyPr/>
                    <a:lstStyle>
                      <a:defPPr>
                        <a:defRPr kern="1200" smtId="4294967295"/>
                      </a:defPPr>
                    </a:lstStyle>
                    <a:p>
                      <a:pPr algn="just"/>
                      <a:r>
                        <a:rPr kumimoji="0" lang="cs-CZ" sz="1600" b="0" i="0" u="none" strike="noStrike" kern="1200" baseline="0" smtClean="0">
                          <a:solidFill>
                            <a:schemeClr val="dk1"/>
                          </a:solidFill>
                          <a:latin typeface="+mn-lt"/>
                          <a:ea typeface="+mn-ea"/>
                          <a:cs typeface="+mn-cs"/>
                        </a:rPr>
                        <a:t>Daňový výdaj je vládní výdaj ve formě snížení nebo odložení daňového příjmu na základě zákonné úpravy, pokud tato úprava není v souladu se základním odvodovým systémem stanoveným zákonem.</a:t>
                      </a:r>
                      <a:endParaRPr lang="cs-CZ" sz="1600"/>
                    </a:p>
                  </a:txBody>
                  <a:tcPr/>
                </a:tc>
              </a:tr>
              <a:tr h="434464">
                <a:tc>
                  <a:txBody>
                    <a:bodyPr/>
                    <a:lstStyle>
                      <a:defPPr>
                        <a:defRPr kern="1200" smtId="4294967295"/>
                      </a:defPPr>
                    </a:lstStyle>
                    <a:p>
                      <a:r>
                        <a:rPr lang="cs-CZ" sz="1600" smtClean="0"/>
                        <a:t>Velká Británie</a:t>
                      </a:r>
                      <a:endParaRPr lang="cs-CZ" sz="1600"/>
                    </a:p>
                  </a:txBody>
                  <a:tcPr/>
                </a:tc>
                <a:tc>
                  <a:txBody>
                    <a:bodyPr/>
                    <a:lstStyle>
                      <a:defPPr>
                        <a:defRPr kern="1200" smtId="4294967295"/>
                      </a:defPPr>
                    </a:lstStyle>
                    <a:p>
                      <a:pPr algn="just"/>
                      <a:r>
                        <a:rPr kumimoji="0" lang="cs-CZ" sz="1600" b="0" i="0" u="none" strike="noStrike" kern="1200" baseline="0" smtClean="0">
                          <a:solidFill>
                            <a:schemeClr val="dk1"/>
                          </a:solidFill>
                          <a:latin typeface="+mn-lt"/>
                          <a:ea typeface="+mn-ea"/>
                          <a:cs typeface="+mn-cs"/>
                        </a:rPr>
                        <a:t>Účel některých daňových úlev je napomoci nebo podpořit určité typy jedinců, aktivit nebo výrobků. Takové úlevy jsou často alternativami veřejných výdajů nebo mají podobný efekt. Nazývají se daňové výdaje.</a:t>
                      </a:r>
                      <a:endParaRPr lang="cs-CZ" sz="1600"/>
                    </a:p>
                  </a:txBody>
                  <a:tcPr/>
                </a:tc>
              </a:tr>
              <a:tr h="434464">
                <a:tc>
                  <a:txBody>
                    <a:bodyPr/>
                    <a:lstStyle>
                      <a:defPPr>
                        <a:defRPr kern="1200" smtId="4294967295"/>
                      </a:defPPr>
                    </a:lstStyle>
                    <a:p>
                      <a:r>
                        <a:rPr kumimoji="0" lang="cs-CZ" sz="1600" b="0" i="0" u="none" strike="noStrike" kern="1200" baseline="0" smtClean="0">
                          <a:solidFill>
                            <a:schemeClr val="dk1"/>
                          </a:solidFill>
                          <a:latin typeface="+mn-lt"/>
                          <a:ea typeface="+mn-ea"/>
                          <a:cs typeface="+mn-cs"/>
                        </a:rPr>
                        <a:t>Kanada</a:t>
                      </a:r>
                      <a:endParaRPr lang="cs-CZ" sz="1600" b="0"/>
                    </a:p>
                  </a:txBody>
                  <a:tcPr/>
                </a:tc>
                <a:tc>
                  <a:txBody>
                    <a:bodyPr/>
                    <a:lstStyle>
                      <a:defPPr>
                        <a:defRPr kern="1200" smtId="4294967295"/>
                      </a:defPPr>
                    </a:lstStyle>
                    <a:p>
                      <a:pPr algn="just"/>
                      <a:r>
                        <a:rPr kumimoji="0" lang="cs-CZ" sz="1600" b="0" i="0" u="none" strike="noStrike" kern="1200" baseline="0" smtClean="0">
                          <a:solidFill>
                            <a:schemeClr val="dk1"/>
                          </a:solidFill>
                          <a:latin typeface="+mn-lt"/>
                          <a:ea typeface="+mn-ea"/>
                          <a:cs typeface="+mn-cs"/>
                        </a:rPr>
                        <a:t>Daňové výdaje jsou definovány jako odchylky od daňové normy.</a:t>
                      </a:r>
                      <a:endParaRPr lang="cs-CZ" sz="1600"/>
                    </a:p>
                  </a:txBody>
                  <a:tcPr/>
                </a:tc>
              </a:tr>
              <a:tr h="434464">
                <a:tc>
                  <a:txBody>
                    <a:bodyPr/>
                    <a:lstStyle>
                      <a:defPPr>
                        <a:defRPr kern="1200" smtId="4294967295"/>
                      </a:defPPr>
                    </a:lstStyle>
                    <a:p>
                      <a:r>
                        <a:rPr kumimoji="0" lang="cs-CZ" sz="1600" b="0" i="0" u="none" strike="noStrike" kern="1200" baseline="0" smtClean="0">
                          <a:solidFill>
                            <a:schemeClr val="dk1"/>
                          </a:solidFill>
                          <a:latin typeface="+mn-lt"/>
                          <a:ea typeface="+mn-ea"/>
                          <a:cs typeface="+mn-cs"/>
                        </a:rPr>
                        <a:t>USA</a:t>
                      </a:r>
                      <a:endParaRPr kumimoji="0" lang="cs-CZ" sz="1600" b="0" i="0" u="none" strike="noStrike" kern="1200" baseline="0">
                        <a:solidFill>
                          <a:schemeClr val="dk1"/>
                        </a:solidFill>
                        <a:latin typeface="+mn-lt"/>
                        <a:ea typeface="+mn-ea"/>
                        <a:cs typeface="+mn-cs"/>
                      </a:endParaRPr>
                    </a:p>
                  </a:txBody>
                  <a:tcPr/>
                </a:tc>
                <a:tc>
                  <a:txBody>
                    <a:bodyPr/>
                    <a:lstStyle>
                      <a:defPPr>
                        <a:defRPr kern="1200" smtId="4294967295"/>
                      </a:defPPr>
                    </a:lstStyle>
                    <a:p>
                      <a:pPr algn="just"/>
                      <a:r>
                        <a:rPr kumimoji="0" lang="cs-CZ" sz="1600" b="0" i="0" u="none" strike="noStrike" kern="1200" baseline="0" smtClean="0">
                          <a:solidFill>
                            <a:schemeClr val="dk1"/>
                          </a:solidFill>
                          <a:latin typeface="+mn-lt"/>
                          <a:ea typeface="+mn-ea"/>
                          <a:cs typeface="+mn-cs"/>
                        </a:rPr>
                        <a:t>Zákon stanoví, že „daňový výdaj“ znamená ta snížení příjmů, která lze přičíst na vrub ustanovením federálních daňových zákonů, která umožňují speciální vynětí, výjimku nebo odpočet od hrubých příjmů nebo která poskytují zvláštní slevu na dani, sníženou sazbu daně nebo odložení daňové povinnosti</a:t>
                      </a:r>
                      <a:endParaRPr lang="cs-CZ" sz="1600"/>
                    </a:p>
                  </a:txBody>
                  <a:tcPr/>
                </a:tc>
              </a:tr>
              <a:tr h="434464">
                <a:tc>
                  <a:txBody>
                    <a:bodyPr/>
                    <a:lstStyle>
                      <a:defPPr>
                        <a:defRPr kern="1200" smtId="4294967295"/>
                      </a:defPPr>
                    </a:lstStyle>
                    <a:p>
                      <a:r>
                        <a:rPr lang="cs-CZ" sz="1600" smtClean="0"/>
                        <a:t>Japonsko</a:t>
                      </a:r>
                      <a:endParaRPr lang="cs-CZ" sz="1600"/>
                    </a:p>
                  </a:txBody>
                  <a:tcPr/>
                </a:tc>
                <a:tc>
                  <a:txBody>
                    <a:bodyPr/>
                    <a:lstStyle>
                      <a:defPPr>
                        <a:defRPr kern="1200" smtId="4294967295"/>
                      </a:defPPr>
                    </a:lstStyle>
                    <a:p>
                      <a:r>
                        <a:rPr kumimoji="0" lang="cs-CZ" sz="1600" b="0" i="0" u="none" strike="noStrike" kern="1200" baseline="0" smtClean="0">
                          <a:solidFill>
                            <a:schemeClr val="dk1"/>
                          </a:solidFill>
                          <a:latin typeface="+mn-lt"/>
                          <a:ea typeface="+mn-ea"/>
                          <a:cs typeface="+mn-cs"/>
                        </a:rPr>
                        <a:t>Daňové úlevy jsou označovány jako speciální daňová opatření. Jsou to o výjimky z japonských základních daňových principů (spravedlnost, neutralita a jednoduchost), které byly zavedeny pro sledování cílů jiných politik.</a:t>
                      </a:r>
                      <a:endParaRPr lang="cs-CZ" sz="1600"/>
                    </a:p>
                  </a:txBody>
                  <a:tcPr/>
                </a:tc>
              </a:tr>
            </a:tbl>
          </a:graphicData>
        </a:graphic>
      </p:graphicFrame>
    </p:spTree>
  </p:cSld>
  <p:clrMapOvr>
    <a:masterClrMapping/>
  </p:clrMapOvr>
  <p:transition/>
  <p:timing/>
</p:sld>
</file>

<file path=ppt/slides/slide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468313" y="476250"/>
            <a:ext cx="8207375" cy="836613"/>
          </a:xfrm>
        </p:spPr>
        <p:txBody>
          <a:bodyPr>
            <a:noAutofit/>
          </a:bodyPr>
          <a:lstStyle>
            <a:defPPr>
              <a:defRPr kern="1200" smtId="4294967295"/>
            </a:defPPr>
          </a:lstStyle>
          <a:p>
            <a:pPr fontAlgn="auto">
              <a:spcAft>
                <a:spcPct val="0"/>
              </a:spcAft>
              <a:defRPr/>
            </a:pPr>
            <a:r>
              <a:rPr lang="cs-CZ" sz="3600" smtClean="0"/>
              <a:t>II. Různé </a:t>
            </a:r>
            <a:r>
              <a:rPr lang="cs-CZ" sz="3600"/>
              <a:t>pohledy na daňové úlevy</a:t>
            </a:r>
          </a:p>
        </p:txBody>
      </p:sp>
      <p:sp>
        <p:nvSpPr>
          <p:cNvPr id="18434" name="Zástupný symbol pro obsah 2"/>
          <p:cNvSpPr>
            <a:spLocks noGrp="1"/>
          </p:cNvSpPr>
          <p:nvPr>
            <p:ph sz="quarter" idx="1"/>
          </p:nvPr>
        </p:nvSpPr>
        <p:spPr>
          <a:xfrm>
            <a:off x="468313" y="1557338"/>
            <a:ext cx="7467600" cy="5565775"/>
          </a:xfrm>
        </p:spPr>
        <p:txBody>
          <a:bodyPr/>
          <a:lstStyle>
            <a:defPPr>
              <a:defRPr kern="1200" smtId="4294967295"/>
            </a:defPPr>
          </a:lstStyle>
          <a:p>
            <a:r>
              <a:rPr lang="cs-CZ" smtClean="0"/>
              <a:t>Nejednotná definice daňové úlevy</a:t>
            </a:r>
          </a:p>
          <a:p>
            <a:r>
              <a:rPr lang="cs-CZ" smtClean="0"/>
              <a:t>Definice daňové úlevy dle </a:t>
            </a:r>
            <a:r>
              <a:rPr lang="cs-CZ" b="1" smtClean="0"/>
              <a:t>OECD</a:t>
            </a:r>
          </a:p>
          <a:p>
            <a:pPr lvl="1" algn="just"/>
            <a:r>
              <a:rPr lang="cs-CZ" smtClean="0"/>
              <a:t>má z ní prospěch konkrétní odvětví, činnost či skupina poplatníků</a:t>
            </a:r>
          </a:p>
          <a:p>
            <a:pPr lvl="1" algn="just"/>
            <a:r>
              <a:rPr lang="cs-CZ" smtClean="0"/>
              <a:t>slouží konkrétnímu cíli, který je snadno identifikovatelný a může být alternativně dosažen jinými nástroji</a:t>
            </a:r>
          </a:p>
          <a:p>
            <a:pPr lvl="1"/>
            <a:r>
              <a:rPr lang="cs-CZ" smtClean="0"/>
              <a:t>daň, jíž se úleva týká, má dostatečně široký rozsah, aby mohla být identifikována norma, ve srovnání s níž může být měřena hodnota úlevy</a:t>
            </a:r>
          </a:p>
          <a:p>
            <a:pPr lvl="1"/>
            <a:r>
              <a:rPr lang="cs-CZ" smtClean="0"/>
              <a:t>bylo by administrativně možné zaměnit daňový systém, aby byla uvedená daňová úleva odstraněna</a:t>
            </a:r>
          </a:p>
          <a:p>
            <a:pPr lvl="1"/>
            <a:r>
              <a:rPr lang="cs-CZ" smtClean="0"/>
              <a:t>neexistují jiná ustanovení v daňovém systému, která by z velké míry vykompenzovala prospěch z daňové úlevy</a:t>
            </a:r>
          </a:p>
          <a:p>
            <a:pPr lvl="1"/>
            <a:endParaRPr lang="cs-CZ" smtClean="0"/>
          </a:p>
        </p:txBody>
      </p:sp>
    </p:spTree>
  </p:cSld>
  <p:clrMapOvr>
    <a:masterClrMapping/>
  </p:clrMapOvr>
  <p:transition/>
  <p:timing/>
</p:sld>
</file>

<file path=ppt/slides/slide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395288" y="692150"/>
            <a:ext cx="7467600" cy="981075"/>
          </a:xfrm>
        </p:spPr>
        <p:txBody>
          <a:bodyPr>
            <a:noAutofit/>
          </a:bodyPr>
          <a:lstStyle>
            <a:defPPr>
              <a:defRPr kern="1200" smtId="4294967295"/>
            </a:defPPr>
          </a:lstStyle>
          <a:p>
            <a:pPr algn="ctr" fontAlgn="auto">
              <a:spcAft>
                <a:spcPct val="0"/>
              </a:spcAft>
              <a:defRPr/>
            </a:pPr>
            <a:r>
              <a:rPr lang="cs-CZ" sz="3600" smtClean="0"/>
              <a:t>III. Metody kvantifikace daňových výdajů</a:t>
            </a:r>
            <a:endParaRPr lang="cs-CZ" sz="3600"/>
          </a:p>
        </p:txBody>
      </p:sp>
      <p:sp>
        <p:nvSpPr>
          <p:cNvPr id="3" name="Zástupný symbol pro obsah 2"/>
          <p:cNvSpPr>
            <a:spLocks noGrp="1"/>
          </p:cNvSpPr>
          <p:nvPr>
            <p:ph sz="quarter" idx="1"/>
          </p:nvPr>
        </p:nvSpPr>
        <p:spPr>
          <a:xfrm>
            <a:off x="539750" y="2060575"/>
            <a:ext cx="7632700" cy="5211763"/>
          </a:xfrm>
        </p:spPr>
        <p:txBody>
          <a:bodyPr>
            <a:normAutofit/>
          </a:bodyPr>
          <a:lstStyle>
            <a:defPPr>
              <a:defRPr kern="1200" smtId="4294967295"/>
            </a:defPPr>
          </a:lstStyle>
          <a:p>
            <a:pPr marL="514350" indent="-514350" fontAlgn="auto">
              <a:spcAft>
                <a:spcPct val="0"/>
              </a:spcAft>
              <a:buSzPct val="90000"/>
              <a:buFont typeface="+mj-lt"/>
              <a:buAutoNum type="romanUcPeriod"/>
              <a:defRPr/>
            </a:pPr>
            <a:r>
              <a:rPr lang="cs-CZ" sz="2800" b="1"/>
              <a:t>M</a:t>
            </a:r>
            <a:r>
              <a:rPr lang="cs-CZ" sz="2800" b="1" smtClean="0"/>
              <a:t>etoda </a:t>
            </a:r>
            <a:r>
              <a:rPr lang="cs-CZ" sz="2800" b="1"/>
              <a:t>ušlých příjmů </a:t>
            </a:r>
            <a:r>
              <a:rPr lang="cs-CZ" sz="2800"/>
              <a:t>(revenue forgone method</a:t>
            </a:r>
            <a:r>
              <a:rPr lang="cs-CZ" sz="2800" smtClean="0"/>
              <a:t>)</a:t>
            </a:r>
          </a:p>
          <a:p>
            <a:pPr marL="514350" indent="-514350" fontAlgn="auto">
              <a:spcAft>
                <a:spcPct val="0"/>
              </a:spcAft>
              <a:buSzPct val="90000"/>
              <a:buFont typeface="+mj-lt"/>
              <a:buAutoNum type="romanUcPeriod"/>
              <a:defRPr/>
            </a:pPr>
            <a:r>
              <a:rPr lang="cs-CZ" sz="2800" b="1"/>
              <a:t>M</a:t>
            </a:r>
            <a:r>
              <a:rPr lang="cs-CZ" sz="2800" b="1" smtClean="0"/>
              <a:t>etoda </a:t>
            </a:r>
            <a:r>
              <a:rPr lang="cs-CZ" sz="2800" b="1"/>
              <a:t>dodatečných příjmů </a:t>
            </a:r>
            <a:r>
              <a:rPr lang="cs-CZ" sz="2800"/>
              <a:t>(revenue gain method</a:t>
            </a:r>
            <a:r>
              <a:rPr lang="cs-CZ" sz="2800" smtClean="0"/>
              <a:t>)</a:t>
            </a:r>
          </a:p>
          <a:p>
            <a:pPr marL="514350" indent="-514350" fontAlgn="auto">
              <a:spcAft>
                <a:spcPct val="0"/>
              </a:spcAft>
              <a:buSzPct val="90000"/>
              <a:buFont typeface="+mj-lt"/>
              <a:buAutoNum type="romanUcPeriod"/>
              <a:defRPr/>
            </a:pPr>
            <a:r>
              <a:rPr lang="cs-CZ" sz="2800" b="1" smtClean="0"/>
              <a:t> Metoda </a:t>
            </a:r>
            <a:r>
              <a:rPr lang="cs-CZ" sz="2800" b="1"/>
              <a:t>výdajového ekvivalentu </a:t>
            </a:r>
            <a:r>
              <a:rPr lang="cs-CZ" sz="2800"/>
              <a:t>(outlay equivalent method</a:t>
            </a:r>
            <a:r>
              <a:rPr lang="cs-CZ" sz="2800" smtClean="0"/>
              <a:t>)</a:t>
            </a:r>
          </a:p>
          <a:p>
            <a:pPr marL="457200" indent="-457200" fontAlgn="auto">
              <a:spcAft>
                <a:spcPct val="0"/>
              </a:spcAft>
              <a:buFont typeface="+mj-lt"/>
              <a:buAutoNum type="arabicPeriod"/>
              <a:defRPr/>
            </a:pPr>
            <a:endParaRPr lang="cs-CZ"/>
          </a:p>
        </p:txBody>
      </p:sp>
    </p:spTree>
  </p:cSld>
  <p:clrMapOvr>
    <a:masterClrMapping/>
  </p:clrMapOvr>
  <p:transition/>
  <p:timing/>
</p:sld>
</file>

<file path=ppt/slides/slide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468313" y="115888"/>
            <a:ext cx="7467600" cy="1066800"/>
          </a:xfrm>
        </p:spPr>
        <p:txBody>
          <a:bodyPr>
            <a:noAutofit/>
          </a:bodyPr>
          <a:lstStyle>
            <a:defPPr>
              <a:defRPr kern="1200" smtId="4294967295"/>
            </a:defPPr>
          </a:lstStyle>
          <a:p>
            <a:pPr algn="ctr" fontAlgn="auto">
              <a:spcAft>
                <a:spcPct val="0"/>
              </a:spcAft>
              <a:defRPr/>
            </a:pPr>
            <a:r>
              <a:rPr lang="cs-CZ" sz="3600" smtClean="0"/>
              <a:t>III. Metody </a:t>
            </a:r>
            <a:r>
              <a:rPr lang="cs-CZ" sz="3600"/>
              <a:t>kvantifikace daňových výdajů</a:t>
            </a:r>
          </a:p>
        </p:txBody>
      </p:sp>
      <p:sp>
        <p:nvSpPr>
          <p:cNvPr id="20482" name="Zástupný symbol pro obsah 2"/>
          <p:cNvSpPr>
            <a:spLocks noGrp="1"/>
          </p:cNvSpPr>
          <p:nvPr>
            <p:ph sz="quarter" idx="1"/>
          </p:nvPr>
        </p:nvSpPr>
        <p:spPr>
          <a:xfrm>
            <a:off x="539750" y="1268413"/>
            <a:ext cx="7632700" cy="5205412"/>
          </a:xfrm>
        </p:spPr>
        <p:txBody>
          <a:bodyPr/>
          <a:lstStyle>
            <a:defPPr>
              <a:defRPr kern="1200" smtId="4294967295"/>
            </a:defPPr>
          </a:lstStyle>
          <a:p>
            <a:pPr marL="514350" indent="-514350">
              <a:buSzPct val="90000"/>
              <a:buFont typeface="Century Schoolbook"/>
              <a:buAutoNum type="arabicPeriod"/>
            </a:pPr>
            <a:r>
              <a:rPr lang="cs-CZ" sz="2800" b="1" smtClean="0"/>
              <a:t>Metoda</a:t>
            </a:r>
            <a:r>
              <a:rPr lang="cs-CZ" sz="2500" b="1" smtClean="0"/>
              <a:t> ušlých příjmů</a:t>
            </a:r>
          </a:p>
          <a:p>
            <a:pPr lvl="1"/>
            <a:r>
              <a:rPr lang="cs-CZ" sz="2400" smtClean="0"/>
              <a:t>ex post výpočet ztráty příjmů vzniklé veřejnému sektoru</a:t>
            </a:r>
          </a:p>
          <a:p>
            <a:pPr lvl="1"/>
            <a:r>
              <a:rPr lang="cs-CZ" sz="2400" smtClean="0"/>
              <a:t>součet slev na dani u jednotlivých poplatníků, které ještě poplatníci mohli využít</a:t>
            </a:r>
          </a:p>
          <a:p>
            <a:pPr lvl="1"/>
            <a:r>
              <a:rPr lang="cs-CZ" sz="2400" smtClean="0"/>
              <a:t>Změny chování poplatníka nejsou zohledněny</a:t>
            </a:r>
          </a:p>
          <a:p>
            <a:pPr marL="514350" indent="-514350">
              <a:buFont typeface="Century Schoolbook"/>
              <a:buAutoNum type="arabicPeriod"/>
            </a:pPr>
            <a:endParaRPr lang="cs-CZ" sz="2800" smtClean="0"/>
          </a:p>
          <a:p>
            <a:pPr marL="514350" indent="-514350">
              <a:buSzPct val="90000"/>
              <a:buFont typeface="Century Schoolbook"/>
              <a:buAutoNum type="arabicPeriod"/>
            </a:pPr>
            <a:r>
              <a:rPr lang="cs-CZ" sz="2800" b="1" smtClean="0"/>
              <a:t>Metoda dodatečných příjmů</a:t>
            </a:r>
          </a:p>
          <a:p>
            <a:pPr lvl="1"/>
            <a:r>
              <a:rPr lang="cs-CZ" smtClean="0"/>
              <a:t>Výsledkem je zvýšení příjmů veřejného sektoru v případě zrušení slev na dani</a:t>
            </a:r>
          </a:p>
          <a:p>
            <a:pPr lvl="1"/>
            <a:r>
              <a:rPr lang="cs-CZ" smtClean="0"/>
              <a:t>Možno použít i ex ante</a:t>
            </a:r>
          </a:p>
          <a:p>
            <a:pPr lvl="1"/>
            <a:r>
              <a:rPr lang="cs-CZ" smtClean="0"/>
              <a:t>Změny chování poplatníků jsou zohledněny</a:t>
            </a:r>
          </a:p>
          <a:p>
            <a:pPr lvl="1"/>
            <a:endParaRPr lang="cs-CZ" sz="2200" b="1" smtClean="0"/>
          </a:p>
        </p:txBody>
      </p:sp>
    </p:spTree>
  </p:cSld>
  <p:clrMapOvr>
    <a:masterClrMapping/>
  </p:clrMapOvr>
  <p:transition/>
  <p:timing/>
</p:sld>
</file>

<file path=ppt/slides/slide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467544" y="260648"/>
            <a:ext cx="7467600" cy="1008063"/>
          </a:xfrm>
        </p:spPr>
        <p:txBody>
          <a:bodyPr>
            <a:noAutofit/>
          </a:bodyPr>
          <a:lstStyle>
            <a:defPPr>
              <a:defRPr kern="1200" smtId="4294967295"/>
            </a:defPPr>
          </a:lstStyle>
          <a:p>
            <a:pPr algn="ctr" fontAlgn="auto">
              <a:spcAft>
                <a:spcPct val="0"/>
              </a:spcAft>
              <a:defRPr/>
            </a:pPr>
            <a:r>
              <a:rPr lang="cs-CZ" sz="3600" smtClean="0"/>
              <a:t>III. Metody </a:t>
            </a:r>
            <a:r>
              <a:rPr lang="cs-CZ" sz="3600"/>
              <a:t>kvantifikace daňových výdajů</a:t>
            </a:r>
          </a:p>
        </p:txBody>
      </p:sp>
      <p:sp>
        <p:nvSpPr>
          <p:cNvPr id="21506" name="Zástupný symbol pro obsah 2"/>
          <p:cNvSpPr>
            <a:spLocks noGrp="1"/>
          </p:cNvSpPr>
          <p:nvPr>
            <p:ph sz="quarter" idx="1"/>
          </p:nvPr>
        </p:nvSpPr>
        <p:spPr>
          <a:xfrm>
            <a:off x="468313" y="1557338"/>
            <a:ext cx="7713662" cy="5400675"/>
          </a:xfrm>
        </p:spPr>
        <p:txBody>
          <a:bodyPr/>
          <a:lstStyle>
            <a:defPPr>
              <a:defRPr kern="1200" smtId="4294967295"/>
            </a:defPPr>
          </a:lstStyle>
          <a:p>
            <a:pPr marL="457200" indent="-457200">
              <a:buSzPct val="90000"/>
              <a:buFont typeface="Century Schoolbook"/>
              <a:buAutoNum type="arabicPeriod" startAt="3"/>
            </a:pPr>
            <a:r>
              <a:rPr lang="cs-CZ" sz="2800" b="1" smtClean="0"/>
              <a:t>Metoda výdajového ekvivalentu</a:t>
            </a:r>
          </a:p>
          <a:p>
            <a:pPr lvl="1" algn="just"/>
            <a:r>
              <a:rPr lang="cs-CZ" sz="2400" smtClean="0"/>
              <a:t>Metoda využívána kdy by se zvažovalo nahrazení daňové úlevy výdajovým programem a pokud by takový veřejný výdaj byl u jeho příjemce zdaňován</a:t>
            </a:r>
          </a:p>
          <a:p>
            <a:pPr lvl="1" algn="just"/>
            <a:r>
              <a:rPr lang="cs-CZ" sz="2400" smtClean="0"/>
              <a:t>Jde o výpočet výdajů, které by bylo nutno vynaložit, aby bylo dosaženo stejné podpory pro poplatníky, jakou poplatníkovi poskytuje posuzovaná daňová úleva. </a:t>
            </a:r>
          </a:p>
          <a:p>
            <a:pPr lvl="1" algn="just"/>
            <a:r>
              <a:rPr lang="cs-CZ" sz="2400" smtClean="0"/>
              <a:t>Takový výdaj by byl zdaňován</a:t>
            </a:r>
            <a:endParaRPr lang="cs-CZ" sz="2400" b="1" smtClean="0"/>
          </a:p>
        </p:txBody>
      </p:sp>
    </p:spTree>
  </p:cSld>
  <p:clrMapOvr>
    <a:masterClrMapping/>
  </p:clrMapOvr>
  <p:transition/>
  <p:timing/>
</p:sld>
</file>

<file path=ppt/tags/tag1.xml><?xml version="1.0" encoding="utf-8"?>
<p:tagLst xmlns:p="http://schemas.openxmlformats.org/presentationml/2006/main">
  <p:tag name="AS_NET" val="4.0.30319.1026"/>
  <p:tag name="AS_OS" val="Microsoft Windows NT 6.1.7601 Service Pack 1"/>
  <p:tag name="AS_RELEASE_DATE" val="2015.10.05"/>
  <p:tag name="AS_TITLE" val="Aspose.Slides for .NET 4.0"/>
  <p:tag name="AS_VERSION" val="15.8.0.0"/>
</p:tagLst>
</file>

<file path=ppt/theme/_rels/theme1.xml.rels>&#65279;<?xml version="1.0" encoding="utf-8" standalone="yes"?><Relationships xmlns="http://schemas.openxmlformats.org/package/2006/relationships"><Relationship Id="rId1" Type="http://schemas.openxmlformats.org/officeDocument/2006/relationships/image" Target="../media/image1.jpeg" /></Relationships>
</file>

<file path=ppt/theme/theme1.xml><?xml version="1.0" encoding="utf-8"?>
<a:theme xmlns:r="http://schemas.openxmlformats.org/officeDocument/2006/relationships" xmlns:a="http://schemas.openxmlformats.org/drawingml/2006/main" name="Arkýř">
  <a:themeElements>
    <a:clrScheme name="Arkýř">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Arkýř">
      <a:majorFont>
        <a:latin typeface="Century Schoolbook"/>
        <a:ea typeface="Arial"/>
        <a:cs typeface="Arial"/>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Arial"/>
        <a:cs typeface="Arial"/>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rkýř">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tileRect/>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tileRect/>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tileRect/>
        </a:gradFill>
        <a:blipFill>
          <a:blip r:embed="rId1">
            <a:duotone>
              <a:schemeClr val="phClr">
                <a:shade val="80000"/>
              </a:schemeClr>
              <a:schemeClr val="phClr">
                <a:tint val="91000"/>
              </a:schemeClr>
            </a:duotone>
          </a:blip>
          <a:tile tx="0" ty="0" sx="40000" sy="50000" flip="y" algn="tl"/>
        </a:blipFill>
      </a:bgFillStyleLst>
    </a:fmtScheme>
  </a:themeElements>
  <a:objectDefaults/>
</a:theme>
</file>

<file path=ppt/theme/themeOverride1.xml><?xml version="1.0" encoding="utf-8"?>
<a:themeOverride xmlns:r="http://schemas.openxmlformats.org/officeDocument/2006/relationships" xmlns:a="http://schemas.openxmlformats.org/drawingml/2006/main">
  <a:clrScheme name="Arkýř">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Template/>
  <Manager/>
  <Company/>
  <PresentationFormat/>
  <SharedDoc>0</SharedDoc>
  <Application>Aspose.Slides for .NET</Application>
  <AppVersion>15.0800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cp:lastPrinted>2015-11-25T17:26:47.426</cp:lastPrinted>
  <dcterms:created xsi:type="dcterms:W3CDTF">2015-11-25T17:26:47Z</dcterms:created>
  <dcterms:modified xsi:type="dcterms:W3CDTF">2015-11-25T17:26:47Z</dcterms:modified>
</cp:coreProperties>
</file>