
<file path=[Content_Types].xml><?xml version="1.0" encoding="utf-8"?>
<Types xmlns="http://schemas.openxmlformats.org/package/2006/content-types">
  <Default Extension="rels" ContentType="application/vnd.openxmlformats-package.relationships+xml"/>
  <Default Extension="jpeg" ContentType="image/jpeg"/>
  <Default Extension="png" ContentType="image/png"/>
  <Default Extension="emf" ContentType="image/x-emf"/>
  <Override PartName="/customXml/item1.xml" ContentType="application/xml"/>
  <Override PartName="/customXml/item2.xml" ContentType="application/xml"/>
  <Override PartName="/customXml/item3.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5.8.0.0-->
<p:presentation xmlns:r="http://schemas.openxmlformats.org/officeDocument/2006/relationships" xmlns:a="http://schemas.openxmlformats.org/drawingml/2006/main" xmlns:p="http://schemas.openxmlformats.org/presentationml/2006/main" saveSubsetFonts="1">
  <p:sldMasterIdLst>
    <p:sldMasterId id="2147483648" r:id="rId4"/>
    <p:sldMasterId id="2147483661" r:id="rId5"/>
  </p:sldMasterIdLst>
  <p:notesMasterIdLst>
    <p:notesMasterId r:id="rId6"/>
  </p:notesMasterIdLst>
  <p:handoutMasterIdLst>
    <p:handoutMasterId r:id="rId7"/>
  </p:handoutMasterIdLst>
  <p:sldIdLst>
    <p:sldId id="322" r:id="rId8"/>
    <p:sldId id="325" r:id="rId9"/>
    <p:sldId id="347" r:id="rId10"/>
    <p:sldId id="326" r:id="rId11"/>
    <p:sldId id="327" r:id="rId12"/>
    <p:sldId id="348" r:id="rId13"/>
    <p:sldId id="328" r:id="rId14"/>
    <p:sldId id="329" r:id="rId15"/>
    <p:sldId id="330" r:id="rId16"/>
    <p:sldId id="331" r:id="rId17"/>
    <p:sldId id="332" r:id="rId18"/>
    <p:sldId id="333" r:id="rId19"/>
    <p:sldId id="364" r:id="rId20"/>
    <p:sldId id="365" r:id="rId21"/>
    <p:sldId id="335" r:id="rId22"/>
    <p:sldId id="336" r:id="rId23"/>
    <p:sldId id="337" r:id="rId24"/>
    <p:sldId id="366" r:id="rId25"/>
    <p:sldId id="338" r:id="rId26"/>
    <p:sldId id="339" r:id="rId27"/>
    <p:sldId id="340" r:id="rId28"/>
    <p:sldId id="341" r:id="rId29"/>
    <p:sldId id="342" r:id="rId30"/>
    <p:sldId id="367" r:id="rId31"/>
    <p:sldId id="368" r:id="rId32"/>
    <p:sldId id="343" r:id="rId33"/>
    <p:sldId id="369" r:id="rId34"/>
    <p:sldId id="345" r:id="rId35"/>
    <p:sldId id="346" r:id="rId36"/>
    <p:sldId id="349" r:id="rId37"/>
    <p:sldId id="350" r:id="rId38"/>
    <p:sldId id="370" r:id="rId39"/>
    <p:sldId id="351" r:id="rId40"/>
    <p:sldId id="352" r:id="rId41"/>
    <p:sldId id="353" r:id="rId42"/>
    <p:sldId id="354" r:id="rId43"/>
    <p:sldId id="355" r:id="rId44"/>
    <p:sldId id="371" r:id="rId45"/>
    <p:sldId id="356" r:id="rId46"/>
    <p:sldId id="372" r:id="rId47"/>
    <p:sldId id="357" r:id="rId48"/>
    <p:sldId id="373" r:id="rId49"/>
    <p:sldId id="358" r:id="rId50"/>
    <p:sldId id="359" r:id="rId51"/>
    <p:sldId id="360" r:id="rId52"/>
    <p:sldId id="361" r:id="rId53"/>
    <p:sldId id="362" r:id="rId54"/>
    <p:sldId id="374" r:id="rId55"/>
    <p:sldId id="375" r:id="rId56"/>
    <p:sldId id="376" r:id="rId57"/>
    <p:sldId id="377" r:id="rId58"/>
    <p:sldId id="378" r:id="rId59"/>
    <p:sldId id="379" r:id="rId60"/>
    <p:sldId id="380" r:id="rId61"/>
    <p:sldId id="363" r:id="rId62"/>
    <p:sldId id="381" r:id="rId63"/>
    <p:sldId id="382" r:id="rId64"/>
    <p:sldId id="321" r:id="rId65"/>
  </p:sldIdLst>
  <p:sldSz cx="12192000" cy="6858000"/>
  <p:notesSz cx="6858000" cy="9144000"/>
  <p:custDataLst>
    <p:tags r:id="rId66"/>
  </p:custDataLst>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39"/>
    <a:srgbClr val="FFAA00"/>
    <a:srgbClr val="FCF9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70"/>
    <p:restoredTop sz="94684"/>
  </p:normalViewPr>
  <p:slideViewPr>
    <p:cSldViewPr snapToGrid="0">
      <p:cViewPr varScale="1">
        <p:scale>
          <a:sx n="62" d="100"/>
          <a:sy n="62" d="100"/>
        </p:scale>
        <p:origin x="1004" y="56"/>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ustomXml" Target="../customXml/item1.xml" /><Relationship Id="rId10" Type="http://schemas.openxmlformats.org/officeDocument/2006/relationships/slide" Target="slides/slide3.xml" /><Relationship Id="rId11" Type="http://schemas.openxmlformats.org/officeDocument/2006/relationships/slide" Target="slides/slide4.xml" /><Relationship Id="rId12" Type="http://schemas.openxmlformats.org/officeDocument/2006/relationships/slide" Target="slides/slide5.xml" /><Relationship Id="rId13" Type="http://schemas.openxmlformats.org/officeDocument/2006/relationships/slide" Target="slides/slide6.xml" /><Relationship Id="rId14" Type="http://schemas.openxmlformats.org/officeDocument/2006/relationships/slide" Target="slides/slide7.xml" /><Relationship Id="rId15" Type="http://schemas.openxmlformats.org/officeDocument/2006/relationships/slide" Target="slides/slide8.xml" /><Relationship Id="rId16" Type="http://schemas.openxmlformats.org/officeDocument/2006/relationships/slide" Target="slides/slide9.xml" /><Relationship Id="rId17" Type="http://schemas.openxmlformats.org/officeDocument/2006/relationships/slide" Target="slides/slide10.xml" /><Relationship Id="rId18" Type="http://schemas.openxmlformats.org/officeDocument/2006/relationships/slide" Target="slides/slide11.xml" /><Relationship Id="rId19" Type="http://schemas.openxmlformats.org/officeDocument/2006/relationships/slide" Target="slides/slide12.xml" /><Relationship Id="rId2" Type="http://schemas.openxmlformats.org/officeDocument/2006/relationships/customXml" Target="../customXml/item2.xml" /><Relationship Id="rId20" Type="http://schemas.openxmlformats.org/officeDocument/2006/relationships/slide" Target="slides/slide13.xml" /><Relationship Id="rId21" Type="http://schemas.openxmlformats.org/officeDocument/2006/relationships/slide" Target="slides/slide14.xml" /><Relationship Id="rId22" Type="http://schemas.openxmlformats.org/officeDocument/2006/relationships/slide" Target="slides/slide15.xml" /><Relationship Id="rId23" Type="http://schemas.openxmlformats.org/officeDocument/2006/relationships/slide" Target="slides/slide16.xml" /><Relationship Id="rId24" Type="http://schemas.openxmlformats.org/officeDocument/2006/relationships/slide" Target="slides/slide17.xml" /><Relationship Id="rId25" Type="http://schemas.openxmlformats.org/officeDocument/2006/relationships/slide" Target="slides/slide18.xml" /><Relationship Id="rId26" Type="http://schemas.openxmlformats.org/officeDocument/2006/relationships/slide" Target="slides/slide19.xml" /><Relationship Id="rId27" Type="http://schemas.openxmlformats.org/officeDocument/2006/relationships/slide" Target="slides/slide20.xml" /><Relationship Id="rId28" Type="http://schemas.openxmlformats.org/officeDocument/2006/relationships/slide" Target="slides/slide21.xml" /><Relationship Id="rId29" Type="http://schemas.openxmlformats.org/officeDocument/2006/relationships/slide" Target="slides/slide22.xml" /><Relationship Id="rId3" Type="http://schemas.openxmlformats.org/officeDocument/2006/relationships/customXml" Target="../customXml/item3.xml" /><Relationship Id="rId30" Type="http://schemas.openxmlformats.org/officeDocument/2006/relationships/slide" Target="slides/slide23.xml" /><Relationship Id="rId31" Type="http://schemas.openxmlformats.org/officeDocument/2006/relationships/slide" Target="slides/slide24.xml" /><Relationship Id="rId32" Type="http://schemas.openxmlformats.org/officeDocument/2006/relationships/slide" Target="slides/slide25.xml" /><Relationship Id="rId33" Type="http://schemas.openxmlformats.org/officeDocument/2006/relationships/slide" Target="slides/slide26.xml" /><Relationship Id="rId34" Type="http://schemas.openxmlformats.org/officeDocument/2006/relationships/slide" Target="slides/slide27.xml" /><Relationship Id="rId35" Type="http://schemas.openxmlformats.org/officeDocument/2006/relationships/slide" Target="slides/slide28.xml" /><Relationship Id="rId36" Type="http://schemas.openxmlformats.org/officeDocument/2006/relationships/slide" Target="slides/slide29.xml" /><Relationship Id="rId37" Type="http://schemas.openxmlformats.org/officeDocument/2006/relationships/slide" Target="slides/slide30.xml" /><Relationship Id="rId38" Type="http://schemas.openxmlformats.org/officeDocument/2006/relationships/slide" Target="slides/slide31.xml" /><Relationship Id="rId39" Type="http://schemas.openxmlformats.org/officeDocument/2006/relationships/slide" Target="slides/slide32.xml" /><Relationship Id="rId4" Type="http://schemas.openxmlformats.org/officeDocument/2006/relationships/slideMaster" Target="slideMasters/slideMaster1.xml" /><Relationship Id="rId40" Type="http://schemas.openxmlformats.org/officeDocument/2006/relationships/slide" Target="slides/slide33.xml" /><Relationship Id="rId41" Type="http://schemas.openxmlformats.org/officeDocument/2006/relationships/slide" Target="slides/slide34.xml" /><Relationship Id="rId42" Type="http://schemas.openxmlformats.org/officeDocument/2006/relationships/slide" Target="slides/slide35.xml" /><Relationship Id="rId43" Type="http://schemas.openxmlformats.org/officeDocument/2006/relationships/slide" Target="slides/slide36.xml" /><Relationship Id="rId44" Type="http://schemas.openxmlformats.org/officeDocument/2006/relationships/slide" Target="slides/slide37.xml" /><Relationship Id="rId45" Type="http://schemas.openxmlformats.org/officeDocument/2006/relationships/slide" Target="slides/slide38.xml" /><Relationship Id="rId46" Type="http://schemas.openxmlformats.org/officeDocument/2006/relationships/slide" Target="slides/slide39.xml" /><Relationship Id="rId47" Type="http://schemas.openxmlformats.org/officeDocument/2006/relationships/slide" Target="slides/slide40.xml" /><Relationship Id="rId48" Type="http://schemas.openxmlformats.org/officeDocument/2006/relationships/slide" Target="slides/slide41.xml" /><Relationship Id="rId49" Type="http://schemas.openxmlformats.org/officeDocument/2006/relationships/slide" Target="slides/slide42.xml" /><Relationship Id="rId5" Type="http://schemas.openxmlformats.org/officeDocument/2006/relationships/slideMaster" Target="slideMasters/slideMaster2.xml" /><Relationship Id="rId50" Type="http://schemas.openxmlformats.org/officeDocument/2006/relationships/slide" Target="slides/slide43.xml" /><Relationship Id="rId51" Type="http://schemas.openxmlformats.org/officeDocument/2006/relationships/slide" Target="slides/slide44.xml" /><Relationship Id="rId52" Type="http://schemas.openxmlformats.org/officeDocument/2006/relationships/slide" Target="slides/slide45.xml" /><Relationship Id="rId53" Type="http://schemas.openxmlformats.org/officeDocument/2006/relationships/slide" Target="slides/slide46.xml" /><Relationship Id="rId54" Type="http://schemas.openxmlformats.org/officeDocument/2006/relationships/slide" Target="slides/slide47.xml" /><Relationship Id="rId55" Type="http://schemas.openxmlformats.org/officeDocument/2006/relationships/slide" Target="slides/slide48.xml" /><Relationship Id="rId56" Type="http://schemas.openxmlformats.org/officeDocument/2006/relationships/slide" Target="slides/slide49.xml" /><Relationship Id="rId57" Type="http://schemas.openxmlformats.org/officeDocument/2006/relationships/slide" Target="slides/slide50.xml" /><Relationship Id="rId58" Type="http://schemas.openxmlformats.org/officeDocument/2006/relationships/slide" Target="slides/slide51.xml" /><Relationship Id="rId59" Type="http://schemas.openxmlformats.org/officeDocument/2006/relationships/slide" Target="slides/slide52.xml" /><Relationship Id="rId6" Type="http://schemas.openxmlformats.org/officeDocument/2006/relationships/notesMaster" Target="notesMasters/notesMaster1.xml" /><Relationship Id="rId60" Type="http://schemas.openxmlformats.org/officeDocument/2006/relationships/slide" Target="slides/slide53.xml" /><Relationship Id="rId61" Type="http://schemas.openxmlformats.org/officeDocument/2006/relationships/slide" Target="slides/slide54.xml" /><Relationship Id="rId62" Type="http://schemas.openxmlformats.org/officeDocument/2006/relationships/slide" Target="slides/slide55.xml" /><Relationship Id="rId63" Type="http://schemas.openxmlformats.org/officeDocument/2006/relationships/slide" Target="slides/slide56.xml" /><Relationship Id="rId64" Type="http://schemas.openxmlformats.org/officeDocument/2006/relationships/slide" Target="slides/slide57.xml" /><Relationship Id="rId65" Type="http://schemas.openxmlformats.org/officeDocument/2006/relationships/slide" Target="slides/slide58.xml" /><Relationship Id="rId66" Type="http://schemas.openxmlformats.org/officeDocument/2006/relationships/tags" Target="tags/tag1.xml" /><Relationship Id="rId67" Type="http://schemas.openxmlformats.org/officeDocument/2006/relationships/presProps" Target="presProps.xml" /><Relationship Id="rId68" Type="http://schemas.openxmlformats.org/officeDocument/2006/relationships/viewProps" Target="viewProps.xml" /><Relationship Id="rId69" Type="http://schemas.openxmlformats.org/officeDocument/2006/relationships/theme" Target="theme/theme1.xml" /><Relationship Id="rId7" Type="http://schemas.openxmlformats.org/officeDocument/2006/relationships/handoutMaster" Target="handoutMasters/handoutMaster1.xml" /><Relationship Id="rId70" Type="http://schemas.openxmlformats.org/officeDocument/2006/relationships/tableStyles" Target="tableStyles.xml" /><Relationship Id="rId8" Type="http://schemas.openxmlformats.org/officeDocument/2006/relationships/slide" Target="slides/slide1.xml" /><Relationship Id="rId9" Type="http://schemas.openxmlformats.org/officeDocument/2006/relationships/slide" Target="slides/slide2.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p:grpSpPr>
      <p:sp>
        <p:nvSpPr>
          <p:cNvPr id="2" name="Zástupný symbol pro záhlaví 1">
            <a:extLst>
              <a:ext uri="{FF2B5EF4-FFF2-40B4-BE49-F238E27FC236}">
                <a16:creationId xmlns:a16="http://schemas.microsoft.com/office/drawing/2014/main" id="{D1795FB3-D144-EFBF-862F-0AC235C4B577}"/>
              </a:ext>
            </a:extLst>
          </p:cNvPr>
          <p:cNvSpPr>
            <a:spLocks noGrp="1"/>
          </p:cNvSpPr>
          <p:nvPr>
            <p:ph type="hdr" sz="quarter"/>
          </p:nvPr>
        </p:nvSpPr>
        <p:spPr>
          <a:xfrm>
            <a:off x="0" y="0"/>
            <a:ext cx="2971800" cy="458788"/>
          </a:xfrm>
          <a:prstGeom prst="rect">
            <a:avLst/>
          </a:prstGeom>
        </p:spPr>
        <p:txBody>
          <a:bodyPr vert="horz" lIns="91440" tIns="45720" rIns="91440" bIns="45720" rtlCol="0"/>
          <a:lstStyle>
            <a:defPPr>
              <a:defRPr kern="1200" smtId="4294967295"/>
            </a:defPPr>
            <a:lvl1pPr algn="l">
              <a:defRPr sz="1200"/>
            </a:lvl1pPr>
          </a:lstStyle>
          <a:p>
            <a:endParaRPr lang="cs-CZ"/>
          </a:p>
        </p:txBody>
      </p:sp>
      <p:sp>
        <p:nvSpPr>
          <p:cNvPr id="3" name="Zástupný symbol pro datum 2">
            <a:extLst>
              <a:ext uri="{FF2B5EF4-FFF2-40B4-BE49-F238E27FC236}">
                <a16:creationId xmlns:a16="http://schemas.microsoft.com/office/drawing/2014/main" id="{41721D41-C436-A25A-A965-186243BFB21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defPPr>
              <a:defRPr kern="1200" smtId="4294967295"/>
            </a:defPPr>
            <a:lvl1pPr algn="r">
              <a:defRPr sz="1200"/>
            </a:lvl1pPr>
          </a:lstStyle>
          <a:p>
            <a:fld id="{FE8D92B3-70A1-4078-9347-098B5DADC076}" type="datetimeFigureOut">
              <a:rPr lang="cs-CZ" smtClean="0"/>
              <a:t>18.03.2026</a:t>
            </a:fld>
            <a:endParaRPr lang="cs-CZ"/>
          </a:p>
        </p:txBody>
      </p:sp>
      <p:sp>
        <p:nvSpPr>
          <p:cNvPr id="4" name="Zástupný symbol pro zápatí 3">
            <a:extLst>
              <a:ext uri="{FF2B5EF4-FFF2-40B4-BE49-F238E27FC236}">
                <a16:creationId xmlns:a16="http://schemas.microsoft.com/office/drawing/2014/main" id="{E321E9C1-8250-7925-DDCB-23A0A8AC2ED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defPPr>
              <a:defRPr kern="1200" smtId="4294967295"/>
            </a:defPPr>
            <a:lvl1pPr algn="l">
              <a:defRPr sz="1200"/>
            </a:lvl1pPr>
          </a:lstStyle>
          <a:p>
            <a:endParaRPr lang="cs-CZ"/>
          </a:p>
        </p:txBody>
      </p:sp>
      <p:sp>
        <p:nvSpPr>
          <p:cNvPr id="5" name="Zástupný symbol pro číslo snímku 4">
            <a:extLst>
              <a:ext uri="{FF2B5EF4-FFF2-40B4-BE49-F238E27FC236}">
                <a16:creationId xmlns:a16="http://schemas.microsoft.com/office/drawing/2014/main" id="{184E3272-9687-E64E-2287-732564E3045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defPPr>
              <a:defRPr kern="1200" smtId="4294967295"/>
            </a:defPPr>
            <a:lvl1pPr algn="r">
              <a:defRPr sz="1200"/>
            </a:lvl1pPr>
          </a:lstStyle>
          <a:p>
            <a:fld id="{DE55FCA6-759E-442D-BC87-6E87E2E65862}" type="slidenum">
              <a:rPr lang="cs-CZ" smtClean="0"/>
              <a:t>‹#›</a:t>
            </a:fld>
            <a:endParaRPr lang="cs-CZ"/>
          </a:p>
        </p:txBody>
      </p:sp>
    </p:spTree>
    <p:extLst>
      <p:ext uri="{BB962C8B-B14F-4D97-AF65-F5344CB8AC3E}">
        <p14:creationId xmlns:p14="http://schemas.microsoft.com/office/powerpoint/2010/main" val="2822665121"/>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defPPr>
              <a:defRPr kern="1200" smtId="4294967295"/>
            </a:defPPr>
            <a:lvl1pPr algn="l">
              <a:defRPr sz="1200" b="0" i="0">
                <a:latin typeface="Arial" panose="020b0604020202020204" pitchFamily="34" charset="0"/>
              </a:defRPr>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defPPr>
              <a:defRPr kern="1200" smtId="4294967295"/>
            </a:defPPr>
            <a:lvl1pPr algn="r">
              <a:defRPr sz="1200" b="0" i="0">
                <a:latin typeface="Arial" panose="020b0604020202020204" pitchFamily="34" charset="0"/>
              </a:defRPr>
            </a:lvl1pPr>
          </a:lstStyle>
          <a:p>
            <a:fld id="{DEE7B8BB-D9D6-467F-9994-F012167BAEAE}" type="datetimeFigureOut">
              <a:rPr lang="cs-CZ" smtClean="0"/>
              <a:t>18.03.2026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kern="1200" smtId="4294967295"/>
            </a:def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defPPr>
              <a:defRPr kern="1200" smtId="4294967295"/>
            </a:defPPr>
            <a:lvl1pPr algn="l">
              <a:defRPr sz="1200" b="0" i="0">
                <a:latin typeface="Arial" panose="020b0604020202020204" pitchFamily="34" charset="0"/>
              </a:defRPr>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defPPr>
              <a:defRPr kern="1200" smtId="4294967295"/>
            </a:defPPr>
            <a:lvl1pPr algn="r">
              <a:defRPr sz="1200" b="0" i="0">
                <a:latin typeface="Arial" panose="020b0604020202020204" pitchFamily="34" charset="0"/>
              </a:defRPr>
            </a:lvl1pPr>
          </a:lstStyle>
          <a:p>
            <a:fld id="{D658EE2B-939F-47CD-9BC5-5FD16CEF397F}" type="slidenum">
              <a:rPr lang="cs-CZ" smtClean="0"/>
              <a:t>‹#›</a:t>
            </a:fld>
            <a:endParaRPr lang="cs-CZ"/>
          </a:p>
        </p:txBody>
      </p:sp>
    </p:spTree>
    <p:extLst>
      <p:ext uri="{BB962C8B-B14F-4D97-AF65-F5344CB8AC3E}">
        <p14:creationId xmlns:p14="http://schemas.microsoft.com/office/powerpoint/2010/main" val="243521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53.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5"/>
          </p:nvPr>
        </p:nvSpPr>
        <p:spPr/>
        <p:txBody>
          <a:bodyPr/>
          <a:lstStyle>
            <a:defPPr>
              <a:defRPr kern="1200" smtId="4294967295"/>
            </a:defPPr>
          </a:lstStyle>
          <a:p>
            <a:fld id="{D658EE2B-939F-47CD-9BC5-5FD16CEF397F}" type="slidenum">
              <a:rPr lang="cs-CZ" smtClean="0"/>
              <a:t>7</a:t>
            </a:fld>
            <a:endParaRPr lang="cs-CZ"/>
          </a:p>
        </p:txBody>
      </p:sp>
    </p:spTree>
    <p:extLst>
      <p:ext uri="{BB962C8B-B14F-4D97-AF65-F5344CB8AC3E}">
        <p14:creationId xmlns:p14="http://schemas.microsoft.com/office/powerpoint/2010/main" val="3511959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5"/>
          </p:nvPr>
        </p:nvSpPr>
        <p:spPr/>
        <p:txBody>
          <a:bodyPr/>
          <a:lstStyle>
            <a:defPPr>
              <a:defRPr kern="1200" smtId="4294967295"/>
            </a:defPPr>
          </a:lstStyle>
          <a:p>
            <a:fld id="{D658EE2B-939F-47CD-9BC5-5FD16CEF397F}" type="slidenum">
              <a:rPr lang="cs-CZ" smtClean="0"/>
              <a:t>53</a:t>
            </a:fld>
            <a:endParaRPr lang="cs-CZ"/>
          </a:p>
        </p:txBody>
      </p:sp>
    </p:spTree>
    <p:extLst>
      <p:ext uri="{BB962C8B-B14F-4D97-AF65-F5344CB8AC3E}">
        <p14:creationId xmlns:p14="http://schemas.microsoft.com/office/powerpoint/2010/main" val="3766222111"/>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slideMaster" Target="../slideMasters/slideMaster1.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9.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30.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31.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32.xml.rels>&#65279;<?xml version="1.0" encoding="utf-8" standalone="yes"?><Relationships xmlns="http://schemas.openxmlformats.org/package/2006/relationships"><Relationship Id="rId1" Type="http://schemas.openxmlformats.org/officeDocument/2006/relationships/image" Target="../media/image4.png" /><Relationship Id="rId2" Type="http://schemas.openxmlformats.org/officeDocument/2006/relationships/slideMaster" Target="../slideMasters/slideMaster2.xml" /></Relationships>
</file>

<file path=ppt/slideLayouts/_rels/slideLayout33.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34.xml.rels>&#65279;<?xml version="1.0" encoding="utf-8" standalone="yes"?><Relationships xmlns="http://schemas.openxmlformats.org/package/2006/relationships"><Relationship Id="rId1" Type="http://schemas.openxmlformats.org/officeDocument/2006/relationships/image" Target="../media/image4.png" /><Relationship Id="rId2" Type="http://schemas.openxmlformats.org/officeDocument/2006/relationships/slideMaster" Target="../slideMasters/slideMaster2.xml" /></Relationships>
</file>

<file path=ppt/slideLayouts/_rels/slideLayout35.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36.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37.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38.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39.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0.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1.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2.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3.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4.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5.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6.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7.xml.rels>&#65279;<?xml version="1.0" encoding="utf-8" standalone="yes"?><Relationships xmlns="http://schemas.openxmlformats.org/package/2006/relationships"><Relationship Id="rId1" Type="http://schemas.openxmlformats.org/officeDocument/2006/relationships/image" Target="../media/image5.emf" /><Relationship Id="rId2" Type="http://schemas.openxmlformats.org/officeDocument/2006/relationships/slideMaster" Target="../slideMasters/slideMaster2.xml" /></Relationships>
</file>

<file path=ppt/slideLayouts/_rels/slideLayout48.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9.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0.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51.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52.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53.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54.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55.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56.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57.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title" preserve="1">
  <p:cSld name="Úvodní snímek">
    <p:bg>
      <p:bgPr>
        <a:solidFill>
          <a:schemeClr val="tx2"/>
        </a:solidFill>
        <a:effectLst/>
      </p:bgPr>
    </p:bg>
    <p:spTree>
      <p:nvGrpSpPr>
        <p:cNvPr id="1" name=""/>
        <p:cNvGrpSpPr/>
        <p:nvPr/>
      </p:nvGrpSpPr>
      <p:grpSpPr>
        <a:xfrm>
          <a:off x="0" y="0"/>
          <a:ext cx="0" cy="0"/>
        </a:xfrm>
      </p:grpSpPr>
      <p:sp>
        <p:nvSpPr>
          <p:cNvPr id="2" name="Nadpis 1"/>
          <p:cNvSpPr>
            <a:spLocks noGrp="1"/>
          </p:cNvSpPr>
          <p:nvPr>
            <p:ph type="ctrTitle"/>
          </p:nvPr>
        </p:nvSpPr>
        <p:spPr>
          <a:xfrm>
            <a:off x="6300000" y="2109600"/>
            <a:ext cx="5400000" cy="1916866"/>
          </a:xfrm>
        </p:spPr>
        <p:txBody>
          <a:bodyPr lIns="0" tIns="0" rIns="0" bIns="0" anchor="t"/>
          <a:lstStyle>
            <a:defPPr>
              <a:defRPr kern="1200" smtId="4294967295"/>
            </a:defPPr>
            <a:lvl1pPr algn="l">
              <a:lnSpc>
                <a:spcPct val="100000"/>
              </a:lnSpc>
              <a:defRPr sz="3700" b="1">
                <a:solidFill>
                  <a:schemeClr val="bg1"/>
                </a:solidFill>
              </a:defRPr>
            </a:lvl1pPr>
          </a:lstStyle>
          <a:p>
            <a:r>
              <a:rPr lang="cs-CZ"/>
              <a:t>Kliknutím lze upravit styl.</a:t>
            </a:r>
          </a:p>
        </p:txBody>
      </p:sp>
      <p:sp>
        <p:nvSpPr>
          <p:cNvPr id="3" name="Podnadpis 2"/>
          <p:cNvSpPr>
            <a:spLocks noGrp="1"/>
          </p:cNvSpPr>
          <p:nvPr>
            <p:ph type="subTitle" idx="1"/>
          </p:nvPr>
        </p:nvSpPr>
        <p:spPr>
          <a:xfrm>
            <a:off x="6300000" y="4237200"/>
            <a:ext cx="5400000" cy="1968940"/>
          </a:xfrm>
        </p:spPr>
        <p:txBody>
          <a:bodyPr lIns="0" tIns="0" rIns="0" bIns="0"/>
          <a:lstStyle>
            <a:defPPr>
              <a:defRPr kern="1200" smtId="4294967295"/>
            </a:defPPr>
            <a:lvl1pPr marL="0" indent="0" algn="l">
              <a:lnSpc>
                <a:spcPct val="100000"/>
              </a:lnSpc>
              <a:spcBef>
                <a:spcPct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5" name="Obrázek 4">
            <a:extLst>
              <a:ext uri="{FF2B5EF4-FFF2-40B4-BE49-F238E27FC236}">
                <a16:creationId xmlns:a16="http://schemas.microsoft.com/office/drawing/2014/main" id="{7728178E-EFEE-F93C-4D5A-F1DF77E2C134}"/>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685496" y="641675"/>
            <a:ext cx="2785054" cy="1584000"/>
          </a:xfrm>
          <a:prstGeom prst="rect">
            <a:avLst/>
          </a:prstGeom>
        </p:spPr>
      </p:pic>
    </p:spTree>
    <p:extLst>
      <p:ext uri="{BB962C8B-B14F-4D97-AF65-F5344CB8AC3E}">
        <p14:creationId xmlns:p14="http://schemas.microsoft.com/office/powerpoint/2010/main" val="336481060"/>
      </p:ext>
    </p:extLst>
  </p:cSld>
  <p:clrMapOvr>
    <a:masterClrMapping/>
  </p:clrMapOvr>
  <p:transition/>
  <p:timing/>
  <p:extLst>
    <p:ext uri="{DCECCB84-F9BA-43D5-87BE-67443E8EF086}">
      <p15:sldGuideLst xmlns:p15="http://schemas.microsoft.com/office/powerpoint/2012/main">
        <p15:guide id="1" orient="horz" pos="14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1015999"/>
            <a:ext cx="9900000" cy="2413001"/>
          </a:xfrm>
        </p:spPr>
        <p:txBody>
          <a:bodyPr anchor="b"/>
          <a:lstStyle>
            <a:defPPr>
              <a:defRPr kern="1200" smtId="4294967295"/>
            </a:defPPr>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p:spPr>
        <p:txBody>
          <a:bodyPr/>
          <a:lstStyle>
            <a:defPPr>
              <a:defRPr kern="1200" smtId="4294967295"/>
            </a:defPPr>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1080103310"/>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561599"/>
            <a:ext cx="9900000" cy="2160000"/>
          </a:xfrm>
        </p:spPr>
        <p:txBody>
          <a:bodyPr anchor="t">
            <a:noAutofit/>
          </a:bodyPr>
          <a:lstStyle>
            <a:defPPr>
              <a:defRPr kern="1200" smtId="4294967295"/>
            </a:defPPr>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4283850042"/>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p:spPr>
        <p:txBody>
          <a:bodyPr/>
          <a:lstStyle>
            <a:defPPr>
              <a:defRPr kern="1200" smtId="4294967295"/>
            </a:defP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defPPr>
              <a:defRPr kern="1200" smtId="4294967295"/>
            </a:defPPr>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1476665419"/>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Text běžný s obrázkem">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p:spPr>
        <p:txBody>
          <a:bodyPr>
            <a:noAutofit/>
          </a:bodyPr>
          <a:lstStyle>
            <a:defPPr>
              <a:defRPr kern="1200" smtId="4294967295"/>
            </a:defPPr>
            <a:lvl1pPr marL="288000" indent="-288000">
              <a:lnSpc>
                <a:spcPct val="100000"/>
              </a:lnSpc>
              <a:spcAft>
                <a:spcPts val="1000"/>
              </a:spcAft>
              <a:buClr>
                <a:schemeClr val="accent5"/>
              </a:buClr>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p:spPr>
        <p:txBody>
          <a:bodyPr/>
          <a:lstStyle>
            <a:defPPr>
              <a:defRPr kern="1200" smtId="4294967295"/>
            </a:defPPr>
          </a:lstStyle>
          <a:p>
            <a:endParaRPr lang="cs-CZ"/>
          </a:p>
        </p:txBody>
      </p:sp>
      <p:sp>
        <p:nvSpPr>
          <p:cNvPr id="7" name="Zástupný symbol pro číslo snímku 5">
            <a:extLst>
              <a:ext uri="{FF2B5EF4-FFF2-40B4-BE49-F238E27FC236}">
                <a16:creationId xmlns:a16="http://schemas.microsoft.com/office/drawing/2014/main" id="{9217DFE5-4AB5-CB80-1E80-AF1A38727F6E}"/>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4102232353"/>
      </p:ext>
    </p:extLst>
  </p:cSld>
  <p:clrMapOvr>
    <a:masterClrMapping/>
  </p:clrMapOvr>
  <p:transition/>
  <p:timing/>
  <p:extLst>
    <p:ext uri="{DCECCB84-F9BA-43D5-87BE-67443E8EF086}">
      <p15:sldGuideLst xmlns:p15="http://schemas.microsoft.com/office/powerpoint/2012/main">
        <p15:guide id="1" pos="415"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odnadpis, dva sloupce">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p:spPr>
        <p:txBody>
          <a:bodyPr/>
          <a:lstStyle>
            <a:defPPr>
              <a:defRPr kern="1200" smtId="4294967295"/>
            </a:defPPr>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6" name="Zástupný symbol pro obsah 2">
            <a:extLst>
              <a:ext uri="{FF2B5EF4-FFF2-40B4-BE49-F238E27FC236}">
                <a16:creationId xmlns:a16="http://schemas.microsoft.com/office/drawing/2014/main" id="{4BF51896-151D-3843-DB7C-41BB6E22FE4B}"/>
              </a:ext>
            </a:extLst>
          </p:cNvPr>
          <p:cNvSpPr>
            <a:spLocks noGrp="1"/>
          </p:cNvSpPr>
          <p:nvPr>
            <p:ph sz="half" idx="13" hasCustomPrompt="1"/>
          </p:nvPr>
        </p:nvSpPr>
        <p:spPr>
          <a:xfrm>
            <a:off x="6260477" y="2165625"/>
            <a:ext cx="4323523" cy="3960537"/>
          </a:xfrm>
        </p:spPr>
        <p:txBody>
          <a:bodyPr/>
          <a:lstStyle>
            <a:defPPr>
              <a:defRPr kern="1200" smtId="4294967295"/>
            </a:defPPr>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3999" y="1243809"/>
            <a:ext cx="5259600" cy="772560"/>
          </a:xfrm>
        </p:spPr>
        <p:txBody>
          <a:bodyPr/>
          <a:lstStyle>
            <a:defPPr>
              <a:defRPr kern="1200" smtId="4294967295"/>
            </a:defPPr>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10" name="Zástupný symbol pro číslo snímku 5">
            <a:extLst>
              <a:ext uri="{FF2B5EF4-FFF2-40B4-BE49-F238E27FC236}">
                <a16:creationId xmlns:a16="http://schemas.microsoft.com/office/drawing/2014/main" id="{506D5A9D-5B24-E761-D1A3-27947B1C890A}"/>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2170585508"/>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Tři sloupce">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693601" y="2165625"/>
            <a:ext cx="3375982" cy="3960537"/>
          </a:xfrm>
        </p:spPr>
        <p:txBody>
          <a:bodyPr/>
          <a:lstStyle>
            <a:defPPr>
              <a:defRPr kern="1200" smtId="4294967295"/>
            </a:defPPr>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5625"/>
            <a:ext cx="3375982" cy="3960537"/>
          </a:xfrm>
        </p:spPr>
        <p:txBody>
          <a:bodyPr/>
          <a:lstStyle>
            <a:defPPr>
              <a:defRPr kern="1200" smtId="4294967295"/>
            </a:defPPr>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5625"/>
            <a:ext cx="3375982" cy="3960537"/>
          </a:xfrm>
        </p:spPr>
        <p:txBody>
          <a:bodyPr/>
          <a:lstStyle>
            <a:defPPr>
              <a:defRPr kern="1200" smtId="4294967295"/>
            </a:defPPr>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2" name="Zástupný symbol pro číslo snímku 5">
            <a:extLst>
              <a:ext uri="{FF2B5EF4-FFF2-40B4-BE49-F238E27FC236}">
                <a16:creationId xmlns:a16="http://schemas.microsoft.com/office/drawing/2014/main" id="{C2D358F0-6A79-42DF-456E-F8DBAF212BBF}"/>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234631885"/>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odnadpis, 3 sloupce podbarvené">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solidFill>
            <a:schemeClr val="accent1"/>
          </a:solidFill>
        </p:spPr>
        <p:txBody>
          <a:bodyPr lIns="180000" tIns="108000" rIns="144000" bIns="72000"/>
          <a:lstStyle>
            <a:defPPr>
              <a:defRPr kern="1200" smtId="4294967295"/>
            </a:defPPr>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9900000" cy="772560"/>
          </a:xfrm>
        </p:spPr>
        <p:txBody>
          <a:bodyPr/>
          <a:lstStyle>
            <a:defPPr>
              <a:defRPr kern="1200" smtId="4294967295"/>
            </a:defPPr>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solidFill>
            <a:schemeClr val="accent1"/>
          </a:solidFill>
        </p:spPr>
        <p:txBody>
          <a:bodyPr lIns="180000" tIns="108000" rIns="144000" bIns="72000"/>
          <a:lstStyle>
            <a:defPPr>
              <a:defRPr kern="1200" smtId="4294967295"/>
            </a:defPPr>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solidFill>
            <a:schemeClr val="accent1"/>
          </a:solidFill>
        </p:spPr>
        <p:txBody>
          <a:bodyPr lIns="180000" tIns="108000" rIns="144000" bIns="72000"/>
          <a:lstStyle>
            <a:defPPr>
              <a:defRPr kern="1200" smtId="4294967295"/>
            </a:defPPr>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0" name="Zástupný symbol pro číslo snímku 5">
            <a:extLst>
              <a:ext uri="{FF2B5EF4-FFF2-40B4-BE49-F238E27FC236}">
                <a16:creationId xmlns:a16="http://schemas.microsoft.com/office/drawing/2014/main" id="{6362B212-FD62-9F50-CE3D-DFF199FD57C2}"/>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683013717"/>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3 sloupce podbarvené se šipkami">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solidFill>
            <a:schemeClr val="accent1"/>
          </a:solidFill>
        </p:spPr>
        <p:txBody>
          <a:bodyPr lIns="180000" tIns="180000" rIns="144000" bIns="72000"/>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pic>
        <p:nvPicPr>
          <p:cNvPr id="6" name="Obrázek 5">
            <a:extLst>
              <a:ext uri="{FF2B5EF4-FFF2-40B4-BE49-F238E27FC236}">
                <a16:creationId xmlns:a16="http://schemas.microsoft.com/office/drawing/2014/main" id="{36B0AA4C-B328-7C47-A4DA-F8ED2EFC4710}"/>
              </a:ext>
            </a:extLst>
          </p:cNvPr>
          <p:cNvPicPr>
            <a:picLocks noChangeAspect="1"/>
          </p:cNvPicPr>
          <p:nvPr userDrawn="1"/>
        </p:nvPicPr>
        <p:blipFill>
          <a:blip r:embed="rId1"/>
          <a:stretch>
            <a:fillRect/>
          </a:stretch>
        </p:blipFill>
        <p:spPr>
          <a:xfrm>
            <a:off x="3985314" y="3880589"/>
            <a:ext cx="363853" cy="301120"/>
          </a:xfrm>
          <a:prstGeom prst="rect">
            <a:avLst/>
          </a:prstGeom>
        </p:spPr>
      </p:pic>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57436"/>
            <a:ext cx="3105680" cy="3590706"/>
          </a:xfrm>
          <a:solidFill>
            <a:schemeClr val="accent1"/>
          </a:solidFill>
        </p:spPr>
        <p:txBody>
          <a:bodyPr lIns="180000" tIns="180000" rIns="144000" bIns="72000"/>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solidFill>
            <a:schemeClr val="accent1"/>
          </a:solidFill>
        </p:spPr>
        <p:txBody>
          <a:bodyPr lIns="180000" tIns="180000" rIns="144000" bIns="72000"/>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pic>
        <p:nvPicPr>
          <p:cNvPr id="12" name="Obrázek 11">
            <a:extLst>
              <a:ext uri="{FF2B5EF4-FFF2-40B4-BE49-F238E27FC236}">
                <a16:creationId xmlns:a16="http://schemas.microsoft.com/office/drawing/2014/main" id="{7D22E6FE-C4C5-B012-E7A4-C906162897C5}"/>
              </a:ext>
            </a:extLst>
          </p:cNvPr>
          <p:cNvPicPr>
            <a:picLocks noChangeAspect="1"/>
          </p:cNvPicPr>
          <p:nvPr userDrawn="1"/>
        </p:nvPicPr>
        <p:blipFill>
          <a:blip r:embed="rId1"/>
          <a:stretch>
            <a:fillRect/>
          </a:stretch>
        </p:blipFill>
        <p:spPr>
          <a:xfrm>
            <a:off x="7846114" y="3880589"/>
            <a:ext cx="363853" cy="301120"/>
          </a:xfrm>
          <a:prstGeom prst="rect">
            <a:avLst/>
          </a:prstGeom>
        </p:spPr>
      </p:pic>
      <p:sp>
        <p:nvSpPr>
          <p:cNvPr id="13" name="Zástupný text 8">
            <a:extLst>
              <a:ext uri="{FF2B5EF4-FFF2-40B4-BE49-F238E27FC236}">
                <a16:creationId xmlns:a16="http://schemas.microsoft.com/office/drawing/2014/main" id="{E61F4B55-11B4-1167-283D-55E922C63401}"/>
              </a:ext>
            </a:extLst>
          </p:cNvPr>
          <p:cNvSpPr>
            <a:spLocks noGrp="1"/>
          </p:cNvSpPr>
          <p:nvPr>
            <p:ph type="body" sz="quarter" idx="15"/>
          </p:nvPr>
        </p:nvSpPr>
        <p:spPr>
          <a:xfrm>
            <a:off x="683999" y="1243809"/>
            <a:ext cx="5259600" cy="772560"/>
          </a:xfrm>
        </p:spPr>
        <p:txBody>
          <a:bodyPr/>
          <a:lstStyle>
            <a:defPPr>
              <a:defRPr kern="1200" smtId="4294967295"/>
            </a:defPPr>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14" name="Zástupný symbol pro číslo snímku 5">
            <a:extLst>
              <a:ext uri="{FF2B5EF4-FFF2-40B4-BE49-F238E27FC236}">
                <a16:creationId xmlns:a16="http://schemas.microsoft.com/office/drawing/2014/main" id="{82C2015C-6855-8BFE-A304-EDB16134EE6C}"/>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1907722565"/>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4 sloupce s obrázky">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p:spPr>
        <p:txBody>
          <a:bodyPr/>
          <a:lstStyle>
            <a:defPPr>
              <a:defRPr kern="1200" smtId="4294967295"/>
            </a:defP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p:spPr>
        <p:txBody>
          <a:bodyPr/>
          <a:lstStyle>
            <a:defPPr>
              <a:defRPr kern="1200" smtId="4294967295"/>
            </a:defP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p:spPr>
        <p:txBody>
          <a:bodyPr/>
          <a:lstStyle>
            <a:defPPr>
              <a:defRPr kern="1200" smtId="4294967295"/>
            </a:defP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p:spPr>
        <p:txBody>
          <a:bodyPr/>
          <a:lstStyle>
            <a:defPPr>
              <a:defRPr kern="1200" smtId="4294967295"/>
            </a:defPPr>
          </a:lstStyle>
          <a:p>
            <a:endParaRPr lang="cs-CZ"/>
          </a:p>
        </p:txBody>
      </p:sp>
      <p:sp>
        <p:nvSpPr>
          <p:cNvPr id="18" name="Zástupný symbol pro číslo snímku 5">
            <a:extLst>
              <a:ext uri="{FF2B5EF4-FFF2-40B4-BE49-F238E27FC236}">
                <a16:creationId xmlns:a16="http://schemas.microsoft.com/office/drawing/2014/main" id="{E6FDC1DE-B4B0-083B-CF86-1E57EC819B18}"/>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4254742880"/>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odnadpis, 4 sloupce s obrázky">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defPPr>
              <a:defRPr kern="1200" smtId="4294967295"/>
            </a:defP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defPPr>
              <a:defRPr kern="1200" smtId="4294967295"/>
            </a:defP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defPPr>
              <a:defRPr kern="1200" smtId="4294967295"/>
            </a:defP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defPPr>
              <a:defRPr kern="1200" smtId="4294967295"/>
            </a:defP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defPPr>
              <a:defRPr kern="1200" smtId="4294967295"/>
            </a:defPPr>
            <a:lvl1pPr indent="0">
              <a:buNone/>
              <a:defRPr lang="cs-CZ" sz="2000" kern="120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5F60B77F-477A-D5FB-8405-23971B2738BD}"/>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371284409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reserve="1" userDrawn="1">
  <p:cSld name="2_Úvodní snímek">
    <p:bg>
      <p:bgPr>
        <a:solidFill>
          <a:schemeClr val="tx2"/>
        </a:solidFill>
        <a:effectLst/>
      </p:bgPr>
    </p:bg>
    <p:spTree>
      <p:nvGrpSpPr>
        <p:cNvPr id="1" name=""/>
        <p:cNvGrpSpPr/>
        <p:nvPr/>
      </p:nvGrpSpPr>
      <p:grpSpPr>
        <a:xfrm>
          <a:off x="0" y="0"/>
          <a: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0" y="0"/>
            <a:ext cx="5905499" cy="6858000"/>
          </a:xfrm>
        </p:spPr>
        <p:txBody>
          <a:bodyPr/>
          <a:lstStyle>
            <a:defPPr>
              <a:defRPr kern="1200" smtId="4294967295"/>
            </a:defP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defPPr>
              <a:defRPr kern="1200" smtId="4294967295"/>
            </a:defPPr>
            <a:lvl1pPr algn="l">
              <a:lnSpc>
                <a:spcPct val="100000"/>
              </a:lnSpc>
              <a:defRPr sz="3700" b="1">
                <a:solidFill>
                  <a:schemeClr val="bg1"/>
                </a:solidFill>
              </a:defRPr>
            </a:lvl1pPr>
          </a:lstStyle>
          <a:p>
            <a:r>
              <a:rPr lang="cs-CZ"/>
              <a:t>Kliknutím lze upravit styl.</a:t>
            </a:r>
          </a:p>
        </p:txBody>
      </p:sp>
      <p:sp>
        <p:nvSpPr>
          <p:cNvPr id="3" name="Podnadpis 2"/>
          <p:cNvSpPr>
            <a:spLocks noGrp="1"/>
          </p:cNvSpPr>
          <p:nvPr>
            <p:ph type="subTitle" idx="1"/>
          </p:nvPr>
        </p:nvSpPr>
        <p:spPr>
          <a:xfrm>
            <a:off x="6300000" y="4237731"/>
            <a:ext cx="5400000" cy="1968940"/>
          </a:xfrm>
        </p:spPr>
        <p:txBody>
          <a:bodyPr lIns="0" tIns="0" rIns="0" bIns="0"/>
          <a:lstStyle>
            <a:defPPr>
              <a:defRPr kern="1200" smtId="4294967295"/>
            </a:defPPr>
            <a:lvl1pPr marL="0" indent="0" algn="l">
              <a:lnSpc>
                <a:spcPct val="100000"/>
              </a:lnSpc>
              <a:spcBef>
                <a:spcPct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5" name="Obrázek 4">
            <a:extLst>
              <a:ext uri="{FF2B5EF4-FFF2-40B4-BE49-F238E27FC236}">
                <a16:creationId xmlns:a16="http://schemas.microsoft.com/office/drawing/2014/main" id="{A33C6C63-41D2-4183-84FA-4DFB3D844040}"/>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685496" y="641675"/>
            <a:ext cx="2785054" cy="1584000"/>
          </a:xfrm>
          <a:prstGeom prst="rect">
            <a:avLst/>
          </a:prstGeom>
        </p:spPr>
      </p:pic>
    </p:spTree>
    <p:extLst>
      <p:ext uri="{BB962C8B-B14F-4D97-AF65-F5344CB8AC3E}">
        <p14:creationId xmlns:p14="http://schemas.microsoft.com/office/powerpoint/2010/main" val="2166930870"/>
      </p:ext>
    </p:extLst>
  </p:cSld>
  <p:clrMapOvr>
    <a:masterClrMapping/>
  </p:clrMapOvr>
  <p:transition/>
  <p:timing/>
  <p:extLst>
    <p:ext uri="{DCECCB84-F9BA-43D5-87BE-67443E8EF086}">
      <p15:sldGuideLst xmlns:p15="http://schemas.microsoft.com/office/powerpoint/2012/main">
        <p15:guide id="1" orient="horz" pos="140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1_Podnadpis, 4 sloupce s obrázky">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defPPr>
              <a:defRPr kern="1200" smtId="4294967295"/>
            </a:defP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defPPr>
              <a:defRPr kern="1200" smtId="4294967295"/>
            </a:defP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defPPr>
              <a:defRPr kern="1200" smtId="4294967295"/>
            </a:defP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defPPr>
              <a:defRPr kern="1200" smtId="4294967295"/>
            </a:defP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defPPr>
              <a:defRPr kern="1200" smtId="4294967295"/>
            </a:defPPr>
            <a:lvl1pPr>
              <a:buNone/>
              <a:defRPr lang="cs-CZ" sz="2000" kern="120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defPPr>
              <a:defRPr kern="1200" smtId="4294967295"/>
            </a:defPPr>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defPPr>
              <a:defRPr kern="1200" smtId="4294967295"/>
            </a:defPPr>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defPPr>
              <a:defRPr kern="1200" smtId="4294967295"/>
            </a:defPPr>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defPPr>
              <a:defRPr kern="1200" smtId="4294967295"/>
            </a:defPPr>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8" name="Zástupný symbol pro číslo snímku 5">
            <a:extLst>
              <a:ext uri="{FF2B5EF4-FFF2-40B4-BE49-F238E27FC236}">
                <a16:creationId xmlns:a16="http://schemas.microsoft.com/office/drawing/2014/main" id="{0E9E0BDC-B470-B4BC-892A-7CD72300D49D}"/>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520165661"/>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4 sloupce s obrázky a popisem">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p:spPr>
        <p:txBody>
          <a:bodyPr/>
          <a:lstStyle>
            <a:defPPr>
              <a:defRPr kern="1200" smtId="4294967295"/>
            </a:defP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p:spPr>
        <p:txBody>
          <a:bodyPr/>
          <a:lstStyle>
            <a:defPPr>
              <a:defRPr kern="1200" smtId="4294967295"/>
            </a:defP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p:spPr>
        <p:txBody>
          <a:bodyPr/>
          <a:lstStyle>
            <a:defPPr>
              <a:defRPr kern="1200" smtId="4294967295"/>
            </a:defP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p:spPr>
        <p:txBody>
          <a:bodyPr/>
          <a:lstStyle>
            <a:defPPr>
              <a:defRPr kern="1200" smtId="4294967295"/>
            </a:defP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defPPr>
              <a:defRPr kern="1200" smtId="4294967295"/>
            </a:defPPr>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defPPr>
              <a:defRPr kern="1200" smtId="4294967295"/>
            </a:defPPr>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defPPr>
              <a:defRPr kern="1200" smtId="4294967295"/>
            </a:defPPr>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defPPr>
              <a:defRPr kern="1200" smtId="4294967295"/>
            </a:defPPr>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7556DA22-95D2-B84C-8D36-C93C88F1A70B}"/>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998650805"/>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Text a graf">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defPPr>
              <a:defRPr kern="1200" smtId="4294967295"/>
            </a:defPPr>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p:spPr>
        <p:txBody>
          <a:bodyPr/>
          <a:lstStyle>
            <a:defPPr>
              <a:defRPr kern="1200" smtId="4294967295"/>
            </a:defPPr>
          </a:lstStyle>
          <a:p>
            <a:endParaRPr lang="cs-CZ"/>
          </a:p>
        </p:txBody>
      </p:sp>
      <p:sp>
        <p:nvSpPr>
          <p:cNvPr id="10" name="Zástupný symbol pro číslo snímku 5">
            <a:extLst>
              <a:ext uri="{FF2B5EF4-FFF2-40B4-BE49-F238E27FC236}">
                <a16:creationId xmlns:a16="http://schemas.microsoft.com/office/drawing/2014/main" id="{56068FBD-80A0-A131-94EA-3F77B4064DBE}"/>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1233842380"/>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odnadpis, text a graf">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defPPr>
              <a:defRPr kern="1200" smtId="4294967295"/>
            </a:defPPr>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75418"/>
            <a:ext cx="6157278" cy="3383763"/>
          </a:xfrm>
        </p:spPr>
        <p:txBody>
          <a:bodyPr/>
          <a:lstStyle>
            <a:defPPr>
              <a:defRPr kern="1200" smtId="4294967295"/>
            </a:defPPr>
          </a:lstStyle>
          <a:p>
            <a:endParaRPr lang="cs-CZ"/>
          </a:p>
        </p:txBody>
      </p:sp>
      <p:sp>
        <p:nvSpPr>
          <p:cNvPr id="4" name="Zástupný text 8">
            <a:extLst>
              <a:ext uri="{FF2B5EF4-FFF2-40B4-BE49-F238E27FC236}">
                <a16:creationId xmlns:a16="http://schemas.microsoft.com/office/drawing/2014/main" id="{4979A1C8-AB56-208C-E695-4985A095C3CE}"/>
              </a:ext>
            </a:extLst>
          </p:cNvPr>
          <p:cNvSpPr>
            <a:spLocks noGrp="1"/>
          </p:cNvSpPr>
          <p:nvPr>
            <p:ph type="body" sz="quarter" idx="20"/>
          </p:nvPr>
        </p:nvSpPr>
        <p:spPr>
          <a:xfrm>
            <a:off x="684000" y="1243809"/>
            <a:ext cx="5259600" cy="772560"/>
          </a:xfrm>
        </p:spPr>
        <p:txBody>
          <a:bodyPr/>
          <a:lstStyle>
            <a:defPPr>
              <a:defRPr kern="1200" smtId="4294967295"/>
            </a:defPPr>
            <a:lvl1pPr>
              <a:buNone/>
              <a:defRPr lang="cs-CZ" sz="2000" kern="120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4FFB432D-C3B5-D43F-DAB7-52E395EF4C41}"/>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3026077715"/>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odnadpis, text a tabulka">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3999" y="1243809"/>
            <a:ext cx="5259600" cy="772560"/>
          </a:xfrm>
        </p:spPr>
        <p:txBody>
          <a:bodyPr/>
          <a:lstStyle>
            <a:defPPr>
              <a:defRPr kern="1200" smtId="4294967295"/>
            </a:defPPr>
            <a:lvl1pPr>
              <a:buNone/>
              <a:defRPr lang="cs-CZ" sz="2000" kern="120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p:spPr>
        <p:txBody>
          <a:bodyPr/>
          <a:lstStyle>
            <a:defPPr>
              <a:defRPr kern="1200" smtId="4294967295"/>
            </a:defPPr>
          </a:lstStyle>
          <a:p>
            <a:endParaRPr lang="cs-CZ"/>
          </a:p>
        </p:txBody>
      </p:sp>
      <p:sp>
        <p:nvSpPr>
          <p:cNvPr id="10" name="Zástupný symbol pro obsah 2">
            <a:extLst>
              <a:ext uri="{FF2B5EF4-FFF2-40B4-BE49-F238E27FC236}">
                <a16:creationId xmlns:a16="http://schemas.microsoft.com/office/drawing/2014/main" id="{B66658BE-27EF-DD53-8F17-938260B54B8F}"/>
              </a:ext>
            </a:extLst>
          </p:cNvPr>
          <p:cNvSpPr>
            <a:spLocks noGrp="1"/>
          </p:cNvSpPr>
          <p:nvPr>
            <p:ph idx="22" hasCustomPrompt="1"/>
          </p:nvPr>
        </p:nvSpPr>
        <p:spPr>
          <a:xfrm>
            <a:off x="1620000" y="2167003"/>
            <a:ext cx="3516021" cy="3915521"/>
          </a:xfrm>
        </p:spPr>
        <p:txBody>
          <a:bodyPr>
            <a:noAutofit/>
          </a:bodyPr>
          <a:lstStyle>
            <a:defPPr>
              <a:defRPr kern="1200" smtId="4294967295"/>
            </a:defPPr>
            <a:lvl1pPr marL="288000" indent="-288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11" name="Zástupný symbol pro číslo snímku 5">
            <a:extLst>
              <a:ext uri="{FF2B5EF4-FFF2-40B4-BE49-F238E27FC236}">
                <a16:creationId xmlns:a16="http://schemas.microsoft.com/office/drawing/2014/main" id="{E903755D-63C9-7F62-34B8-C0C2AFB43970}"/>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2652019780"/>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Only" preserve="1">
  <p:cSld name="Jenom nadpis">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r>
              <a:rPr lang="cs-CZ"/>
              <a:t>Kliknutím lze upravit styl.</a:t>
            </a:r>
          </a:p>
        </p:txBody>
      </p:sp>
      <p:sp>
        <p:nvSpPr>
          <p:cNvPr id="5" name="Zástupný symbol pro číslo snímku 4"/>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4D3900D-FEF7-DC42-A070-58AF49658B8B}"/>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3079274029"/>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blank" preserve="1">
  <p:cSld name="Prázdný">
    <p:spTree>
      <p:nvGrpSpPr>
        <p:cNvPr id="1" name=""/>
        <p:cNvGrpSpPr/>
        <p:nvPr/>
      </p:nvGrpSpPr>
      <p:grpSpPr>
        <a:xfrm>
          <a:off x="0" y="0"/>
          <a:ext cx="0" cy="0"/>
        </a:xfrm>
      </p:grpSpPr>
      <p:sp>
        <p:nvSpPr>
          <p:cNvPr id="4" name="Zástupný symbol pro číslo snímku 3"/>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Tree>
    <p:extLst>
      <p:ext uri="{BB962C8B-B14F-4D97-AF65-F5344CB8AC3E}">
        <p14:creationId xmlns:p14="http://schemas.microsoft.com/office/powerpoint/2010/main" val="3946906374"/>
      </p:ext>
    </p:extLst>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TxTwoObj">
  <p:cSld name="Porovnání">
    <p:spTree>
      <p:nvGrpSpPr>
        <p:cNvPr id="1" name=""/>
        <p:cNvGrpSpPr/>
        <p:nvPr/>
      </p:nvGrpSpPr>
      <p:grpSpPr>
        <a:xfrm>
          <a:off x="0" y="0"/>
          <a:ext cx="0" cy="0"/>
        </a:xfrm>
      </p:grpSpPr>
      <p:sp>
        <p:nvSpPr>
          <p:cNvPr id="2" name="Title 1"/>
          <p:cNvSpPr>
            <a:spLocks noGrp="1"/>
          </p:cNvSpPr>
          <p:nvPr>
            <p:ph type="title"/>
          </p:nvPr>
        </p:nvSpPr>
        <p:spPr>
          <a:xfrm>
            <a:off x="839788" y="365126"/>
            <a:ext cx="10515600" cy="1325563"/>
          </a:xfrm>
        </p:spPr>
        <p:txBody>
          <a:bodyPr/>
          <a:lstStyle>
            <a:defPPr>
              <a:defRPr kern="1200" smtId="4294967295"/>
            </a:defPPr>
          </a:lstStyle>
          <a:p>
            <a:r>
              <a:rPr lang="cs-CZ"/>
              <a:t>Kliknutím lze upravit styl.</a:t>
            </a:r>
            <a:endParaRPr lang="en-US"/>
          </a:p>
        </p:txBody>
      </p:sp>
      <p:sp>
        <p:nvSpPr>
          <p:cNvPr id="3" name="Text Placeholder 2"/>
          <p:cNvSpPr>
            <a:spLocks noGrp="1"/>
          </p:cNvSpPr>
          <p:nvPr>
            <p:ph type="body" idx="1"/>
          </p:nvPr>
        </p:nvSpPr>
        <p:spPr>
          <a:xfrm>
            <a:off x="839789" y="1681163"/>
            <a:ext cx="5157787" cy="823912"/>
          </a:xfrm>
        </p:spPr>
        <p:txBody>
          <a:bodyPr anchor="b"/>
          <a:lstStyle>
            <a:defPPr>
              <a:defRPr kern="1200" smtId="4294967295"/>
            </a:defPPr>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839789" y="2505075"/>
            <a:ext cx="5157787" cy="3684588"/>
          </a:xfrm>
        </p:spPr>
        <p:txBody>
          <a:bodyPr/>
          <a:lstStyle>
            <a:defPPr>
              <a:defRPr kern="1200" smtId="4294967295"/>
            </a:def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Text Placeholder 4"/>
          <p:cNvSpPr>
            <a:spLocks noGrp="1"/>
          </p:cNvSpPr>
          <p:nvPr>
            <p:ph type="body" sz="quarter" idx="3"/>
          </p:nvPr>
        </p:nvSpPr>
        <p:spPr>
          <a:xfrm>
            <a:off x="6172201" y="1681163"/>
            <a:ext cx="5183188" cy="823912"/>
          </a:xfrm>
        </p:spPr>
        <p:txBody>
          <a:bodyPr anchor="b"/>
          <a:lstStyle>
            <a:defPPr>
              <a:defRPr kern="1200" smtId="4294967295"/>
            </a:defPPr>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172201" y="2505075"/>
            <a:ext cx="5183188" cy="3684588"/>
          </a:xfrm>
        </p:spPr>
        <p:txBody>
          <a:bodyPr/>
          <a:lstStyle>
            <a:defPPr>
              <a:defRPr kern="1200" smtId="4294967295"/>
            </a:def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9" name="Slide Number Placeholder 8"/>
          <p:cNvSpPr>
            <a:spLocks noGrp="1"/>
          </p:cNvSpPr>
          <p:nvPr>
            <p:ph type="sldNum" sz="quarter" idx="12"/>
          </p:nvPr>
        </p:nvSpPr>
        <p:spPr/>
        <p:txBody>
          <a:bodyPr/>
          <a:lstStyle>
            <a:defPPr>
              <a:defRPr kern="1200" smtId="4294967295"/>
            </a:defPPr>
          </a:lstStyle>
          <a:p>
            <a:fld id="{471ADDA6-D629-44E6-B234-A73E9F4FF45C}" type="slidenum">
              <a:rPr lang="cs-CZ" smtClean="0"/>
              <a:t>‹#›</a:t>
            </a:fld>
            <a:endParaRPr lang="cs-CZ"/>
          </a:p>
        </p:txBody>
      </p:sp>
    </p:spTree>
    <p:extLst>
      <p:ext uri="{BB962C8B-B14F-4D97-AF65-F5344CB8AC3E}">
        <p14:creationId xmlns:p14="http://schemas.microsoft.com/office/powerpoint/2010/main" val="4289557706"/>
      </p:ext>
    </p:extLst>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Závěr a shrnutí">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defPPr>
              <a:defRPr kern="1200" smtId="4294967295"/>
            </a:defPPr>
            <a:lvl1pPr marL="0" indent="-504000">
              <a:lnSpc>
                <a:spcPct val="120000"/>
              </a:lnSpc>
              <a:spcAft>
                <a:spcPts val="1000"/>
              </a:spcAft>
              <a:buNone/>
              <a:defRPr sz="2000">
                <a:solidFill>
                  <a:schemeClr val="accent5"/>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925495628"/>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Základní">
    <p:bg>
      <p:bgPr>
        <a:solidFill>
          <a:schemeClr val="bg1"/>
        </a:solidFill>
        <a:effectLst/>
      </p:bgPr>
    </p:bg>
    <p:spTree>
      <p:nvGrpSpPr>
        <p:cNvPr id="1" name=""/>
        <p:cNvGrpSpPr/>
        <p:nvPr/>
      </p:nvGrpSpPr>
      <p:grpSpPr>
        <a:xfrm>
          <a:off x="0" y="0"/>
          <a:ext cx="0" cy="0"/>
        </a:xfrm>
      </p:grpSpPr>
      <p:sp>
        <p:nvSpPr>
          <p:cNvPr id="3" name="Zástupný symbol pro obsah 2"/>
          <p:cNvSpPr>
            <a:spLocks noGrp="1"/>
          </p:cNvSpPr>
          <p:nvPr>
            <p:ph sz="half" idx="1" hasCustomPrompt="1"/>
          </p:nvPr>
        </p:nvSpPr>
        <p:spPr>
          <a:xfrm>
            <a:off x="1620000" y="2160000"/>
            <a:ext cx="8964000" cy="4078068"/>
          </a:xfrm>
          <a:prstGeom prst="rect">
            <a:avLst/>
          </a:prstGeom>
        </p:spPr>
        <p:txBody>
          <a:bodyPr/>
          <a:lstStyle>
            <a:defPPr>
              <a:defRPr kern="1200" smtId="4294967295"/>
            </a:defPPr>
            <a:lvl1pPr>
              <a:spcBef>
                <a:spcPts val="1000"/>
              </a:spcBef>
              <a:spcAft>
                <a:spcPts val="1000"/>
              </a:spcAft>
              <a:defRPr/>
            </a:lvl1pPr>
            <a:lvl2pPr>
              <a:spcAft>
                <a:spcPts val="1000"/>
              </a:spcAft>
              <a:defRPr sz="1800"/>
            </a:lvl2pPr>
            <a:lvl3pPr marL="720000" indent="-216000">
              <a:spcAft>
                <a:spcPts val="1000"/>
              </a:spcAft>
              <a:defRPr>
                <a:solidFill>
                  <a:schemeClr val="accent2"/>
                </a:solidFill>
              </a:defRPr>
            </a:lvl3pPr>
            <a:lvl4pPr marL="936000" indent="-216000">
              <a:spcAft>
                <a:spcPts val="1000"/>
              </a:spcAft>
              <a:defRPr/>
            </a:lvl4pPr>
            <a:lvl5pPr marL="1152000" indent="-216000">
              <a:spcAft>
                <a:spcPts val="1000"/>
              </a:spcAft>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2833127-FA44-2449-652E-7C7C47C7D871}"/>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financí</a:t>
            </a:r>
          </a:p>
        </p:txBody>
      </p:sp>
      <p:sp>
        <p:nvSpPr>
          <p:cNvPr id="5" name="Nadpis 4">
            <a:extLst>
              <a:ext uri="{FF2B5EF4-FFF2-40B4-BE49-F238E27FC236}">
                <a16:creationId xmlns:a16="http://schemas.microsoft.com/office/drawing/2014/main" id="{4CC50D58-9C13-7041-41AC-823B5DE454BA}"/>
              </a:ext>
            </a:extLst>
          </p:cNvPr>
          <p:cNvSpPr>
            <a:spLocks noGrp="1"/>
          </p:cNvSpPr>
          <p:nvPr>
            <p:ph type="title"/>
          </p:nvPr>
        </p:nvSpPr>
        <p:spPr/>
        <p:txBody>
          <a:bodyPr/>
          <a:lstStyle>
            <a:defPPr>
              <a:defRPr kern="1200" smtId="4294967295"/>
            </a:defPPr>
          </a:lstStyle>
          <a:p>
            <a:r>
              <a:rPr lang="cs-CZ"/>
              <a:t>Kliknutím lze upravit styl.</a:t>
            </a:r>
          </a:p>
        </p:txBody>
      </p:sp>
    </p:spTree>
    <p:extLst>
      <p:ext uri="{BB962C8B-B14F-4D97-AF65-F5344CB8AC3E}">
        <p14:creationId xmlns:p14="http://schemas.microsoft.com/office/powerpoint/2010/main" val="1398010605"/>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title" preserve="1">
  <p:cSld name="1_Úvodní snímek">
    <p:bg>
      <p:bgPr>
        <a:solidFill>
          <a:schemeClr val="tx2"/>
        </a:solidFill>
        <a:effectLst/>
      </p:bgPr>
    </p:bg>
    <p:spTree>
      <p:nvGrpSpPr>
        <p:cNvPr id="1" name=""/>
        <p:cNvGrpSpPr/>
        <p:nvPr/>
      </p:nvGrpSpPr>
      <p:grpSpPr>
        <a:xfrm>
          <a:off x="0" y="0"/>
          <a:ext cx="0" cy="0"/>
        </a:xfrm>
      </p:grpSpPr>
      <p:sp>
        <p:nvSpPr>
          <p:cNvPr id="2" name="Nadpis 1"/>
          <p:cNvSpPr>
            <a:spLocks noGrp="1"/>
          </p:cNvSpPr>
          <p:nvPr>
            <p:ph type="ctrTitle"/>
          </p:nvPr>
        </p:nvSpPr>
        <p:spPr>
          <a:xfrm>
            <a:off x="5400000" y="2340000"/>
            <a:ext cx="6300000" cy="1916866"/>
          </a:xfrm>
        </p:spPr>
        <p:txBody>
          <a:bodyPr lIns="0" tIns="0" rIns="0" bIns="0" anchor="t"/>
          <a:lstStyle>
            <a:defPPr>
              <a:defRPr kern="1200" smtId="4294967295"/>
            </a:defPPr>
            <a:lvl1pPr algn="l">
              <a:lnSpc>
                <a:spcPct val="100000"/>
              </a:lnSpc>
              <a:defRPr sz="3700" b="1">
                <a:solidFill>
                  <a:schemeClr val="bg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p:spPr>
        <p:txBody>
          <a:bodyPr lIns="0" tIns="0" rIns="0" bIns="0"/>
          <a:lstStyle>
            <a:defPPr>
              <a:defRPr kern="1200" smtId="4294967295"/>
            </a:defPPr>
            <a:lvl1pPr marL="0" indent="0" algn="l">
              <a:lnSpc>
                <a:spcPct val="100000"/>
              </a:lnSpc>
              <a:spcBef>
                <a:spcPct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5" name="Obrázek 4">
            <a:extLst>
              <a:ext uri="{FF2B5EF4-FFF2-40B4-BE49-F238E27FC236}">
                <a16:creationId xmlns:a16="http://schemas.microsoft.com/office/drawing/2014/main" id="{20FBC8A8-5E9E-9A1A-1744-A0A2B96CE251}"/>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685496" y="641675"/>
            <a:ext cx="2785054" cy="1584000"/>
          </a:xfrm>
          <a:prstGeom prst="rect">
            <a:avLst/>
          </a:prstGeom>
        </p:spPr>
      </p:pic>
    </p:spTree>
    <p:extLst>
      <p:ext uri="{BB962C8B-B14F-4D97-AF65-F5344CB8AC3E}">
        <p14:creationId xmlns:p14="http://schemas.microsoft.com/office/powerpoint/2010/main" val="3388705062"/>
      </p:ext>
    </p:extLst>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Only" preserve="1">
  <p:cSld name="Jenom nadpis">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r>
              <a:rPr lang="cs-CZ"/>
              <a:t>Kliknutím lze upravit styl.</a:t>
            </a:r>
          </a:p>
        </p:txBody>
      </p:sp>
    </p:spTree>
    <p:extLst>
      <p:ext uri="{BB962C8B-B14F-4D97-AF65-F5344CB8AC3E}">
        <p14:creationId xmlns:p14="http://schemas.microsoft.com/office/powerpoint/2010/main" val="2738824463"/>
      </p:ext>
    </p:extLst>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blank" preserve="1">
  <p:cSld name="Prázdný">
    <p:spTree>
      <p:nvGrpSpPr>
        <p:cNvPr id="1" name=""/>
        <p:cNvGrpSpPr/>
        <p:nvPr/>
      </p:nvGrpSpPr>
      <p:grpSpPr>
        <a:xfrm>
          <a:off x="0" y="0"/>
          <a:ext cx="0" cy="0"/>
        </a:xfrm>
      </p:grpSpPr>
    </p:spTree>
    <p:extLst>
      <p:ext uri="{BB962C8B-B14F-4D97-AF65-F5344CB8AC3E}">
        <p14:creationId xmlns:p14="http://schemas.microsoft.com/office/powerpoint/2010/main" val="1424083275"/>
      </p:ext>
    </p:extLst>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title" preserve="1">
  <p:cSld name="Úvodní snímek">
    <p:spTree>
      <p:nvGrpSpPr>
        <p:cNvPr id="1" name=""/>
        <p:cNvGrpSpPr/>
        <p:nvPr/>
      </p:nvGrpSpPr>
      <p:grpSpPr>
        <a:xfrm>
          <a:off x="0" y="0"/>
          <a:ext cx="0" cy="0"/>
        </a:xfrm>
      </p:grpSpPr>
      <p:sp>
        <p:nvSpPr>
          <p:cNvPr id="2" name="Nadpis 1"/>
          <p:cNvSpPr>
            <a:spLocks noGrp="1"/>
          </p:cNvSpPr>
          <p:nvPr>
            <p:ph type="ctrTitle"/>
          </p:nvPr>
        </p:nvSpPr>
        <p:spPr>
          <a:xfrm>
            <a:off x="6300000" y="2109600"/>
            <a:ext cx="5400000" cy="1916866"/>
          </a:xfrm>
        </p:spPr>
        <p:txBody>
          <a:bodyPr lIns="0" tIns="0" rIns="0" bIns="0" anchor="t"/>
          <a:lstStyle>
            <a:defPPr>
              <a:defRPr kern="1200" smtId="4294967295"/>
            </a:defPPr>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200"/>
            <a:ext cx="5400000" cy="1968940"/>
          </a:xfrm>
          <a:prstGeom prst="rect">
            <a:avLst/>
          </a:prstGeom>
        </p:spPr>
        <p:txBody>
          <a:bodyPr lIns="0" tIns="0" rIns="0" bIns="0"/>
          <a:lstStyle>
            <a:defPPr>
              <a:defRPr kern="1200" smtId="4294967295"/>
            </a:defPPr>
            <a:lvl1pPr marL="0" indent="0" algn="l">
              <a:lnSpc>
                <a:spcPct val="100000"/>
              </a:lnSpc>
              <a:spcBef>
                <a:spcPct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4" name="Obrázek 3">
            <a:extLst>
              <a:ext uri="{FF2B5EF4-FFF2-40B4-BE49-F238E27FC236}">
                <a16:creationId xmlns:a16="http://schemas.microsoft.com/office/drawing/2014/main" id="{E5985675-CB29-8524-D925-6CB8C81842F4}"/>
              </a:ext>
            </a:extLst>
          </p:cNvPr>
          <p:cNvPicPr>
            <a:picLocks noChangeAspect="1"/>
          </p:cNvPicPr>
          <p:nvPr userDrawn="1"/>
        </p:nvPicPr>
        <p:blipFill>
          <a:blip r:embed="rId1"/>
          <a:stretch>
            <a:fillRect/>
          </a:stretch>
        </p:blipFill>
        <p:spPr>
          <a:xfrm>
            <a:off x="684000" y="648000"/>
            <a:ext cx="4197600" cy="1584000"/>
          </a:xfrm>
          <a:prstGeom prst="rect">
            <a:avLst/>
          </a:prstGeom>
        </p:spPr>
      </p:pic>
    </p:spTree>
    <p:extLst>
      <p:ext uri="{BB962C8B-B14F-4D97-AF65-F5344CB8AC3E}">
        <p14:creationId xmlns:p14="http://schemas.microsoft.com/office/powerpoint/2010/main" val="1491793839"/>
      </p:ext>
    </p:extLst>
  </p:cSld>
  <p:clrMapOvr>
    <a:masterClrMapping/>
  </p:clrMapOvr>
  <p:transition/>
  <p:timing/>
  <p:extLst>
    <p:ext uri="{DCECCB84-F9BA-43D5-87BE-67443E8EF086}">
      <p15:sldGuideLst xmlns:p15="http://schemas.microsoft.com/office/powerpoint/2012/main">
        <p15:guide id="1" orient="horz" pos="14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reserve="1" userDrawn="1">
  <p:cSld name="2_Úvodní snímek">
    <p:spTree>
      <p:nvGrpSpPr>
        <p:cNvPr id="1" name=""/>
        <p:cNvGrpSpPr/>
        <p:nvPr/>
      </p:nvGrpSpPr>
      <p:grpSpPr>
        <a:xfrm>
          <a:off x="0" y="0"/>
          <a: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1" y="0"/>
            <a:ext cx="5905499" cy="6858000"/>
          </a:xfrm>
          <a:prstGeom prst="rect">
            <a:avLst/>
          </a:prstGeom>
        </p:spPr>
        <p:txBody>
          <a:bodyPr/>
          <a:lstStyle>
            <a:defPPr>
              <a:defRPr kern="1200" smtId="4294967295"/>
            </a:defP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defPPr>
              <a:defRPr kern="1200" smtId="4294967295"/>
            </a:defPPr>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731"/>
            <a:ext cx="5400000" cy="1968940"/>
          </a:xfrm>
          <a:prstGeom prst="rect">
            <a:avLst/>
          </a:prstGeom>
        </p:spPr>
        <p:txBody>
          <a:bodyPr lIns="0" tIns="0" rIns="0" bIns="0"/>
          <a:lstStyle>
            <a:defPPr>
              <a:defRPr kern="1200" smtId="4294967295"/>
            </a:defPPr>
            <a:lvl1pPr marL="0" indent="0" algn="l">
              <a:lnSpc>
                <a:spcPct val="100000"/>
              </a:lnSpc>
              <a:spcBef>
                <a:spcPct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Tree>
    <p:extLst>
      <p:ext uri="{BB962C8B-B14F-4D97-AF65-F5344CB8AC3E}">
        <p14:creationId xmlns:p14="http://schemas.microsoft.com/office/powerpoint/2010/main" val="3313178687"/>
      </p:ext>
    </p:extLst>
  </p:cSld>
  <p:clrMapOvr>
    <a:masterClrMapping/>
  </p:clrMapOvr>
  <p:transition/>
  <p:timing/>
  <p:extLst>
    <p:ext uri="{DCECCB84-F9BA-43D5-87BE-67443E8EF086}">
      <p15:sldGuideLst xmlns:p15="http://schemas.microsoft.com/office/powerpoint/2012/main">
        <p15:guide id="1" orient="horz" pos="140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title" preserve="1">
  <p:cSld name="1_Úvodní snímek">
    <p:spTree>
      <p:nvGrpSpPr>
        <p:cNvPr id="1" name=""/>
        <p:cNvGrpSpPr/>
        <p:nvPr/>
      </p:nvGrpSpPr>
      <p:grpSpPr>
        <a:xfrm>
          <a:off x="0" y="0"/>
          <a:ext cx="0" cy="0"/>
        </a:xfrm>
      </p:grpSpPr>
      <p:sp>
        <p:nvSpPr>
          <p:cNvPr id="2" name="Nadpis 1"/>
          <p:cNvSpPr>
            <a:spLocks noGrp="1"/>
          </p:cNvSpPr>
          <p:nvPr>
            <p:ph type="ctrTitle"/>
          </p:nvPr>
        </p:nvSpPr>
        <p:spPr>
          <a:xfrm>
            <a:off x="5400000" y="2340000"/>
            <a:ext cx="6300000" cy="1916866"/>
          </a:xfrm>
        </p:spPr>
        <p:txBody>
          <a:bodyPr lIns="0" tIns="0" rIns="0" bIns="0" anchor="t"/>
          <a:lstStyle>
            <a:defPPr>
              <a:defRPr kern="1200" smtId="4294967295"/>
            </a:defPPr>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a:prstGeom prst="rect">
            <a:avLst/>
          </a:prstGeom>
        </p:spPr>
        <p:txBody>
          <a:bodyPr lIns="0" tIns="0" rIns="0" bIns="0"/>
          <a:lstStyle>
            <a:defPPr>
              <a:defRPr kern="1200" smtId="4294967295"/>
            </a:defPPr>
            <a:lvl1pPr marL="0" indent="0" algn="l">
              <a:lnSpc>
                <a:spcPct val="100000"/>
              </a:lnSpc>
              <a:spcBef>
                <a:spcPct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7" name="Obrázek 6">
            <a:extLst>
              <a:ext uri="{FF2B5EF4-FFF2-40B4-BE49-F238E27FC236}">
                <a16:creationId xmlns:a16="http://schemas.microsoft.com/office/drawing/2014/main" id="{100B06A8-6A45-456C-C652-6FE2C7B99B6C}"/>
              </a:ext>
            </a:extLst>
          </p:cNvPr>
          <p:cNvPicPr>
            <a:picLocks noChangeAspect="1"/>
          </p:cNvPicPr>
          <p:nvPr userDrawn="1"/>
        </p:nvPicPr>
        <p:blipFill>
          <a:blip r:embed="rId1"/>
          <a:stretch>
            <a:fillRect/>
          </a:stretch>
        </p:blipFill>
        <p:spPr>
          <a:xfrm>
            <a:off x="684000" y="648000"/>
            <a:ext cx="4197600" cy="1584000"/>
          </a:xfrm>
          <a:prstGeom prst="rect">
            <a:avLst/>
          </a:prstGeom>
        </p:spPr>
      </p:pic>
    </p:spTree>
    <p:extLst>
      <p:ext uri="{BB962C8B-B14F-4D97-AF65-F5344CB8AC3E}">
        <p14:creationId xmlns:p14="http://schemas.microsoft.com/office/powerpoint/2010/main" val="721404825"/>
      </p:ext>
    </p:extLst>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Nadpis a obsah">
    <p:bg>
      <p:bgPr>
        <a:solidFill>
          <a:schemeClr val="bg1"/>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lstStyle>
            <a:defPPr>
              <a:defRPr kern="1200" smtId="4294967295"/>
            </a:defPPr>
            <a:lvl1pPr marL="288000" indent="-288000">
              <a:lnSpc>
                <a:spcPct val="100000"/>
              </a:lnSpc>
              <a:spcAft>
                <a:spcPts val="1000"/>
              </a:spcAft>
              <a:buFont typeface="Wingdings" pitchFamily="2" charset="2"/>
              <a:buChar char="§"/>
              <a:defRPr sz="2000"/>
            </a:lvl1pPr>
            <a:lvl2pPr marL="288000" indent="216000">
              <a:lnSpc>
                <a:spcPct val="100000"/>
              </a:lnSpc>
              <a:spcAft>
                <a:spcPts val="1000"/>
              </a:spcAft>
              <a:buFont typeface="Wingdings" pitchFamily="2" charset="2"/>
              <a:buChar char="§"/>
              <a:defRPr sz="1800"/>
            </a:lvl2pPr>
            <a:lvl3pPr marL="720000" indent="-216000">
              <a:lnSpc>
                <a:spcPct val="100000"/>
              </a:lnSpc>
              <a:spcAft>
                <a:spcPts val="1000"/>
              </a:spcAft>
              <a:buFont typeface="Wingdings" pitchFamily="2" charset="2"/>
              <a:buChar char="§"/>
              <a:defRPr/>
            </a:lvl3pPr>
            <a:lvl4pPr marL="936000" indent="-216000">
              <a:lnSpc>
                <a:spcPct val="100000"/>
              </a:lnSpc>
              <a:spcAft>
                <a:spcPts val="1000"/>
              </a:spcAft>
              <a:buFont typeface="Wingdings" pitchFamily="2" charset="2"/>
              <a:buChar char="§"/>
              <a:defRPr/>
            </a:lvl4pPr>
            <a:lvl5pPr indent="-216000">
              <a:lnSpc>
                <a:spcPct val="100000"/>
              </a:lnSpc>
              <a:spcAft>
                <a:spcPts val="1000"/>
              </a:spcAft>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95514258"/>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Text velký">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a:noAutofit/>
          </a:bodyPr>
          <a:lstStyle>
            <a:defPPr>
              <a:defRPr kern="1200" smtId="4294967295"/>
            </a:defPPr>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financí</a:t>
            </a:r>
          </a:p>
        </p:txBody>
      </p:sp>
    </p:spTree>
    <p:extLst>
      <p:ext uri="{BB962C8B-B14F-4D97-AF65-F5344CB8AC3E}">
        <p14:creationId xmlns:p14="http://schemas.microsoft.com/office/powerpoint/2010/main" val="1833162793"/>
      </p:ext>
    </p:extLst>
  </p:cSld>
  <p:clrMapOvr>
    <a:masterClrMapping/>
  </p:clrMapOvr>
  <p:transition/>
  <p:timing/>
  <p:extLst>
    <p:ext uri="{DCECCB84-F9BA-43D5-87BE-67443E8EF086}">
      <p15:sldGuideLst xmlns:p15="http://schemas.microsoft.com/office/powerpoint/2012/main">
        <p15:guide id="1" pos="415">
          <p15:clr>
            <a:srgbClr val="FBAE40"/>
          </p15:clr>
        </p15:guide>
        <p15:guide id="2" orient="horz" pos="411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Text běžný">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a:prstGeom prst="rect">
            <a:avLst/>
          </a:prstGeom>
        </p:spPr>
        <p:txBody>
          <a:bodyPr>
            <a:noAutofit/>
          </a:bodyPr>
          <a:lstStyle>
            <a:defPPr>
              <a:defRPr kern="1200" smtId="4294967295"/>
            </a:defPPr>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BBC0884-F87E-1907-FF5F-2AB324A5C47E}"/>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1816794560"/>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Odrážky velké">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a:prstGeom prst="rect">
            <a:avLst/>
          </a:prstGeom>
        </p:spPr>
        <p:txBody>
          <a:bodyPr>
            <a:noAutofit/>
          </a:bodyPr>
          <a:lstStyle>
            <a:defPPr>
              <a:defRPr kern="1200" smtId="4294967295"/>
            </a:defPPr>
            <a:lvl1pPr marL="504000" indent="-504000">
              <a:lnSpc>
                <a:spcPct val="100000"/>
              </a:lnSpc>
              <a:spcAft>
                <a:spcPts val="1000"/>
              </a:spcAft>
              <a:buClr>
                <a:schemeClr val="accent1"/>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84905BBB-F9FE-9FBF-15BB-B1658C5A09FF}"/>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1785083271"/>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Odrážky malé">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a:prstGeom prst="rect">
            <a:avLst/>
          </a:prstGeom>
        </p:spPr>
        <p:txBody>
          <a:bodyPr>
            <a:noAutofit/>
          </a:bodyPr>
          <a:lstStyle>
            <a:defPPr>
              <a:defRPr kern="1200" smtId="4294967295"/>
            </a:defPPr>
            <a:lvl1pPr marL="360000" indent="-360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93163992-C525-2C66-6CAF-F1C6D7A2FF4B}"/>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1300737552"/>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Základní">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a:lstStyle>
            <a:defPPr>
              <a:defRPr kern="1200" smtId="4294967295"/>
            </a:defPPr>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949276644"/>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1015999"/>
            <a:ext cx="9900000" cy="2413001"/>
          </a:xfrm>
        </p:spPr>
        <p:txBody>
          <a:bodyPr anchor="b"/>
          <a:lstStyle>
            <a:defPPr>
              <a:defRPr kern="1200" smtId="4294967295"/>
            </a:defPPr>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a:prstGeom prst="rect">
            <a:avLst/>
          </a:prstGeom>
        </p:spPr>
        <p:txBody>
          <a:bodyPr/>
          <a:lstStyle>
            <a:defPPr>
              <a:defRPr kern="1200" smtId="4294967295"/>
            </a:defPPr>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3974970386"/>
      </p:ext>
    </p:extLst>
  </p:cSld>
  <p:clrMapOvr>
    <a:masterClrMapping/>
  </p:clrMapOvr>
  <p:transition/>
  <p:timing/>
</p:sldLayout>
</file>

<file path=ppt/slideLayouts/slideLayout4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561599"/>
            <a:ext cx="9900000" cy="2160000"/>
          </a:xfrm>
        </p:spPr>
        <p:txBody>
          <a:bodyPr anchor="t">
            <a:noAutofit/>
          </a:bodyPr>
          <a:lstStyle>
            <a:defPPr>
              <a:defRPr kern="1200" smtId="4294967295"/>
            </a:defPPr>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856864773"/>
      </p:ext>
    </p:extLst>
  </p:cSld>
  <p:clrMapOvr>
    <a:masterClrMapping/>
  </p:clrMapOvr>
  <p:transition/>
  <p:timing/>
</p:sldLayout>
</file>

<file path=ppt/slideLayouts/slideLayout4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a:prstGeom prst="rect">
            <a:avLst/>
          </a:prstGeom>
        </p:spPr>
        <p:txBody>
          <a:bodyPr/>
          <a:lstStyle>
            <a:defPPr>
              <a:defRPr kern="1200" smtId="4294967295"/>
            </a:defP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defPPr>
              <a:defRPr kern="1200" smtId="4294967295"/>
            </a:defPPr>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2680919530"/>
      </p:ext>
    </p:extLst>
  </p:cSld>
  <p:clrMapOvr>
    <a:masterClrMapping/>
  </p:clrMapOvr>
  <p:transition/>
  <p:timing/>
</p:sldLayout>
</file>

<file path=ppt/slideLayouts/slideLayout4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Text běžný s obrázkem">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a:prstGeom prst="rect">
            <a:avLst/>
          </a:prstGeom>
        </p:spPr>
        <p:txBody>
          <a:bodyPr>
            <a:noAutofit/>
          </a:bodyPr>
          <a:lstStyle>
            <a:defPPr>
              <a:defRPr kern="1200" smtId="4294967295"/>
            </a:defPPr>
            <a:lvl1pPr marL="360000" indent="-360000">
              <a:lnSpc>
                <a:spcPct val="100000"/>
              </a:lnSpc>
              <a:spcAft>
                <a:spcPts val="1000"/>
              </a:spcAft>
              <a:buSzPct val="90000"/>
              <a:buFont typeface="Wingdings" pitchFamily="2" charset="2"/>
              <a:buChar char="§"/>
              <a:defRPr sz="2000"/>
            </a:lvl1pPr>
            <a:lvl2pPr indent="0">
              <a:lnSpc>
                <a:spcPct val="120000"/>
              </a:lnSpc>
              <a:spcAft>
                <a:spcPts val="400"/>
              </a:spcAft>
              <a:buFont typeface="Arial" panose="020b0604020202020204" pitchFamily="34" charset="0"/>
              <a:buChar char="•"/>
              <a:defRPr sz="1800"/>
            </a:lvl2pPr>
            <a:lvl3pPr indent="0">
              <a:lnSpc>
                <a:spcPct val="120000"/>
              </a:lnSpc>
              <a:spcAft>
                <a:spcPts val="400"/>
              </a:spcAft>
              <a:buFont typeface="Arial" panose="020b0604020202020204" pitchFamily="34" charset="0"/>
              <a:buChar char="•"/>
              <a:defRPr sz="1800"/>
            </a:lvl3pPr>
            <a:lvl4pPr indent="0">
              <a:lnSpc>
                <a:spcPct val="120000"/>
              </a:lnSpc>
              <a:spcAft>
                <a:spcPts val="400"/>
              </a:spcAft>
              <a:buFont typeface="Arial" panose="020b0604020202020204" pitchFamily="34" charset="0"/>
              <a:buChar char="•"/>
              <a:defRPr sz="1800"/>
            </a:lvl4pPr>
            <a:lvl5pPr indent="0">
              <a:lnSpc>
                <a:spcPct val="120000"/>
              </a:lnSpc>
              <a:spcAft>
                <a:spcPts val="400"/>
              </a:spcAft>
              <a:buFont typeface="Arial" panose="020b0604020202020204" pitchFamily="34" charset="0"/>
              <a:buChar char="•"/>
              <a:defRPr sz="1800"/>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číslo snímku 5"/>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a:prstGeom prst="rect">
            <a:avLst/>
          </a:prstGeom>
        </p:spPr>
        <p:txBody>
          <a:bodyPr/>
          <a:lstStyle>
            <a:defPPr>
              <a:defRPr kern="1200" smtId="4294967295"/>
            </a:defPPr>
          </a:lstStyle>
          <a:p>
            <a:endParaRPr lang="cs-CZ"/>
          </a:p>
        </p:txBody>
      </p:sp>
      <p:sp>
        <p:nvSpPr>
          <p:cNvPr id="7" name="Zástupný symbol pro číslo snímku 5">
            <a:extLst>
              <a:ext uri="{FF2B5EF4-FFF2-40B4-BE49-F238E27FC236}">
                <a16:creationId xmlns:a16="http://schemas.microsoft.com/office/drawing/2014/main" id="{2C7EEF15-9663-FDF8-3786-E9D1170BC091}"/>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1394102900"/>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odnadpis, dva sloupce">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a:prstGeom prst="rect">
            <a:avLst/>
          </a:prstGeom>
        </p:spPr>
        <p:txBody>
          <a:bodyPr/>
          <a:lstStyle>
            <a:defPPr>
              <a:defRPr kern="1200" smtId="4294967295"/>
            </a:defPPr>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defPPr>
              <a:defRPr kern="1200" smtId="4294967295"/>
            </a:defPPr>
            <a:lvl1pPr marL="0" indent="0">
              <a:buNone/>
              <a:defRPr>
                <a:solidFill>
                  <a:schemeClr val="accent1"/>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4" name="Zástupný symbol pro obsah 2">
            <a:extLst>
              <a:ext uri="{FF2B5EF4-FFF2-40B4-BE49-F238E27FC236}">
                <a16:creationId xmlns:a16="http://schemas.microsoft.com/office/drawing/2014/main" id="{C2843CF9-B3FD-9E68-3D7A-392FEBCB4FEE}"/>
              </a:ext>
            </a:extLst>
          </p:cNvPr>
          <p:cNvSpPr>
            <a:spLocks noGrp="1"/>
          </p:cNvSpPr>
          <p:nvPr>
            <p:ph sz="half" idx="15" hasCustomPrompt="1"/>
          </p:nvPr>
        </p:nvSpPr>
        <p:spPr>
          <a:xfrm>
            <a:off x="6266427" y="2160000"/>
            <a:ext cx="4323523" cy="3960537"/>
          </a:xfrm>
          <a:prstGeom prst="rect">
            <a:avLst/>
          </a:prstGeom>
        </p:spPr>
        <p:txBody>
          <a:bodyPr/>
          <a:lstStyle>
            <a:defPPr>
              <a:defRPr kern="1200" smtId="4294967295"/>
            </a:defPPr>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8" name="Zástupný symbol pro číslo snímku 5">
            <a:extLst>
              <a:ext uri="{FF2B5EF4-FFF2-40B4-BE49-F238E27FC236}">
                <a16:creationId xmlns:a16="http://schemas.microsoft.com/office/drawing/2014/main" id="{1A2E329E-B047-5BCC-C0F2-88F14A418F05}"/>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1182028005"/>
      </p:ext>
    </p:extLst>
  </p:cSld>
  <p:clrMapOvr>
    <a:masterClrMapping/>
  </p:clrMapOvr>
  <p:transition/>
  <p:timing/>
</p:sldLayout>
</file>

<file path=ppt/slideLayouts/slideLayout4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Tři sloupce">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693601" y="2160000"/>
            <a:ext cx="3375982" cy="3960537"/>
          </a:xfrm>
          <a:prstGeom prst="rect">
            <a:avLst/>
          </a:prstGeom>
        </p:spPr>
        <p:txBody>
          <a:bodyPr/>
          <a:lstStyle>
            <a:defPPr>
              <a:defRPr kern="1200" smtId="4294967295"/>
            </a:defPPr>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0000"/>
            <a:ext cx="3375982" cy="3960537"/>
          </a:xfrm>
          <a:prstGeom prst="rect">
            <a:avLst/>
          </a:prstGeom>
        </p:spPr>
        <p:txBody>
          <a:bodyPr/>
          <a:lstStyle>
            <a:defPPr>
              <a:defRPr kern="1200" smtId="4294967295"/>
            </a:defPPr>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0000"/>
            <a:ext cx="3375982" cy="3960537"/>
          </a:xfrm>
          <a:prstGeom prst="rect">
            <a:avLst/>
          </a:prstGeom>
        </p:spPr>
        <p:txBody>
          <a:bodyPr/>
          <a:lstStyle>
            <a:defPPr>
              <a:defRPr kern="1200" smtId="4294967295"/>
            </a:defPPr>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4" name="Zástupný symbol pro číslo snímku 5">
            <a:extLst>
              <a:ext uri="{FF2B5EF4-FFF2-40B4-BE49-F238E27FC236}">
                <a16:creationId xmlns:a16="http://schemas.microsoft.com/office/drawing/2014/main" id="{7B9A68AD-FB4B-8978-5212-ECDC03A6FB0B}"/>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435564551"/>
      </p:ext>
    </p:extLst>
  </p:cSld>
  <p:clrMapOvr>
    <a:masterClrMapping/>
  </p:clrMapOvr>
  <p:transition/>
  <p:timing/>
</p:sldLayout>
</file>

<file path=ppt/slideLayouts/slideLayout4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odnadpis, 3 sloupce podbarvené">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prstGeom prst="rect">
            <a:avLst/>
          </a:prstGeom>
          <a:solidFill>
            <a:schemeClr val="tx2"/>
          </a:solidFill>
        </p:spPr>
        <p:txBody>
          <a:bodyPr lIns="180000" tIns="108000" rIns="144000" bIns="72000"/>
          <a:lstStyle>
            <a:defPPr>
              <a:defRPr kern="1200" smtId="4294967295"/>
            </a:defPPr>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defPPr>
              <a:defRPr kern="1200" smtId="4294967295"/>
            </a:defPPr>
            <a:lvl1pPr>
              <a:buNone/>
              <a:defRPr lang="cs-CZ" sz="2000" kern="120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ct val="0"/>
              </a:spcBef>
              <a:spcAft>
                <a:spcPts val="1000"/>
              </a:spcAft>
              <a:buClr>
                <a:schemeClr val="accent1"/>
              </a:buClr>
              <a:buFont typeface="Wingdings" pitchFamily="2" charset="2"/>
              <a:buNone/>
            </a:pPr>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prstGeom prst="rect">
            <a:avLst/>
          </a:prstGeom>
          <a:solidFill>
            <a:schemeClr val="tx2"/>
          </a:solidFill>
        </p:spPr>
        <p:txBody>
          <a:bodyPr lIns="180000" tIns="108000" rIns="144000" bIns="72000"/>
          <a:lstStyle>
            <a:defPPr>
              <a:defRPr kern="1200" smtId="4294967295"/>
            </a:defPPr>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prstGeom prst="rect">
            <a:avLst/>
          </a:prstGeom>
          <a:solidFill>
            <a:schemeClr val="tx2"/>
          </a:solidFill>
        </p:spPr>
        <p:txBody>
          <a:bodyPr lIns="180000" tIns="108000" rIns="144000" bIns="72000"/>
          <a:lstStyle>
            <a:defPPr>
              <a:defRPr kern="1200" smtId="4294967295"/>
            </a:defPPr>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6" name="Zástupný symbol pro číslo snímku 5">
            <a:extLst>
              <a:ext uri="{FF2B5EF4-FFF2-40B4-BE49-F238E27FC236}">
                <a16:creationId xmlns:a16="http://schemas.microsoft.com/office/drawing/2014/main" id="{4CC1C452-BE80-BC5C-7921-09A8FE89B918}"/>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428847054"/>
      </p:ext>
    </p:extLst>
  </p:cSld>
  <p:clrMapOvr>
    <a:masterClrMapping/>
  </p:clrMapOvr>
  <p:transition/>
  <p:timing/>
</p:sldLayout>
</file>

<file path=ppt/slideLayouts/slideLayout4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3 sloupce podbarvené se šipkami">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noAutofit/>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prstGeom prst="rect">
            <a:avLst/>
          </a:prstGeom>
          <a:solidFill>
            <a:schemeClr val="accent1"/>
          </a:solidFill>
        </p:spPr>
        <p:txBody>
          <a:bodyPr lIns="180000" tIns="180000" rIns="144000" bIns="7200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46803"/>
            <a:ext cx="3105680" cy="3590706"/>
          </a:xfrm>
          <a:prstGeom prst="rect">
            <a:avLst/>
          </a:prstGeom>
          <a:solidFill>
            <a:schemeClr val="accent1"/>
          </a:solidFill>
        </p:spPr>
        <p:txBody>
          <a:bodyPr lIns="180000" tIns="180000" rIns="144000" bIns="7200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prstGeom prst="rect">
            <a:avLst/>
          </a:prstGeom>
          <a:solidFill>
            <a:schemeClr val="accent1"/>
          </a:solidFill>
        </p:spPr>
        <p:txBody>
          <a:bodyPr lIns="180000" tIns="180000" rIns="144000" bIns="7200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pic>
        <p:nvPicPr>
          <p:cNvPr id="18" name="Obrázek 17">
            <a:extLst>
              <a:ext uri="{FF2B5EF4-FFF2-40B4-BE49-F238E27FC236}">
                <a16:creationId xmlns:a16="http://schemas.microsoft.com/office/drawing/2014/main" id="{2A3086D1-EC65-B74C-A8BB-C58567182BE6}"/>
              </a:ext>
            </a:extLst>
          </p:cNvPr>
          <p:cNvPicPr>
            <a:picLocks noChangeAspect="1"/>
          </p:cNvPicPr>
          <p:nvPr userDrawn="1"/>
        </p:nvPicPr>
        <p:blipFill>
          <a:blip r:embed="rId1"/>
          <a:stretch>
            <a:fillRect/>
          </a:stretch>
        </p:blipFill>
        <p:spPr>
          <a:xfrm>
            <a:off x="3985314" y="3880589"/>
            <a:ext cx="360717" cy="301120"/>
          </a:xfrm>
          <a:prstGeom prst="rect">
            <a:avLst/>
          </a:prstGeom>
        </p:spPr>
      </p:pic>
      <p:pic>
        <p:nvPicPr>
          <p:cNvPr id="20" name="Obrázek 19">
            <a:extLst>
              <a:ext uri="{FF2B5EF4-FFF2-40B4-BE49-F238E27FC236}">
                <a16:creationId xmlns:a16="http://schemas.microsoft.com/office/drawing/2014/main" id="{CAAABE1A-E3F7-8D77-4BC1-22DA8776E5AB}"/>
              </a:ext>
            </a:extLst>
          </p:cNvPr>
          <p:cNvPicPr>
            <a:picLocks noChangeAspect="1"/>
          </p:cNvPicPr>
          <p:nvPr userDrawn="1"/>
        </p:nvPicPr>
        <p:blipFill>
          <a:blip r:embed="rId1"/>
          <a:stretch>
            <a:fillRect/>
          </a:stretch>
        </p:blipFill>
        <p:spPr>
          <a:xfrm>
            <a:off x="7846114" y="3880589"/>
            <a:ext cx="360717" cy="301120"/>
          </a:xfrm>
          <a:prstGeom prst="rect">
            <a:avLst/>
          </a:prstGeom>
        </p:spPr>
      </p:pic>
      <p:sp>
        <p:nvSpPr>
          <p:cNvPr id="21" name="Zástupný text 8">
            <a:extLst>
              <a:ext uri="{FF2B5EF4-FFF2-40B4-BE49-F238E27FC236}">
                <a16:creationId xmlns:a16="http://schemas.microsoft.com/office/drawing/2014/main" id="{EE858B53-D403-C768-50C6-B820DCD4E564}"/>
              </a:ext>
            </a:extLst>
          </p:cNvPr>
          <p:cNvSpPr>
            <a:spLocks noGrp="1"/>
          </p:cNvSpPr>
          <p:nvPr>
            <p:ph type="body" sz="quarter" idx="15"/>
          </p:nvPr>
        </p:nvSpPr>
        <p:spPr>
          <a:xfrm>
            <a:off x="684000" y="1243809"/>
            <a:ext cx="5259600" cy="772560"/>
          </a:xfrm>
          <a:prstGeom prst="rect">
            <a:avLst/>
          </a:prstGeom>
        </p:spPr>
        <p:txBody>
          <a:bodyPr>
            <a:noAutofit/>
          </a:bodyPr>
          <a:lstStyle>
            <a:defPPr>
              <a:defRPr kern="1200" smtId="4294967295"/>
            </a:defPPr>
            <a:lvl1pPr>
              <a:buNone/>
              <a:defRPr lang="cs-CZ" sz="2000" kern="120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ct val="0"/>
              </a:spcBef>
              <a:spcAft>
                <a:spcPts val="1000"/>
              </a:spcAft>
              <a:buClr>
                <a:schemeClr val="accent1"/>
              </a:buClr>
              <a:buFont typeface="Wingdings" pitchFamily="2" charset="2"/>
              <a:buNone/>
            </a:pPr>
            <a:r>
              <a:rPr lang="cs-CZ"/>
              <a:t>Po kliknutí můžete upravovat styly textu v předloze.</a:t>
            </a:r>
          </a:p>
        </p:txBody>
      </p:sp>
      <p:sp>
        <p:nvSpPr>
          <p:cNvPr id="22" name="Zástupný symbol pro číslo snímku 5">
            <a:extLst>
              <a:ext uri="{FF2B5EF4-FFF2-40B4-BE49-F238E27FC236}">
                <a16:creationId xmlns:a16="http://schemas.microsoft.com/office/drawing/2014/main" id="{7BDEE34E-2AD1-D45A-CDC5-B7356B87F969}"/>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922485863"/>
      </p:ext>
    </p:extLst>
  </p:cSld>
  <p:clrMapOvr>
    <a:masterClrMapping/>
  </p:clrMapOvr>
  <p:transition/>
  <p:timing/>
</p:sldLayout>
</file>

<file path=ppt/slideLayouts/slideLayout4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4 sloupce s obrázky">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noAutofit/>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a:prstGeom prst="rect">
            <a:avLst/>
          </a:prstGeom>
        </p:spPr>
        <p:txBody>
          <a:bodyPr>
            <a:noAutofit/>
          </a:bodyPr>
          <a:lstStyle>
            <a:defPPr>
              <a:defRPr kern="1200" smtId="4294967295"/>
            </a:defP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a:prstGeom prst="rect">
            <a:avLst/>
          </a:prstGeom>
        </p:spPr>
        <p:txBody>
          <a:bodyPr>
            <a:noAutofit/>
          </a:bodyPr>
          <a:lstStyle>
            <a:defPPr>
              <a:defRPr kern="1200" smtId="4294967295"/>
            </a:defP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a:prstGeom prst="rect">
            <a:avLst/>
          </a:prstGeom>
        </p:spPr>
        <p:txBody>
          <a:bodyPr>
            <a:noAutofit/>
          </a:bodyPr>
          <a:lstStyle>
            <a:defPPr>
              <a:defRPr kern="1200" smtId="4294967295"/>
            </a:defP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a:prstGeom prst="rect">
            <a:avLst/>
          </a:prstGeom>
        </p:spPr>
        <p:txBody>
          <a:bodyPr>
            <a:noAutofit/>
          </a:bodyPr>
          <a:lstStyle>
            <a:defPPr>
              <a:defRPr kern="1200" smtId="4294967295"/>
            </a:defPPr>
          </a:lstStyle>
          <a:p>
            <a:endParaRPr lang="cs-CZ"/>
          </a:p>
        </p:txBody>
      </p:sp>
      <p:sp>
        <p:nvSpPr>
          <p:cNvPr id="4" name="Zástupný symbol pro číslo snímku 5">
            <a:extLst>
              <a:ext uri="{FF2B5EF4-FFF2-40B4-BE49-F238E27FC236}">
                <a16:creationId xmlns:a16="http://schemas.microsoft.com/office/drawing/2014/main" id="{496F11FE-78A2-69C8-0643-BE729D4F1FDE}"/>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13440647"/>
      </p:ext>
    </p:extLst>
  </p:cSld>
  <p:clrMapOvr>
    <a:masterClrMapping/>
  </p:clrMapOvr>
  <p:transition/>
  <p:timing/>
</p:sldLayout>
</file>

<file path=ppt/slideLayouts/slideLayout4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odnadpis, 4 sloupce s obrázky">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noAutofit/>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defPPr>
              <a:defRPr kern="1200" smtId="4294967295"/>
            </a:defP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defPPr>
              <a:defRPr kern="1200" smtId="4294967295"/>
            </a:defP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defPPr>
              <a:defRPr kern="1200" smtId="4294967295"/>
            </a:defP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defPPr>
              <a:defRPr kern="1200" smtId="4294967295"/>
            </a:defPPr>
            <a:lvl1pPr marL="0">
              <a:spcAft>
                <a:spcPts val="1800"/>
              </a:spcAft>
              <a:buFont typeface="Arial" panose="020b0604020202020204" pitchFamily="34" charset="0"/>
              <a:buNone/>
              <a:defRPr lang="cs-CZ" sz="1500" kern="120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ct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defPPr>
              <a:defRPr kern="1200" smtId="4294967295"/>
            </a:defP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defPPr>
              <a:defRPr kern="1200" smtId="4294967295"/>
            </a:defPPr>
            <a:lvl1pPr>
              <a:buNone/>
              <a:defRPr lang="cs-CZ" sz="2000" kern="1200">
                <a:solidFill>
                  <a:schemeClr val="accent2"/>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ct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D034D6FE-BA08-8A8E-D5AE-55D3E756260C}"/>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3610148445"/>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Nadpis a obsah">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defPPr>
              <a:defRPr kern="1200" smtId="4294967295"/>
            </a:defPPr>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563824936"/>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1_Podnadpis, 4 sloupce s obrázky">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noAutofit/>
          </a:bodyPr>
          <a:lstStyle>
            <a:defPPr>
              <a:defRPr kern="1200" smtId="4294967295"/>
            </a:defP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defPPr>
              <a:defRPr kern="1200" smtId="4294967295"/>
            </a:defP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defPPr>
              <a:defRPr kern="1200" smtId="4294967295"/>
            </a:defP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defPPr>
              <a:defRPr kern="1200" smtId="4294967295"/>
            </a:defP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defPPr>
              <a:defRPr kern="1200" smtId="4294967295"/>
            </a:defP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defPPr>
              <a:defRPr kern="1200" smtId="4294967295"/>
            </a:defPPr>
            <a:lvl1pPr>
              <a:buNone/>
              <a:defRPr lang="cs-CZ" sz="2000" kern="120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ct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defPPr>
              <a:defRPr kern="1200" smtId="4294967295"/>
            </a:defPPr>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defPPr>
              <a:defRPr kern="1200" smtId="4294967295"/>
            </a:defPPr>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defPPr>
              <a:defRPr kern="1200" smtId="4294967295"/>
            </a:defPPr>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defPPr>
              <a:defRPr kern="1200" smtId="4294967295"/>
            </a:defPPr>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9" name="Zástupný symbol pro číslo snímku 5">
            <a:extLst>
              <a:ext uri="{FF2B5EF4-FFF2-40B4-BE49-F238E27FC236}">
                <a16:creationId xmlns:a16="http://schemas.microsoft.com/office/drawing/2014/main" id="{6BCC6951-FCF3-7B03-5562-7840A02525D2}"/>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1768918147"/>
      </p:ext>
    </p:extLst>
  </p:cSld>
  <p:clrMapOvr>
    <a:masterClrMapping/>
  </p:clrMapOvr>
  <p:transition/>
  <p:timing/>
</p:sldLayout>
</file>

<file path=ppt/slideLayouts/slideLayout5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4 sloupce s obrázky a popisem">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noAutofit/>
          </a:bodyPr>
          <a:lstStyle>
            <a:defPPr>
              <a:defRPr kern="1200" smtId="4294967295"/>
            </a:defP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a:prstGeom prst="rect">
            <a:avLst/>
          </a:prstGeom>
        </p:spPr>
        <p:txBody>
          <a:bodyPr>
            <a:noAutofit/>
          </a:bodyPr>
          <a:lstStyle>
            <a:defPPr>
              <a:defRPr kern="1200" smtId="4294967295"/>
            </a:defP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a:prstGeom prst="rect">
            <a:avLst/>
          </a:prstGeom>
        </p:spPr>
        <p:txBody>
          <a:bodyPr>
            <a:noAutofit/>
          </a:bodyPr>
          <a:lstStyle>
            <a:defPPr>
              <a:defRPr kern="1200" smtId="4294967295"/>
            </a:defP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a:prstGeom prst="rect">
            <a:avLst/>
          </a:prstGeom>
        </p:spPr>
        <p:txBody>
          <a:bodyPr>
            <a:noAutofit/>
          </a:bodyPr>
          <a:lstStyle>
            <a:defPPr>
              <a:defRPr kern="1200" smtId="4294967295"/>
            </a:defP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a:prstGeom prst="rect">
            <a:avLst/>
          </a:prstGeom>
        </p:spPr>
        <p:txBody>
          <a:bodyPr>
            <a:noAutofit/>
          </a:bodyPr>
          <a:lstStyle>
            <a:defPPr>
              <a:defRPr kern="1200" smtId="4294967295"/>
            </a:defP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defPPr>
              <a:defRPr kern="1200" smtId="4294967295"/>
            </a:defPPr>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defPPr>
              <a:defRPr kern="1200" smtId="4294967295"/>
            </a:defPPr>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defPPr>
              <a:defRPr kern="1200" smtId="4294967295"/>
            </a:defPPr>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defPPr>
              <a:defRPr kern="1200" smtId="4294967295"/>
            </a:defPPr>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893E901C-6AA0-0F75-C9B1-BE19FABFC393}"/>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2583380000"/>
      </p:ext>
    </p:extLst>
  </p:cSld>
  <p:clrMapOvr>
    <a:masterClrMapping/>
  </p:clrMapOvr>
  <p:transition/>
  <p:timing/>
</p:sldLayout>
</file>

<file path=ppt/slideLayouts/slideLayout5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Text a graf">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noAutofit/>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defPPr>
              <a:defRPr kern="1200" smtId="4294967295"/>
            </a:defPPr>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a:prstGeom prst="rect">
            <a:avLst/>
          </a:prstGeom>
        </p:spPr>
        <p:txBody>
          <a:bodyPr>
            <a:noAutofit/>
          </a:bodyPr>
          <a:lstStyle>
            <a:defPPr>
              <a:defRPr kern="1200" smtId="4294967295"/>
            </a:defPPr>
          </a:lstStyle>
          <a:p>
            <a:endParaRPr lang="cs-CZ"/>
          </a:p>
        </p:txBody>
      </p:sp>
      <p:sp>
        <p:nvSpPr>
          <p:cNvPr id="4" name="Zástupný symbol pro číslo snímku 5">
            <a:extLst>
              <a:ext uri="{FF2B5EF4-FFF2-40B4-BE49-F238E27FC236}">
                <a16:creationId xmlns:a16="http://schemas.microsoft.com/office/drawing/2014/main" id="{C3AB57E5-30E5-1721-7ABB-F3BD27E78527}"/>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3150893869"/>
      </p:ext>
    </p:extLst>
  </p:cSld>
  <p:clrMapOvr>
    <a:masterClrMapping/>
  </p:clrMapOvr>
  <p:transition/>
  <p:timing/>
</p:sldLayout>
</file>

<file path=ppt/slideLayouts/slideLayout5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odnadpis, text a graf">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noAutofit/>
          </a:bodyPr>
          <a:lstStyle>
            <a:defPPr>
              <a:defRPr kern="1200" smtId="4294967295"/>
            </a:defP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defPPr>
              <a:defRPr kern="1200" smtId="4294967295"/>
            </a:defPPr>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65625"/>
            <a:ext cx="6157278" cy="3383763"/>
          </a:xfrm>
          <a:prstGeom prst="rect">
            <a:avLst/>
          </a:prstGeom>
        </p:spPr>
        <p:txBody>
          <a:bodyPr>
            <a:noAutofit/>
          </a:bodyPr>
          <a:lstStyle>
            <a:defPPr>
              <a:defRPr kern="1200" smtId="4294967295"/>
            </a:defPPr>
          </a:lstStyle>
          <a:p>
            <a:endParaRPr lang="cs-CZ"/>
          </a:p>
        </p:txBody>
      </p:sp>
      <p:sp>
        <p:nvSpPr>
          <p:cNvPr id="4" name="Zástupný text 8">
            <a:extLst>
              <a:ext uri="{FF2B5EF4-FFF2-40B4-BE49-F238E27FC236}">
                <a16:creationId xmlns:a16="http://schemas.microsoft.com/office/drawing/2014/main" id="{4F692555-6195-4F09-FB48-4EF6E638FA7C}"/>
              </a:ext>
            </a:extLst>
          </p:cNvPr>
          <p:cNvSpPr>
            <a:spLocks noGrp="1"/>
          </p:cNvSpPr>
          <p:nvPr>
            <p:ph type="body" sz="quarter" idx="20"/>
          </p:nvPr>
        </p:nvSpPr>
        <p:spPr>
          <a:xfrm>
            <a:off x="684000" y="1243809"/>
            <a:ext cx="5259600" cy="772560"/>
          </a:xfrm>
          <a:prstGeom prst="rect">
            <a:avLst/>
          </a:prstGeom>
        </p:spPr>
        <p:txBody>
          <a:bodyPr>
            <a:noAutofit/>
          </a:bodyPr>
          <a:lstStyle>
            <a:defPPr>
              <a:defRPr kern="1200" smtId="4294967295"/>
            </a:defPPr>
            <a:lvl1pPr>
              <a:buNone/>
              <a:defRPr lang="cs-CZ" sz="2000" kern="120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ct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8880B733-56AF-86CD-D756-629084A16536}"/>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3611828484"/>
      </p:ext>
    </p:extLst>
  </p:cSld>
  <p:clrMapOvr>
    <a:masterClrMapping/>
  </p:clrMapOvr>
  <p:transition/>
  <p:timing/>
</p:sldLayout>
</file>

<file path=ppt/slideLayouts/slideLayout5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Podnadpis, text a tabulka">
    <p:spTree>
      <p:nvGrpSpPr>
        <p:cNvPr id="1" name=""/>
        <p:cNvGrpSpPr/>
        <p:nvPr/>
      </p:nvGrpSpPr>
      <p:grpSpPr>
        <a:xfrm>
          <a:off x="0" y="0"/>
          <a:ext cx="0" cy="0"/>
        </a:xfrm>
      </p:grpSpPr>
      <p:sp>
        <p:nvSpPr>
          <p:cNvPr id="2" name="Nadpis 1"/>
          <p:cNvSpPr>
            <a:spLocks noGrp="1"/>
          </p:cNvSpPr>
          <p:nvPr>
            <p:ph type="title"/>
          </p:nvPr>
        </p:nvSpPr>
        <p:spPr>
          <a:xfrm>
            <a:off x="684000" y="619932"/>
            <a:ext cx="9900000" cy="599268"/>
          </a:xfrm>
        </p:spPr>
        <p:txBody>
          <a:bodyPr>
            <a:noAutofit/>
          </a:bodyPr>
          <a:lstStyle>
            <a:defPPr>
              <a:defRPr kern="1200" smtId="4294967295"/>
            </a:defP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4000" y="1243809"/>
            <a:ext cx="5259600" cy="772560"/>
          </a:xfrm>
          <a:prstGeom prst="rect">
            <a:avLst/>
          </a:prstGeom>
        </p:spPr>
        <p:txBody>
          <a:bodyPr>
            <a:noAutofit/>
          </a:bodyPr>
          <a:lstStyle>
            <a:defPPr>
              <a:defRPr kern="1200" smtId="4294967295"/>
            </a:defPPr>
            <a:lvl1pPr>
              <a:buNone/>
              <a:defRPr lang="cs-CZ" sz="2000" kern="120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ct val="0"/>
              </a:spcBef>
              <a:spcAft>
                <a:spcPts val="1000"/>
              </a:spcAft>
              <a:buClr>
                <a:schemeClr val="accent1"/>
              </a:buClr>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a:prstGeom prst="rect">
            <a:avLst/>
          </a:prstGeom>
        </p:spPr>
        <p:txBody>
          <a:bodyPr>
            <a:noAutofit/>
          </a:bodyPr>
          <a:lstStyle>
            <a:defPPr>
              <a:defRPr kern="1200" smtId="4294967295"/>
            </a:defPPr>
          </a:lstStyle>
          <a:p>
            <a:endParaRPr lang="cs-CZ"/>
          </a:p>
        </p:txBody>
      </p:sp>
      <p:sp>
        <p:nvSpPr>
          <p:cNvPr id="6" name="Zástupný symbol pro obsah 2">
            <a:extLst>
              <a:ext uri="{FF2B5EF4-FFF2-40B4-BE49-F238E27FC236}">
                <a16:creationId xmlns:a16="http://schemas.microsoft.com/office/drawing/2014/main" id="{1AA2B79E-EBDF-2530-1330-B70DF2E98A5F}"/>
              </a:ext>
            </a:extLst>
          </p:cNvPr>
          <p:cNvSpPr>
            <a:spLocks noGrp="1"/>
          </p:cNvSpPr>
          <p:nvPr>
            <p:ph idx="22" hasCustomPrompt="1"/>
          </p:nvPr>
        </p:nvSpPr>
        <p:spPr>
          <a:xfrm>
            <a:off x="1620000" y="2167003"/>
            <a:ext cx="3516021" cy="3915521"/>
          </a:xfrm>
          <a:prstGeom prst="rect">
            <a:avLst/>
          </a:prstGeom>
        </p:spPr>
        <p:txBody>
          <a:bodyPr>
            <a:noAutofit/>
          </a:bodyPr>
          <a:lstStyle>
            <a:defPPr>
              <a:defRPr kern="1200" smtId="4294967295"/>
            </a:defPPr>
            <a:lvl1pPr marL="288000" indent="-288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8" name="Zástupný symbol pro číslo snímku 5">
            <a:extLst>
              <a:ext uri="{FF2B5EF4-FFF2-40B4-BE49-F238E27FC236}">
                <a16:creationId xmlns:a16="http://schemas.microsoft.com/office/drawing/2014/main" id="{0CAAE527-231E-9248-0A0C-52E8BA0AF602}"/>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1657245625"/>
      </p:ext>
    </p:extLst>
  </p:cSld>
  <p:clrMapOvr>
    <a:masterClrMapping/>
  </p:clrMapOvr>
  <p:transition/>
  <p:timing/>
</p:sldLayout>
</file>

<file path=ppt/slideLayouts/slideLayout5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Závěr a shrnutí">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noAutofit/>
          </a:bodyPr>
          <a:lstStyle>
            <a:defPPr>
              <a:defRPr kern="1200" smtId="4294967295"/>
            </a:defPPr>
            <a:lvl1pPr marL="0" indent="-504000">
              <a:lnSpc>
                <a:spcPct val="120000"/>
              </a:lnSpc>
              <a:spcAft>
                <a:spcPts val="1000"/>
              </a:spcAft>
              <a:buNone/>
              <a:defRPr sz="2000">
                <a:solidFill>
                  <a:schemeClr val="tx1"/>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371630684"/>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Only" preserve="1">
  <p:cSld name="1_Jenom nadpis">
    <p:spTree>
      <p:nvGrpSpPr>
        <p:cNvPr id="1" name=""/>
        <p:cNvGrpSpPr/>
        <p:nvPr/>
      </p:nvGrpSpPr>
      <p:grpSpPr>
        <a:xfrm>
          <a:off x="0" y="0"/>
          <a:ext cx="0" cy="0"/>
        </a:xfrm>
      </p:grpSpPr>
      <p:sp>
        <p:nvSpPr>
          <p:cNvPr id="2" name="Nadpis 1"/>
          <p:cNvSpPr>
            <a:spLocks noGrp="1"/>
          </p:cNvSpPr>
          <p:nvPr>
            <p:ph type="title"/>
          </p:nvPr>
        </p:nvSpPr>
        <p:spPr/>
        <p:txBody>
          <a:bodyPr>
            <a:noAutofit/>
          </a:bodyPr>
          <a:lstStyle>
            <a:defPPr>
              <a:defRPr kern="1200" smtId="4294967295"/>
            </a:defPPr>
          </a:lstStyle>
          <a:p>
            <a:r>
              <a:rPr lang="cs-CZ"/>
              <a:t>Kliknutím lze upravit styl.</a:t>
            </a:r>
          </a:p>
        </p:txBody>
      </p:sp>
      <p:sp>
        <p:nvSpPr>
          <p:cNvPr id="5" name="Zástupný symbol pro číslo snímku 4"/>
          <p:cNvSpPr>
            <a:spLocks noGrp="1"/>
          </p:cNvSpPr>
          <p:nvPr>
            <p:ph type="sldNum" sz="quarter" idx="12"/>
          </p:nvPr>
        </p:nvSpPr>
        <p:spPr/>
        <p:txBody>
          <a:bodyPr>
            <a:noAutofit/>
          </a:bodyPr>
          <a:lstStyle>
            <a:defPPr>
              <a:defRPr kern="1200" smtId="4294967295"/>
            </a:defP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71A0C973-C08E-95A7-04DC-A227455E46BF}"/>
              </a:ext>
            </a:extLst>
          </p:cNvPr>
          <p:cNvSpPr txBox="1"/>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bg2"/>
                </a:solidFill>
              </a:rPr>
              <a:t>Ministerstvo financí</a:t>
            </a:r>
          </a:p>
        </p:txBody>
      </p:sp>
    </p:spTree>
    <p:extLst>
      <p:ext uri="{BB962C8B-B14F-4D97-AF65-F5344CB8AC3E}">
        <p14:creationId xmlns:p14="http://schemas.microsoft.com/office/powerpoint/2010/main" val="895591035"/>
      </p:ext>
    </p:extLst>
  </p:cSld>
  <p:clrMapOvr>
    <a:masterClrMapping/>
  </p:clrMapOvr>
  <p:transition/>
  <p:timing/>
</p:sldLayout>
</file>

<file path=ppt/slideLayouts/slideLayout5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blank" preserve="1">
  <p:cSld name="1_Prázdný">
    <p:spTree>
      <p:nvGrpSpPr>
        <p:cNvPr id="1" name=""/>
        <p:cNvGrpSpPr/>
        <p:nvPr/>
      </p:nvGrpSpPr>
      <p:grpSpPr>
        <a:xfrm>
          <a:off x="0" y="0"/>
          <a:ext cx="0" cy="0"/>
        </a:xfrm>
      </p:grpSpPr>
      <p:sp>
        <p:nvSpPr>
          <p:cNvPr id="4" name="Zástupný symbol pro číslo snímku 3"/>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Tree>
    <p:extLst>
      <p:ext uri="{BB962C8B-B14F-4D97-AF65-F5344CB8AC3E}">
        <p14:creationId xmlns:p14="http://schemas.microsoft.com/office/powerpoint/2010/main" val="3685981480"/>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Text velký">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a:noAutofit/>
          </a:bodyPr>
          <a:lstStyle>
            <a:defPPr>
              <a:defRPr kern="1200" smtId="4294967295"/>
            </a:defPPr>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financí</a:t>
            </a:r>
          </a:p>
        </p:txBody>
      </p:sp>
    </p:spTree>
    <p:extLst>
      <p:ext uri="{BB962C8B-B14F-4D97-AF65-F5344CB8AC3E}">
        <p14:creationId xmlns:p14="http://schemas.microsoft.com/office/powerpoint/2010/main" val="1549922830"/>
      </p:ext>
    </p:extLst>
  </p:cSld>
  <p:clrMapOvr>
    <a:masterClrMapping/>
  </p:clrMapOvr>
  <p:transition/>
  <p:timing/>
  <p:extLst>
    <p:ext uri="{DCECCB84-F9BA-43D5-87BE-67443E8EF086}">
      <p15:sldGuideLst xmlns:p15="http://schemas.microsoft.com/office/powerpoint/2012/main">
        <p15:guide id="1" pos="415">
          <p15:clr>
            <a:srgbClr val="FBAE40"/>
          </p15:clr>
        </p15:guide>
        <p15:guide id="2" orient="horz" pos="411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Text běžný">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p:spPr>
        <p:txBody>
          <a:bodyPr>
            <a:noAutofit/>
          </a:bodyPr>
          <a:lstStyle>
            <a:defPPr>
              <a:defRPr kern="1200" smtId="4294967295"/>
            </a:defPPr>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87EABB6-9EA1-4F27-1C21-C571E0100C58}"/>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financí</a:t>
            </a:r>
          </a:p>
        </p:txBody>
      </p:sp>
    </p:spTree>
    <p:extLst>
      <p:ext uri="{BB962C8B-B14F-4D97-AF65-F5344CB8AC3E}">
        <p14:creationId xmlns:p14="http://schemas.microsoft.com/office/powerpoint/2010/main" val="3767757764"/>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Odrážky velké">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p:spPr>
        <p:txBody>
          <a:bodyPr>
            <a:noAutofit/>
          </a:bodyPr>
          <a:lstStyle>
            <a:defPPr>
              <a:defRPr kern="1200" smtId="4294967295"/>
            </a:defPPr>
            <a:lvl1pPr marL="504000" indent="-504000">
              <a:lnSpc>
                <a:spcPct val="100000"/>
              </a:lnSpc>
              <a:spcAft>
                <a:spcPts val="1000"/>
              </a:spcAft>
              <a:buClr>
                <a:schemeClr val="accent5"/>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B5547E9F-BA9C-9C4B-9DF5-F81989FE8098}"/>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2562001902"/>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Odrážky malé">
    <p:bg>
      <p:bgPr>
        <a:solidFill>
          <a:schemeClr val="tx2"/>
        </a:solidFill>
        <a:effectLst/>
      </p:bgPr>
    </p:bg>
    <p:spTree>
      <p:nvGrpSpPr>
        <p:cNvPr id="1" name=""/>
        <p:cNvGrpSpPr/>
        <p:nvPr/>
      </p:nvGrpSpPr>
      <p:grpSpPr>
        <a:xfrm>
          <a:off x="0" y="0"/>
          <a:ext cx="0" cy="0"/>
        </a:xfrm>
      </p:grpSpPr>
      <p:sp>
        <p:nvSpPr>
          <p:cNvPr id="2" name="Nadpis 1"/>
          <p:cNvSpPr>
            <a:spLocks noGrp="1"/>
          </p:cNvSpPr>
          <p:nvPr>
            <p:ph type="title"/>
          </p:nvPr>
        </p:nvSpPr>
        <p:spPr>
          <a:xfrm>
            <a:off x="684000" y="619932"/>
            <a:ext cx="9900000" cy="1070756"/>
          </a:xfrm>
        </p:spPr>
        <p:txBody>
          <a:bodyPr>
            <a:normAutofit/>
          </a:bodyPr>
          <a:lstStyle>
            <a:defPPr>
              <a:defRPr kern="1200" smtId="4294967295"/>
            </a:defPPr>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p:spPr>
        <p:txBody>
          <a:bodyPr>
            <a:noAutofit/>
          </a:bodyPr>
          <a:lstStyle>
            <a:defPPr>
              <a:defRPr kern="1200" smtId="4294967295"/>
            </a:defPPr>
            <a:lvl1pPr marL="360000" indent="-360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defPPr>
              <a:defRPr kern="1200" smtId="4294967295"/>
            </a:defP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667C9E67-68A9-C008-6034-D232C1AF110C}"/>
              </a:ext>
            </a:extLst>
          </p:cNvPr>
          <p:cNvSpPr txBox="1"/>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lang="cs-CZ" sz="1000">
                <a:solidFill>
                  <a:schemeClr val="accent5"/>
                </a:solidFill>
              </a:rPr>
              <a:t>Ministerstvo financí</a:t>
            </a:r>
          </a:p>
        </p:txBody>
      </p:sp>
    </p:spTree>
    <p:extLst>
      <p:ext uri="{BB962C8B-B14F-4D97-AF65-F5344CB8AC3E}">
        <p14:creationId xmlns:p14="http://schemas.microsoft.com/office/powerpoint/2010/main" val="3407055048"/>
      </p:ext>
    </p:extLst>
  </p:cSld>
  <p:clrMapOvr>
    <a:masterClrMapping/>
  </p:clrMapOvr>
  <p:transition/>
  <p:timing/>
  <p:extLst>
    <p:ext uri="{DCECCB84-F9BA-43D5-87BE-67443E8EF086}">
      <p15:sldGuideLst xmlns:p15="http://schemas.microsoft.com/office/powerpoint/2012/main">
        <p15:guide id="1" pos="415">
          <p15:clr>
            <a:srgbClr val="FBAE40"/>
          </p15:clr>
        </p15:guide>
      </p15:sldGuideLst>
    </p:ext>
  </p:extLst>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slideLayout" Target="../slideLayouts/slideLayout25.xml" /><Relationship Id="rId26" Type="http://schemas.openxmlformats.org/officeDocument/2006/relationships/slideLayout" Target="../slideLayouts/slideLayout26.xml" /><Relationship Id="rId27" Type="http://schemas.openxmlformats.org/officeDocument/2006/relationships/slideLayout" Target="../slideLayouts/slideLayout27.xml" /><Relationship Id="rId28" Type="http://schemas.openxmlformats.org/officeDocument/2006/relationships/slideLayout" Target="../slideLayouts/slideLayout28.xml" /><Relationship Id="rId29" Type="http://schemas.openxmlformats.org/officeDocument/2006/relationships/image" Target="../media/image3.png" /><Relationship Id="rId3" Type="http://schemas.openxmlformats.org/officeDocument/2006/relationships/slideLayout" Target="../slideLayouts/slideLayout3.xml" /><Relationship Id="rId30" Type="http://schemas.openxmlformats.org/officeDocument/2006/relationships/theme" Target="../theme/theme1.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29.xml" /><Relationship Id="rId10" Type="http://schemas.openxmlformats.org/officeDocument/2006/relationships/slideLayout" Target="../slideLayouts/slideLayout38.xml" /><Relationship Id="rId11" Type="http://schemas.openxmlformats.org/officeDocument/2006/relationships/slideLayout" Target="../slideLayouts/slideLayout39.xml" /><Relationship Id="rId12" Type="http://schemas.openxmlformats.org/officeDocument/2006/relationships/slideLayout" Target="../slideLayouts/slideLayout40.xml" /><Relationship Id="rId13" Type="http://schemas.openxmlformats.org/officeDocument/2006/relationships/slideLayout" Target="../slideLayouts/slideLayout41.xml" /><Relationship Id="rId14" Type="http://schemas.openxmlformats.org/officeDocument/2006/relationships/slideLayout" Target="../slideLayouts/slideLayout42.xml" /><Relationship Id="rId15" Type="http://schemas.openxmlformats.org/officeDocument/2006/relationships/slideLayout" Target="../slideLayouts/slideLayout43.xml" /><Relationship Id="rId16" Type="http://schemas.openxmlformats.org/officeDocument/2006/relationships/slideLayout" Target="../slideLayouts/slideLayout44.xml" /><Relationship Id="rId17" Type="http://schemas.openxmlformats.org/officeDocument/2006/relationships/slideLayout" Target="../slideLayouts/slideLayout45.xml" /><Relationship Id="rId18" Type="http://schemas.openxmlformats.org/officeDocument/2006/relationships/slideLayout" Target="../slideLayouts/slideLayout46.xml" /><Relationship Id="rId19" Type="http://schemas.openxmlformats.org/officeDocument/2006/relationships/slideLayout" Target="../slideLayouts/slideLayout47.xml" /><Relationship Id="rId2" Type="http://schemas.openxmlformats.org/officeDocument/2006/relationships/slideLayout" Target="../slideLayouts/slideLayout30.xml" /><Relationship Id="rId20" Type="http://schemas.openxmlformats.org/officeDocument/2006/relationships/slideLayout" Target="../slideLayouts/slideLayout48.xml" /><Relationship Id="rId21" Type="http://schemas.openxmlformats.org/officeDocument/2006/relationships/slideLayout" Target="../slideLayouts/slideLayout49.xml" /><Relationship Id="rId22" Type="http://schemas.openxmlformats.org/officeDocument/2006/relationships/slideLayout" Target="../slideLayouts/slideLayout50.xml" /><Relationship Id="rId23" Type="http://schemas.openxmlformats.org/officeDocument/2006/relationships/slideLayout" Target="../slideLayouts/slideLayout51.xml" /><Relationship Id="rId24" Type="http://schemas.openxmlformats.org/officeDocument/2006/relationships/slideLayout" Target="../slideLayouts/slideLayout52.xml" /><Relationship Id="rId25" Type="http://schemas.openxmlformats.org/officeDocument/2006/relationships/slideLayout" Target="../slideLayouts/slideLayout53.xml" /><Relationship Id="rId26" Type="http://schemas.openxmlformats.org/officeDocument/2006/relationships/slideLayout" Target="../slideLayouts/slideLayout54.xml" /><Relationship Id="rId27" Type="http://schemas.openxmlformats.org/officeDocument/2006/relationships/slideLayout" Target="../slideLayouts/slideLayout55.xml" /><Relationship Id="rId28" Type="http://schemas.openxmlformats.org/officeDocument/2006/relationships/slideLayout" Target="../slideLayouts/slideLayout56.xml" /><Relationship Id="rId29" Type="http://schemas.openxmlformats.org/officeDocument/2006/relationships/slideLayout" Target="../slideLayouts/slideLayout57.xml" /><Relationship Id="rId3" Type="http://schemas.openxmlformats.org/officeDocument/2006/relationships/slideLayout" Target="../slideLayouts/slideLayout31.xml" /><Relationship Id="rId30" Type="http://schemas.openxmlformats.org/officeDocument/2006/relationships/image" Target="../media/image3.png" /><Relationship Id="rId31" Type="http://schemas.openxmlformats.org/officeDocument/2006/relationships/theme" Target="../theme/theme2.xml" /><Relationship Id="rId4" Type="http://schemas.openxmlformats.org/officeDocument/2006/relationships/slideLayout" Target="../slideLayouts/slideLayout32.xml" /><Relationship Id="rId5" Type="http://schemas.openxmlformats.org/officeDocument/2006/relationships/slideLayout" Target="../slideLayouts/slideLayout33.xml" /><Relationship Id="rId6" Type="http://schemas.openxmlformats.org/officeDocument/2006/relationships/slideLayout" Target="../slideLayouts/slideLayout34.xml" /><Relationship Id="rId7" Type="http://schemas.openxmlformats.org/officeDocument/2006/relationships/slideLayout" Target="../slideLayouts/slideLayout35.xml" /><Relationship Id="rId8" Type="http://schemas.openxmlformats.org/officeDocument/2006/relationships/slideLayout" Target="../slideLayouts/slideLayout36.xml" /><Relationship Id="rId9" Type="http://schemas.openxmlformats.org/officeDocument/2006/relationships/slideLayout" Target="../slideLayouts/slideLayout37.xml" /></Relationships>
</file>

<file path=ppt/slideMasters/slideMaster1.xml><?xml version="1.0" encoding="utf-8"?>
<p:sldMaster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Pr>
        <a:solidFill>
          <a:schemeClr val="tx2"/>
        </a:solidFill>
        <a:effectLst/>
      </p:bgPr>
    </p:bg>
    <p:spTree>
      <p:nvGrpSpPr>
        <p:cNvPr id="1" name=""/>
        <p:cNvGrpSpPr/>
        <p:nvPr/>
      </p:nvGrpSpPr>
      <p:grpSpPr>
        <a:xfrm>
          <a:off x="0" y="0"/>
          <a: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defPPr>
              <a:defRPr kern="1200" smtId="4294967295"/>
            </a:defPPr>
          </a:lstStyle>
          <a:p>
            <a:r>
              <a:rPr lang="cs-CZ"/>
              <a:t>Kliknutím lze upravit styl.</a:t>
            </a:r>
          </a:p>
        </p:txBody>
      </p:sp>
      <p:sp>
        <p:nvSpPr>
          <p:cNvPr id="3" name="Zástupný symbol pro text 2"/>
          <p:cNvSpPr>
            <a:spLocks noGrp="1"/>
          </p:cNvSpPr>
          <p:nvPr>
            <p:ph type="body" idx="1"/>
          </p:nvPr>
        </p:nvSpPr>
        <p:spPr>
          <a:xfrm>
            <a:off x="1620000" y="2160000"/>
            <a:ext cx="8964000" cy="4078800"/>
          </a:xfrm>
          <a:prstGeom prst="rect">
            <a:avLst/>
          </a:prstGeom>
        </p:spPr>
        <p:txBody>
          <a:bodyPr vert="horz" lIns="0" tIns="0" rIns="0" bIns="0" rtlCol="0">
            <a:noAutofit/>
          </a:bodyPr>
          <a:lstStyle>
            <a:defPPr>
              <a:defRPr kern="1200" smtId="4294967295"/>
            </a:def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noAutofit/>
          </a:bodyPr>
          <a:lstStyle>
            <a:defPPr>
              <a:defRPr kern="1200" smtId="4294967295"/>
            </a:defPPr>
            <a:lvl1pPr algn="r">
              <a:defRPr sz="1200">
                <a:solidFill>
                  <a:schemeClr val="bg1"/>
                </a:solidFill>
                <a:latin typeface="Arial" panose="020b0604020202020204" pitchFamily="34" charset="0"/>
                <a:cs typeface="Arial" panose="020b0604020202020204" pitchFamily="34" charset="0"/>
              </a:defRPr>
            </a:lvl1pPr>
          </a:lstStyle>
          <a:p>
            <a:fld id="{1CF5A12E-3DFE-4C3E-9036-7893F29C52C1}" type="slidenum">
              <a:rPr lang="cs-CZ" smtClean="0"/>
              <a:t>‹#›</a:t>
            </a:fld>
            <a:endParaRPr lang="cs-CZ"/>
          </a:p>
        </p:txBody>
      </p:sp>
      <p:pic>
        <p:nvPicPr>
          <p:cNvPr id="8" name="Obrázek 7" descr="Obsah obrázku symbol, Grafika, logo, snímek obrazovky&#10;&#10;Obsah generovaný pomocí AI může být nesprávný.">
            <a:extLst>
              <a:ext uri="{FF2B5EF4-FFF2-40B4-BE49-F238E27FC236}">
                <a16:creationId xmlns:a16="http://schemas.microsoft.com/office/drawing/2014/main" id="{DF67F3F1-F3D2-EC43-5EB5-2BB7ED887C96}"/>
              </a:ext>
            </a:extLst>
          </p:cNvPr>
          <p:cNvPicPr>
            <a:picLocks noChangeAspect="1"/>
          </p:cNvPicPr>
          <p:nvPr userDrawn="1"/>
        </p:nvPicPr>
        <p:blipFill>
          <a:blip r:embed="rId29">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4163724584"/>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60" r:id="rId3"/>
    <p:sldLayoutId id="2147483718" r:id="rId4"/>
    <p:sldLayoutId id="2147483650" r:id="rId5"/>
    <p:sldLayoutId id="2147483676" r:id="rId6"/>
    <p:sldLayoutId id="2147483677" r:id="rId7"/>
    <p:sldLayoutId id="2147483678" r:id="rId8"/>
    <p:sldLayoutId id="2147483679" r:id="rId9"/>
    <p:sldLayoutId id="2147483651" r:id="rId10"/>
    <p:sldLayoutId id="2147483680" r:id="rId11"/>
    <p:sldLayoutId id="2147483681" r:id="rId12"/>
    <p:sldLayoutId id="2147483682" r:id="rId13"/>
    <p:sldLayoutId id="214748365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 id="2147483716" r:id="rId23"/>
    <p:sldLayoutId id="2147483691" r:id="rId24"/>
    <p:sldLayoutId id="2147483654" r:id="rId25"/>
    <p:sldLayoutId id="2147483655" r:id="rId26"/>
    <p:sldLayoutId id="2147483721" r:id="rId27"/>
    <p:sldLayoutId id="2147483719" r:id="rId28"/>
  </p:sldLayoutIdLst>
  <p:transition/>
  <p:timing/>
  <p:hf hdr="0" dt="0"/>
  <p:txStyles>
    <p:titleStyle>
      <a:defPPr>
        <a:defRPr kern="1200" smtId="4294967295"/>
      </a:defPPr>
      <a:lvl1pPr algn="l" defTabSz="914400" rtl="0" eaLnBrk="1" latinLnBrk="0" hangingPunct="1">
        <a:lnSpc>
          <a:spcPct val="90000"/>
        </a:lnSpc>
        <a:spcBef>
          <a:spcPct val="0"/>
        </a:spcBef>
        <a:buNone/>
        <a:defRPr sz="3600" b="1" kern="1200">
          <a:solidFill>
            <a:schemeClr val="bg1"/>
          </a:solidFill>
          <a:latin typeface="Arial" panose="020b0604020202020204" pitchFamily="34" charset="0"/>
          <a:ea typeface="+mj-ea"/>
          <a:cs typeface="Arial" panose="020b0604020202020204" pitchFamily="34" charset="0"/>
        </a:defRPr>
      </a:lvl1pPr>
    </p:titleStyle>
    <p:bodyStyle>
      <a:defPPr>
        <a:defRPr kern="1200" smtId="4294967295"/>
      </a:defPPr>
      <a:lvl1pPr marL="288000" indent="-288000" algn="l" defTabSz="914400" rtl="0" eaLnBrk="1" latinLnBrk="0" hangingPunct="1">
        <a:lnSpc>
          <a:spcPct val="100000"/>
        </a:lnSpc>
        <a:spcBef>
          <a:spcPts val="100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ct val="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ct val="0"/>
        </a:spcBef>
        <a:spcAft>
          <a:spcPts val="1000"/>
        </a:spcAft>
        <a:buFont typeface="Wingdings" pitchFamily="2" charset="2"/>
        <a:buChar char="§"/>
        <a:defRPr sz="1500" b="0" i="0" kern="1200">
          <a:solidFill>
            <a:schemeClr val="accent3"/>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ct val="0"/>
        </a:spcBef>
        <a:spcAft>
          <a:spcPts val="1000"/>
        </a:spcAft>
        <a:buFont typeface="Wingdings" pitchFamily="2" charset="2"/>
        <a:buChar char="§"/>
        <a:defRPr sz="1500" b="0" i="0" kern="1200">
          <a:solidFill>
            <a:schemeClr val="accent5"/>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ct val="0"/>
        </a:spcBef>
        <a:spcAft>
          <a:spcPts val="1000"/>
        </a:spcAft>
        <a:buFont typeface="Wingdings" pitchFamily="2" charset="2"/>
        <a:buChar char="§"/>
        <a:defRPr sz="1200" b="0" i="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3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Pr>
        <a:solidFill>
          <a:schemeClr val="bg1"/>
        </a:solidFill>
        <a:effectLst/>
      </p:bgPr>
    </p:bg>
    <p:spTree>
      <p:nvGrpSpPr>
        <p:cNvPr id="1" name=""/>
        <p:cNvGrpSpPr/>
        <p:nvPr/>
      </p:nvGrpSpPr>
      <p:grpSpPr>
        <a:xfrm>
          <a:off x="0" y="0"/>
          <a: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defPPr>
              <a:defRPr kern="1200" smtId="4294967295"/>
            </a:defPPr>
          </a:lstStyle>
          <a:p>
            <a:r>
              <a:rPr lang="cs-CZ"/>
              <a:t>Kliknutím lze upravit styl.</a:t>
            </a:r>
          </a:p>
        </p:txBody>
      </p:sp>
      <p:sp>
        <p:nvSpPr>
          <p:cNvPr id="3" name="Zástupný symbol pro text 2"/>
          <p:cNvSpPr>
            <a:spLocks noGrp="1"/>
          </p:cNvSpPr>
          <p:nvPr>
            <p:ph type="body" idx="1"/>
          </p:nvPr>
        </p:nvSpPr>
        <p:spPr>
          <a:xfrm>
            <a:off x="1620000" y="2160000"/>
            <a:ext cx="8964000" cy="4078068"/>
          </a:xfrm>
          <a:prstGeom prst="rect">
            <a:avLst/>
          </a:prstGeom>
        </p:spPr>
        <p:txBody>
          <a:bodyPr vert="horz" lIns="0" tIns="0" rIns="0" bIns="0" rtlCol="0">
            <a:noAutofit/>
          </a:bodyPr>
          <a:lstStyle>
            <a:defPPr>
              <a:defRPr kern="1200" smtId="4294967295"/>
            </a:def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lstStyle>
            <a:defPPr>
              <a:defRPr kern="1200" smtId="4294967295"/>
            </a:defPPr>
            <a:lvl1pPr algn="r">
              <a:defRPr sz="1200">
                <a:solidFill>
                  <a:schemeClr val="tx1"/>
                </a:solidFill>
                <a:latin typeface="Arial" panose="020b0604020202020204" pitchFamily="34" charset="0"/>
                <a:cs typeface="Arial" panose="020b0604020202020204" pitchFamily="34" charset="0"/>
              </a:defRPr>
            </a:lvl1pPr>
          </a:lstStyle>
          <a:p>
            <a:fld id="{1CF5A12E-3DFE-4C3E-9036-7893F29C52C1}" type="slidenum">
              <a:rPr lang="cs-CZ" smtClean="0"/>
              <a:t>‹#›</a:t>
            </a:fld>
            <a:endParaRPr lang="cs-CZ"/>
          </a:p>
        </p:txBody>
      </p:sp>
      <p:pic>
        <p:nvPicPr>
          <p:cNvPr id="4" name="Obrázek 3" descr="Obsah obrázku symbol, Grafika, logo, snímek obrazovky&#10;&#10;Obsah generovaný pomocí AI může být nesprávný.">
            <a:extLst>
              <a:ext uri="{FF2B5EF4-FFF2-40B4-BE49-F238E27FC236}">
                <a16:creationId xmlns:a16="http://schemas.microsoft.com/office/drawing/2014/main" id="{025FCB21-8AB5-EA3D-1803-9CBD8B12DF84}"/>
              </a:ext>
            </a:extLst>
          </p:cNvPr>
          <p:cNvPicPr>
            <a:picLocks noChangeAspect="1"/>
          </p:cNvPicPr>
          <p:nvPr userDrawn="1"/>
        </p:nvPicPr>
        <p:blipFill>
          <a:blip r:embed="rId30">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628316029"/>
      </p:ext>
    </p:extLst>
  </p:cSld>
  <p:clrMap bg1="lt1" tx1="dk1" bg2="lt2" tx2="dk2" accent1="accent1" accent2="accent2" accent3="accent3" accent4="accent4" accent5="accent5" accent6="accent6" hlink="hlink" folHlink="folHlink"/>
  <p:sldLayoutIdLst>
    <p:sldLayoutId id="2147483666" r:id="rId1"/>
    <p:sldLayoutId id="2147483668" r:id="rId2"/>
    <p:sldLayoutId id="2147483669"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7" r:id="rId25"/>
    <p:sldLayoutId id="2147483713" r:id="rId26"/>
    <p:sldLayoutId id="2147483720" r:id="rId27"/>
    <p:sldLayoutId id="2147483714" r:id="rId28"/>
    <p:sldLayoutId id="2147483715" r:id="rId29"/>
  </p:sldLayoutIdLst>
  <p:transition/>
  <p:timing/>
  <p:hf hdr="0" dt="0"/>
  <p:txStyles>
    <p:titleStyle>
      <a:defPPr>
        <a:defRPr kern="1200" smtId="4294967295"/>
      </a:defPPr>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defPPr>
        <a:defRPr kern="1200" smtId="4294967295"/>
      </a:defPPr>
      <a:lvl1pPr marL="288000" indent="-288000" algn="l" defTabSz="914400" rtl="0" eaLnBrk="1" latinLnBrk="0" hangingPunct="1">
        <a:lnSpc>
          <a:spcPct val="100000"/>
        </a:lnSpc>
        <a:spcBef>
          <a:spcPct val="0"/>
        </a:spcBef>
        <a:spcAft>
          <a:spcPts val="1000"/>
        </a:spcAft>
        <a:buClr>
          <a:schemeClr val="accent1"/>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ct val="0"/>
        </a:spcBef>
        <a:spcAft>
          <a:spcPts val="1000"/>
        </a:spcAft>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ct val="0"/>
        </a:spcBef>
        <a:spcAft>
          <a:spcPts val="1000"/>
        </a:spcAft>
        <a:buFont typeface="Wingdings" pitchFamily="2" charset="2"/>
        <a:buChar char="§"/>
        <a:defRPr sz="1500" kern="1200">
          <a:solidFill>
            <a:schemeClr val="accent2"/>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ct val="0"/>
        </a:spcBef>
        <a:spcAft>
          <a:spcPts val="1000"/>
        </a:spcAft>
        <a:buFont typeface="Wingdings" pitchFamily="2" charset="2"/>
        <a:buChar char="§"/>
        <a:defRPr sz="1500" kern="1200">
          <a:solidFill>
            <a:schemeClr val="accent1"/>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ct val="0"/>
        </a:spcBef>
        <a:spcAft>
          <a:spcPts val="1000"/>
        </a:spcAft>
        <a:buFont typeface="Wingdings" pitchFamily="2" charset="2"/>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40" userDrawn="1">
          <p15:clr>
            <a:srgbClr val="F26B43"/>
          </p15:clr>
        </p15:guide>
        <p15:guide id="2" pos="415" userDrawn="1">
          <p15:clr>
            <a:srgbClr val="F26B43"/>
          </p15:clr>
        </p15:guide>
      </p15:sldGuideLst>
    </p:ext>
  </p:extLst>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40.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45.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40.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39.xml" /><Relationship Id="rId2" Type="http://schemas.openxmlformats.org/officeDocument/2006/relationships/hyperlink" Target="https://www.e-sbirka.cz/sb/2025/231/2027-01-01?f=231%2F2025&amp;zalozka=text" TargetMode="External" /><Relationship Id="rId3" Type="http://schemas.openxmlformats.org/officeDocument/2006/relationships/hyperlink" Target="https://www.e-sbirka.cz/sb/2025/419/0000-00-00?f=419%2F2025&amp;zalozka=text" TargetMode="Externa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44.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44.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44.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44.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40.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39.xml" /><Relationship Id="rId10" Type="http://schemas.openxmlformats.org/officeDocument/2006/relationships/hyperlink" Target="https://www.mfcr.cz/cs/kontrola-a-regulace/rizeni-a-kontrola-verejnych-financi/metodicka-podpora-chj/2021/metodicky-pokyn-chj-c-21--smernice-o-fin-42947" TargetMode="External" /><Relationship Id="rId11" Type="http://schemas.openxmlformats.org/officeDocument/2006/relationships/hyperlink" Target="https://www.mfcr.cz/cs/kontrola-a-regulace/rizeni-a-kontrola-verejnych-financi/metodicka-podpora-chj/2023/metodicky-pokyn-chj-c-26-ridici-kontrola-a-dotace-52089" TargetMode="External" /><Relationship Id="rId12" Type="http://schemas.openxmlformats.org/officeDocument/2006/relationships/hyperlink" Target="https://mf.gov.cz/cs/kontrola-a-regulace/rizeni-a-kontrola-verejnych-financi/ridici-kontrola" TargetMode="External" /><Relationship Id="rId2" Type="http://schemas.openxmlformats.org/officeDocument/2006/relationships/hyperlink" Target="https://mf.gov.cz/cs/kontrola-a-regulace/rizeni-a-kontrola-verejnych-financi/metodicka-podpora-chj/2016/metodicky-pokyn-chj-c-3--metodika-verejn-25582" TargetMode="External" /><Relationship Id="rId3" Type="http://schemas.openxmlformats.org/officeDocument/2006/relationships/hyperlink" Target="https://www.mfcr.cz/cs/kontrola-a-regulace/rizeni-a-kontrola-verejnych-financi/metodicka-podpora-chj/2020/metodicky-pokyn-chj-c-9-vzorova-smernice-37203" TargetMode="External" /><Relationship Id="rId4" Type="http://schemas.openxmlformats.org/officeDocument/2006/relationships/hyperlink" Target="https://www.mfcr.cz/cs/kontrola-a-regulace/rizeni-a-kontrola-verejnych-financi/metodicka-podpora-chj/2020/metodicky-pokyn-chj-c-10--vzorova-smerni-39632" TargetMode="External" /><Relationship Id="rId5" Type="http://schemas.openxmlformats.org/officeDocument/2006/relationships/hyperlink" Target="https://www.mfcr.cz/cs/kontrola-a-regulace/rizeni-a-kontrola-verejnych-financi/metodicka-podpora-chj/2020/metodicky-pokyn-chj-c-11--vzorova-smerni-39633" TargetMode="External" /><Relationship Id="rId6" Type="http://schemas.openxmlformats.org/officeDocument/2006/relationships/hyperlink" Target="https://www.mfcr.cz/cs/kontrola-a-regulace/rizeni-a-kontrola-verejnych-financi/metodicka-podpora-chj/2020/metodicky-pokyn-chj-c-12--vzorova-smerni-39721" TargetMode="External" /><Relationship Id="rId7" Type="http://schemas.openxmlformats.org/officeDocument/2006/relationships/hyperlink" Target="https://www.mfcr.cz/cs/kontrola-a-regulace/rizeni-a-kontrola-verejnych-financi/metodicka-podpora-chj/2021/metodicky-pokyn-chj-c-15-40927" TargetMode="External" /><Relationship Id="rId8" Type="http://schemas.openxmlformats.org/officeDocument/2006/relationships/hyperlink" Target="https://www.mfcr.cz/cs/kontrola-a-regulace/rizeni-a-kontrola-verejnych-financi/metodicka-podpora-chj/2021/metodicky-pokyn-chj-c-16-40928" TargetMode="External" /><Relationship Id="rId9" Type="http://schemas.openxmlformats.org/officeDocument/2006/relationships/hyperlink" Target="https://www.mfcr.cz/cs/kontrola-a-regulace/rizeni-a-kontrola-verejnych-financi/metodicka-podpora-chj/2021/metodicky-pokyn-chj-c-19-40931" TargetMode="Externa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40.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40.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45.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40.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40.xml"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39.xml" /><Relationship Id="rId2" Type="http://schemas.openxmlformats.org/officeDocument/2006/relationships/hyperlink" Target="https://www.e-sbirka.cz/sb/2025/419/0000-00-00?f=231%2F2025&amp;zalozka=text" TargetMode="External"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39.xml" /><Relationship Id="rId2" Type="http://schemas.openxmlformats.org/officeDocument/2006/relationships/notesSlide" Target="../notesSlides/notesSlide2.xml"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39.xml" /><Relationship Id="rId2" Type="http://schemas.openxmlformats.org/officeDocument/2006/relationships/hyperlink" Target="https://www.mfcr.cz/cs/kontrola-a-regulace/rizeni-a-kontrola-verejnych-financi/metodicka-podpora-chj/2018/metodicky-pokyn-chj-c-5--statut-internih-32888" TargetMode="External" /><Relationship Id="rId3" Type="http://schemas.openxmlformats.org/officeDocument/2006/relationships/hyperlink" Target="https://www.mfcr.cz/cs/kontrola-a-regulace/rizeni-a-kontrola-verejnych-financi/metodicka-podpora-chj/2018/metodicky-pokyn-chj-c-6--manual-internih-32889" TargetMode="External" /><Relationship Id="rId4" Type="http://schemas.openxmlformats.org/officeDocument/2006/relationships/hyperlink" Target="https://www.mfcr.cz/cs/kontrola-a-regulace/rizeni-a-kontrola-verejnych-financi/metodicka-podpora-chj/2021/metodicky-pokyn-chj-c-17-40929" TargetMode="External" /><Relationship Id="rId5" Type="http://schemas.openxmlformats.org/officeDocument/2006/relationships/hyperlink" Target="https://www.mfcr.cz/cs/kontrola-a-regulace/rizeni-a-kontrola-verejnych-financi/metodicka-podpora-chj/2021/metodicky-pokyn-chj-c-18-40930" TargetMode="External" /><Relationship Id="rId6" Type="http://schemas.openxmlformats.org/officeDocument/2006/relationships/hyperlink" Target="https://www.mfcr.cz/cs/kontrola-a-regulace/rizeni-a-kontrola-verejnych-financi/metodicka-podpora-chj/2021/metodicky-pokyn-chj-c-20-metodicky-pokyn-41489" TargetMode="External" /><Relationship Id="rId7" Type="http://schemas.openxmlformats.org/officeDocument/2006/relationships/hyperlink" Target="https://www.mfcr.cz/cs/kontrola-a-regulace/rizeni-a-kontrola-verejnych-financi/metodicka-podpora-chj/2025/metodicky-pokyn-chj-c-28-eticky-kodex-internich-au-61024" TargetMode="External" /><Relationship Id="rId8" Type="http://schemas.openxmlformats.org/officeDocument/2006/relationships/hyperlink" Target="https://mf.gov.cz/cs/kontrola-a-regulace/rizeni-a-kontrola-verejnych-financi/interni-audit" TargetMode="External"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hyperlink" Target="mailto:jana.czudek_kranecova@mfcr.cz" TargetMode="External" /><Relationship Id="rId3" Type="http://schemas.openxmlformats.org/officeDocument/2006/relationships/hyperlink" Target="mailto:chj@mfcr.cz" TargetMode="External" /><Relationship Id="rId4" Type="http://schemas.openxmlformats.org/officeDocument/2006/relationships/hyperlink" Target="https://mf.gov.cz/cs/kontrola-a-regulace/rizeni-a-kontrola-verejnych-financi" TargetMode="Externa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0.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39.xml" /><Relationship Id="rId2" Type="http://schemas.openxmlformats.org/officeDocument/2006/relationships/notesSlide" Target="../notesSlides/notesSlide1.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slide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a:extLst>
              <a:ext uri="{FF2B5EF4-FFF2-40B4-BE49-F238E27FC236}">
                <a16:creationId xmlns:a16="http://schemas.microsoft.com/office/drawing/2014/main" id="{FD2FEACA-1020-20A3-E183-1CEB85D8DDD0}"/>
              </a:ext>
            </a:extLst>
          </p:cNvPr>
          <p:cNvSpPr>
            <a:spLocks noGrp="1"/>
          </p:cNvSpPr>
          <p:nvPr>
            <p:ph type="ctrTitle"/>
          </p:nvPr>
        </p:nvSpPr>
        <p:spPr>
          <a:xfrm>
            <a:off x="6300000" y="2109600"/>
            <a:ext cx="5400000" cy="1916866"/>
          </a:xfrm>
        </p:spPr>
        <p:txBody>
          <a:bodyPr/>
          <a:lstStyle>
            <a:defPPr>
              <a:defRPr kern="1200" smtId="4294967295"/>
            </a:defPPr>
          </a:lstStyle>
          <a:p>
            <a:r>
              <a:rPr lang="cs-CZ" sz="3600"/>
              <a:t>Zákon o řízení a kontrole veřejných financí</a:t>
            </a:r>
          </a:p>
        </p:txBody>
      </p:sp>
      <p:sp>
        <p:nvSpPr>
          <p:cNvPr id="3" name="Podnadpis 2">
            <a:extLst>
              <a:ext uri="{FF2B5EF4-FFF2-40B4-BE49-F238E27FC236}">
                <a16:creationId xmlns:a16="http://schemas.microsoft.com/office/drawing/2014/main" id="{55F2B8E6-3E8B-6703-D17B-D3F0D3B656D0}"/>
              </a:ext>
            </a:extLst>
          </p:cNvPr>
          <p:cNvSpPr>
            <a:spLocks noGrp="1"/>
          </p:cNvSpPr>
          <p:nvPr>
            <p:ph type="subTitle" idx="1"/>
          </p:nvPr>
        </p:nvSpPr>
        <p:spPr>
          <a:xfrm>
            <a:off x="6300000" y="4237200"/>
            <a:ext cx="5400000" cy="1968940"/>
          </a:xfrm>
        </p:spPr>
        <p:txBody>
          <a:bodyPr/>
          <a:lstStyle>
            <a:defPPr>
              <a:defRPr kern="1200" smtId="4294967295"/>
            </a:defPPr>
          </a:lstStyle>
          <a:p>
            <a:r>
              <a:rPr lang="cs-CZ"/>
              <a:t>Mgr. Jana Czudek Kranecová, Ph.D.</a:t>
            </a:r>
          </a:p>
        </p:txBody>
      </p:sp>
      <p:sp>
        <p:nvSpPr>
          <p:cNvPr id="4" name="Zástupný symbol pro datum 3">
            <a:extLst>
              <a:ext uri="{FF2B5EF4-FFF2-40B4-BE49-F238E27FC236}">
                <a16:creationId xmlns:a16="http://schemas.microsoft.com/office/drawing/2014/main" id="{86131F65-3A82-DFF0-E99A-6E04CBE1E18B}"/>
              </a:ext>
            </a:extLst>
          </p:cNvPr>
          <p:cNvSpPr txBox="1"/>
          <p:nvPr/>
        </p:nvSpPr>
        <p:spPr>
          <a:xfrm>
            <a:off x="720000" y="5976000"/>
            <a:ext cx="2743200" cy="365125"/>
          </a:xfrm>
          <a:prstGeom prst="rect">
            <a:avLst/>
          </a:prstGeom>
        </p:spPr>
        <p:txBody>
          <a:bodyPr vert="horz" lIns="0" tIns="0" rIns="0" bIns="0" rtlCol="0" anchor="ctr"/>
          <a:lstStyle>
            <a:defPPr>
              <a:defRPr lang="cs-CZ"/>
            </a:defPPr>
            <a:lvl1pPr marL="0" algn="l"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cs-CZ">
                <a:latin typeface="Arial"/>
                <a:cs typeface="Arial"/>
              </a:rPr>
              <a:t>20. 3. 2026</a:t>
            </a:r>
            <a:endParaRPr lang="cs-CZ"/>
          </a:p>
        </p:txBody>
      </p:sp>
    </p:spTree>
    <p:extLst>
      <p:ext uri="{BB962C8B-B14F-4D97-AF65-F5344CB8AC3E}">
        <p14:creationId xmlns:p14="http://schemas.microsoft.com/office/powerpoint/2010/main" val="2709259792"/>
      </p:ext>
    </p:extLst>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sz="3600"/>
              <a:t>Zásada přístupu založeného na posouzení rizik (§ 6)</a:t>
            </a:r>
            <a:endParaRPr lang="cs-CZ"/>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Orgán veřejné správy přistupuje k řízení a kontrole veřejných financí na základě posouzení rizik.</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10</a:t>
            </a:fld>
            <a:endParaRPr lang="cs-CZ"/>
          </a:p>
        </p:txBody>
      </p:sp>
    </p:spTree>
    <p:extLst>
      <p:ext uri="{BB962C8B-B14F-4D97-AF65-F5344CB8AC3E}">
        <p14:creationId xmlns:p14="http://schemas.microsoft.com/office/powerpoint/2010/main" val="3000926149"/>
      </p:ext>
    </p:extLst>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Zásada rozdělení práv a povinností (§ 7)</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Orgán veřejné správy při řízení a kontrole veřejných financí zajistí rozdělení práv a povinností při přípravě, schvalování, provádění a kontrole operací mezi více osob.</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11</a:t>
            </a:fld>
            <a:endParaRPr lang="cs-CZ"/>
          </a:p>
        </p:txBody>
      </p:sp>
    </p:spTree>
    <p:extLst>
      <p:ext uri="{BB962C8B-B14F-4D97-AF65-F5344CB8AC3E}">
        <p14:creationId xmlns:p14="http://schemas.microsoft.com/office/powerpoint/2010/main" val="3515586523"/>
      </p:ext>
    </p:extLst>
  </p:cSld>
  <p:clrMapOvr>
    <a:masterClrMapping/>
  </p:clrMapOvr>
  <p:transition/>
  <p:timing/>
</p:sld>
</file>

<file path=ppt/slides/slide1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Zásada zachování auditní stopy (§ 8)</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Orgán veřejné správy pořizuje a uchovává záznamy o nastavení a změnách systému řízení a kontroly veřejných financí.</a:t>
            </a:r>
          </a:p>
          <a:p>
            <a:pPr algn="just"/>
            <a:r>
              <a:rPr lang="cs-CZ"/>
              <a:t>Orgán veřejné správy pořizuje a uchovává záznamy, ze kterých lze zpětně rekonstruovat posloupnost úkonů při řízení a kontrole veřejných financí                a tyto úkony ověřit.</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12</a:t>
            </a:fld>
            <a:endParaRPr lang="cs-CZ"/>
          </a:p>
        </p:txBody>
      </p:sp>
    </p:spTree>
    <p:extLst>
      <p:ext uri="{BB962C8B-B14F-4D97-AF65-F5344CB8AC3E}">
        <p14:creationId xmlns:p14="http://schemas.microsoft.com/office/powerpoint/2010/main" val="1404916629"/>
      </p:ext>
    </p:extLst>
  </p:cSld>
  <p:clrMapOvr>
    <a:masterClrMapping/>
  </p:clrMapOvr>
  <p:transition/>
  <p:timing/>
</p:sld>
</file>

<file path=ppt/slides/slide1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defPPr>
              <a:defRPr kern="1200" smtId="4294967295"/>
            </a:defPPr>
          </a:lstStyle>
          <a:p>
            <a:r>
              <a:rPr lang="cs-CZ"/>
              <a:t>Vnitřní kontrolní systém</a:t>
            </a:r>
          </a:p>
        </p:txBody>
      </p:sp>
      <p:sp>
        <p:nvSpPr>
          <p:cNvPr id="3" name="Zástupný text 2">
            <a:extLst>
              <a:ext uri="{FF2B5EF4-FFF2-40B4-BE49-F238E27FC236}">
                <a16:creationId xmlns:a16="http://schemas.microsoft.com/office/drawing/2014/main" id="{77C04BFC-830D-455F-8E4D-A207B2BEBF99}"/>
              </a:ext>
            </a:extLst>
          </p:cNvPr>
          <p:cNvSpPr>
            <a:spLocks noGrp="1"/>
          </p:cNvSpPr>
          <p:nvPr>
            <p:ph type="body" idx="1"/>
          </p:nvPr>
        </p:nvSpPr>
        <p:spPr/>
        <p:txBody>
          <a:bodyPr/>
          <a:lstStyle>
            <a:defPPr>
              <a:defRPr kern="1200" smtId="4294967295"/>
            </a:defPPr>
          </a:lstStyle>
          <a:p>
            <a:endParaRPr lang="cs-CZ"/>
          </a:p>
        </p:txBody>
      </p:sp>
    </p:spTree>
    <p:extLst>
      <p:ext uri="{BB962C8B-B14F-4D97-AF65-F5344CB8AC3E}">
        <p14:creationId xmlns:p14="http://schemas.microsoft.com/office/powerpoint/2010/main" val="2894812902"/>
      </p:ext>
    </p:extLst>
  </p:cSld>
  <p:clrMapOvr>
    <a:masterClrMapping/>
  </p:clrMapOvr>
  <p:transition/>
  <p:timing/>
</p:sld>
</file>

<file path=ppt/slides/slide1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Vnitřní kontrolní systém</a:t>
            </a:r>
          </a:p>
        </p:txBody>
      </p:sp>
      <p:sp>
        <p:nvSpPr>
          <p:cNvPr id="13" name="Zástupný obsah 12">
            <a:extLst>
              <a:ext uri="{FF2B5EF4-FFF2-40B4-BE49-F238E27FC236}">
                <a16:creationId xmlns:a16="http://schemas.microsoft.com/office/drawing/2014/main" id="{40F8AC74-0B35-4A32-8264-A0ADAB3EF83D}"/>
              </a:ext>
            </a:extLst>
          </p:cNvPr>
          <p:cNvSpPr>
            <a:spLocks noGrp="1"/>
          </p:cNvSpPr>
          <p:nvPr>
            <p:ph sz="half" idx="1"/>
          </p:nvPr>
        </p:nvSpPr>
        <p:spPr/>
        <p:txBody>
          <a:bodyPr/>
          <a:lstStyle>
            <a:defPPr>
              <a:defRPr kern="1200" smtId="4294967295"/>
            </a:defPPr>
          </a:lstStyle>
          <a:p>
            <a:r>
              <a:rPr lang="cs-CZ" sz="2100" b="1"/>
              <a:t>Kontrolní prostředí</a:t>
            </a:r>
          </a:p>
          <a:p>
            <a:pPr lvl="1"/>
            <a:r>
              <a:rPr lang="cs-CZ" sz="2100"/>
              <a:t>Organizační struktura, vymezení odpovědností a pravomocí</a:t>
            </a:r>
          </a:p>
          <a:p>
            <a:pPr lvl="1"/>
            <a:r>
              <a:rPr lang="cs-CZ" sz="2100"/>
              <a:t>Odbornost a kompetence zaměstnanců</a:t>
            </a:r>
          </a:p>
          <a:p>
            <a:r>
              <a:rPr lang="cs-CZ" sz="2100" b="1"/>
              <a:t>Řízení rizik</a:t>
            </a:r>
          </a:p>
          <a:p>
            <a:pPr lvl="1"/>
            <a:r>
              <a:rPr lang="cs-CZ" sz="2100"/>
              <a:t>Identifikace a analýza rizik </a:t>
            </a:r>
          </a:p>
          <a:p>
            <a:pPr lvl="1"/>
            <a:r>
              <a:rPr lang="cs-CZ" sz="2100"/>
              <a:t>Přijímání opatření k jejich vyloučení nebo zmírnění </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defPPr>
              <a:defRPr kern="1200" smtId="4294967295"/>
            </a:defPPr>
          </a:lstStyle>
          <a:p>
            <a:fld id="{1CF5A12E-3DFE-4C3E-9036-7893F29C52C1}" type="slidenum">
              <a:rPr lang="cs-CZ" smtClean="0"/>
              <a:t>14</a:t>
            </a:fld>
            <a:endParaRPr lang="cs-CZ"/>
          </a:p>
        </p:txBody>
      </p:sp>
      <p:sp>
        <p:nvSpPr>
          <p:cNvPr id="14" name="Zástupný obsah 13">
            <a:extLst>
              <a:ext uri="{FF2B5EF4-FFF2-40B4-BE49-F238E27FC236}">
                <a16:creationId xmlns:a16="http://schemas.microsoft.com/office/drawing/2014/main" id="{E699805B-FE83-429D-9D51-D418AF38AE24}"/>
              </a:ext>
            </a:extLst>
          </p:cNvPr>
          <p:cNvSpPr>
            <a:spLocks noGrp="1"/>
          </p:cNvSpPr>
          <p:nvPr>
            <p:ph sz="half" idx="13"/>
          </p:nvPr>
        </p:nvSpPr>
        <p:spPr/>
        <p:txBody>
          <a:bodyPr/>
          <a:lstStyle>
            <a:defPPr>
              <a:defRPr kern="1200" smtId="4294967295"/>
            </a:defPPr>
          </a:lstStyle>
          <a:p>
            <a:r>
              <a:rPr lang="cs-CZ" sz="2100" b="1"/>
              <a:t>Informace a komunikace</a:t>
            </a:r>
          </a:p>
          <a:p>
            <a:pPr lvl="1"/>
            <a:r>
              <a:rPr lang="cs-CZ" sz="2100"/>
              <a:t>Včasné a přesné informace potřebné k rozhodování</a:t>
            </a:r>
          </a:p>
          <a:p>
            <a:pPr lvl="1"/>
            <a:r>
              <a:rPr lang="cs-CZ" sz="2100"/>
              <a:t>Dostupné komunikační kanály uvnitř organizace</a:t>
            </a:r>
          </a:p>
          <a:p>
            <a:r>
              <a:rPr lang="cs-CZ" sz="2100" b="1"/>
              <a:t>Monitoring</a:t>
            </a:r>
          </a:p>
          <a:p>
            <a:pPr lvl="1"/>
            <a:r>
              <a:rPr lang="cs-CZ" sz="2100"/>
              <a:t>Průběžné a následné kontroly</a:t>
            </a:r>
          </a:p>
          <a:p>
            <a:pPr lvl="1"/>
            <a:r>
              <a:rPr lang="cs-CZ" sz="2100"/>
              <a:t>Identifikace nedostatků a jejich náprava</a:t>
            </a:r>
          </a:p>
        </p:txBody>
      </p:sp>
      <p:sp>
        <p:nvSpPr>
          <p:cNvPr id="15" name="Zástupný obsah 14">
            <a:extLst>
              <a:ext uri="{FF2B5EF4-FFF2-40B4-BE49-F238E27FC236}">
                <a16:creationId xmlns:a16="http://schemas.microsoft.com/office/drawing/2014/main" id="{4E49BE12-F300-4392-A664-485A9CC03597}"/>
              </a:ext>
            </a:extLst>
          </p:cNvPr>
          <p:cNvSpPr>
            <a:spLocks noGrp="1"/>
          </p:cNvSpPr>
          <p:nvPr>
            <p:ph sz="half" idx="14"/>
          </p:nvPr>
        </p:nvSpPr>
        <p:spPr/>
        <p:txBody>
          <a:bodyPr/>
          <a:lstStyle>
            <a:defPPr>
              <a:defRPr kern="1200" smtId="4294967295"/>
            </a:defPPr>
          </a:lstStyle>
          <a:p>
            <a:r>
              <a:rPr lang="cs-CZ" sz="2100" b="1"/>
              <a:t>Řídicí a kontrolní mechanismy</a:t>
            </a:r>
          </a:p>
          <a:p>
            <a:pPr lvl="1"/>
            <a:r>
              <a:rPr lang="cs-CZ" sz="2100"/>
              <a:t>Postupy a opatření k zajištění plnění úkolů </a:t>
            </a:r>
          </a:p>
          <a:p>
            <a:pPr lvl="1"/>
            <a:r>
              <a:rPr lang="cs-CZ" sz="2100"/>
              <a:t>Kontroly zabudované do procesů (např. schvalování, čtyři oči)</a:t>
            </a:r>
          </a:p>
          <a:p>
            <a:pPr lvl="1"/>
            <a:r>
              <a:rPr lang="cs-CZ" sz="2100"/>
              <a:t>Kontroly zaměřené na prevenci, odhalování a nápravu chyb</a:t>
            </a:r>
          </a:p>
        </p:txBody>
      </p:sp>
    </p:spTree>
    <p:extLst>
      <p:ext uri="{BB962C8B-B14F-4D97-AF65-F5344CB8AC3E}">
        <p14:creationId xmlns:p14="http://schemas.microsoft.com/office/powerpoint/2010/main" val="1537854127"/>
      </p:ext>
    </p:extLst>
  </p:cSld>
  <p:clrMapOvr>
    <a:masterClrMapping/>
  </p:clrMapOvr>
  <p:transition/>
  <p:timing/>
</p:sld>
</file>

<file path=ppt/slides/slide1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sz="3600"/>
              <a:t>Základní povinnosti – vedoucí orgánu veřejné správy</a:t>
            </a:r>
            <a:endParaRPr lang="cs-CZ"/>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sz="2000" b="1">
                <a:solidFill>
                  <a:srgbClr val="C00000"/>
                </a:solidFill>
              </a:rPr>
              <a:t>Vedoucí orgánu veřejné správy</a:t>
            </a:r>
          </a:p>
          <a:p>
            <a:pPr marL="846900" lvl="1" indent="-342900" algn="just">
              <a:buClr>
                <a:srgbClr val="002060"/>
              </a:buClr>
              <a:buFont typeface="Arial" panose="020b0604020202020204" pitchFamily="34" charset="0"/>
              <a:buChar char="•"/>
            </a:pPr>
            <a:r>
              <a:rPr lang="cs-CZ" sz="2000"/>
              <a:t>vnitřním předpisem nastaví a udržuje přiměřený a účinný vnitřní kontrolní systém a stanoví postupy řídicí kontroly</a:t>
            </a:r>
          </a:p>
          <a:p>
            <a:pPr marL="846900" lvl="1" indent="-342900" algn="just">
              <a:buClr>
                <a:schemeClr val="accent1">
                  <a:lumMod val="75000"/>
                </a:schemeClr>
              </a:buClr>
              <a:buFont typeface="Arial" panose="020b0604020202020204" pitchFamily="34" charset="0"/>
              <a:buChar char="•"/>
            </a:pPr>
            <a:r>
              <a:rPr lang="cs-CZ" sz="2000"/>
              <a:t>stanoví rozsah práv a povinností osob vykonávajících činnosti v rámci vnitřního kontrolního systému</a:t>
            </a:r>
          </a:p>
          <a:p>
            <a:pPr marL="846900" lvl="1" indent="-342900" algn="just">
              <a:buFont typeface="Arial" panose="020b0604020202020204" pitchFamily="34" charset="0"/>
              <a:buChar char="•"/>
            </a:pPr>
            <a:r>
              <a:rPr lang="cs-CZ" sz="2000"/>
              <a:t>zajistí, aby operace byly prověřeny řídicí kontrolou</a:t>
            </a:r>
          </a:p>
          <a:p>
            <a:pPr marL="846900" lvl="1" indent="-342900" algn="just">
              <a:buFont typeface="Arial" panose="020b0604020202020204" pitchFamily="34" charset="0"/>
              <a:buChar char="•"/>
            </a:pPr>
            <a:r>
              <a:rPr lang="cs-CZ" sz="2000"/>
              <a:t>zajistí, aby činnosti v rámci vnitřního kontrolního systému vykonávaly bezúhonné fyzické osoby s odpovídajícími předpoklady pro jejich výkon</a:t>
            </a:r>
          </a:p>
          <a:p>
            <a:pPr marL="846900" lvl="1" indent="-342900" algn="just">
              <a:buFont typeface="Arial" panose="020b0604020202020204" pitchFamily="34" charset="0"/>
              <a:buChar char="•"/>
            </a:pPr>
            <a:r>
              <a:rPr lang="cs-CZ" sz="2000"/>
              <a:t>zajistí průběžné prověřování přiměřenosti a účinnosti vnitřního kontrolního systému</a:t>
            </a:r>
          </a:p>
          <a:p>
            <a:pPr algn="just"/>
            <a:endParaRPr lang="cs-CZ" sz="2000"/>
          </a:p>
          <a:p>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15</a:t>
            </a:fld>
            <a:endParaRPr lang="cs-CZ"/>
          </a:p>
        </p:txBody>
      </p:sp>
    </p:spTree>
    <p:extLst>
      <p:ext uri="{BB962C8B-B14F-4D97-AF65-F5344CB8AC3E}">
        <p14:creationId xmlns:p14="http://schemas.microsoft.com/office/powerpoint/2010/main" val="646885352"/>
      </p:ext>
    </p:extLst>
  </p:cSld>
  <p:clrMapOvr>
    <a:masterClrMapping/>
  </p:clrMapOvr>
  <p:transition/>
  <p:timing/>
</p:sld>
</file>

<file path=ppt/slides/slide1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Přiměřený a účinný vnitřní kontrolní systém</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1620000" y="1440809"/>
            <a:ext cx="8964000" cy="3915521"/>
          </a:xfrm>
        </p:spPr>
        <p:txBody>
          <a:bodyPr/>
          <a:lstStyle>
            <a:defPPr>
              <a:defRPr kern="1200" smtId="4294967295"/>
            </a:defPPr>
          </a:lstStyle>
          <a:p>
            <a:pPr algn="just"/>
            <a:r>
              <a:rPr lang="cs-CZ" sz="2000"/>
              <a:t>odpovídá vnějším podmínkám, složitosti organizační struktury a charakteru zajišťovaných úkolů</a:t>
            </a:r>
          </a:p>
          <a:p>
            <a:pPr algn="just"/>
            <a:r>
              <a:rPr lang="cs-CZ" sz="2000"/>
              <a:t>vytváří podmínky pro řádné a včasné plnění úkolů a cílů orgánu veřejné správy</a:t>
            </a:r>
          </a:p>
          <a:p>
            <a:pPr algn="just"/>
            <a:r>
              <a:rPr lang="cs-CZ" sz="2000"/>
              <a:t>umožňuje včas zjišťovat rizika a přijímat opatření k jejich vyloučení nebo zmírnění</a:t>
            </a:r>
          </a:p>
          <a:p>
            <a:pPr algn="just"/>
            <a:r>
              <a:rPr lang="cs-CZ" sz="2000"/>
              <a:t>poskytuje včasné, relevantní a spolehlivé informace pro řízení a kontrolu veřejných financí</a:t>
            </a:r>
          </a:p>
          <a:p>
            <a:pPr algn="just"/>
            <a:r>
              <a:rPr lang="cs-CZ" sz="2000"/>
              <a:t>umožňuje včas zjišťovat závažné nedostatky, přijímat opatření k jejich odstranění nebo prevenci a sledovat jejich plnění </a:t>
            </a:r>
          </a:p>
          <a:p>
            <a:pPr algn="just"/>
            <a:r>
              <a:rPr lang="cs-CZ" sz="2000"/>
              <a:t>je v souladu s tímto zákonem, jinými právními předpisy, přímo použitelnými předpisy Evropské unie a vnitřními předpisy orgánu veřejné správy</a:t>
            </a:r>
          </a:p>
          <a:p>
            <a:pPr algn="just"/>
            <a:endParaRPr lang="cs-CZ" sz="2000"/>
          </a:p>
          <a:p>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16</a:t>
            </a:fld>
            <a:endParaRPr lang="cs-CZ"/>
          </a:p>
        </p:txBody>
      </p:sp>
    </p:spTree>
    <p:extLst>
      <p:ext uri="{BB962C8B-B14F-4D97-AF65-F5344CB8AC3E}">
        <p14:creationId xmlns:p14="http://schemas.microsoft.com/office/powerpoint/2010/main" val="3260023485"/>
      </p:ext>
    </p:extLst>
  </p:cSld>
  <p:clrMapOvr>
    <a:masterClrMapping/>
  </p:clrMapOvr>
  <p:transition/>
  <p:timing/>
</p:sld>
</file>

<file path=ppt/slides/slide1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Základní povinnosti – ostatní osoby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r>
              <a:rPr lang="cs-CZ" sz="2000" b="1">
                <a:solidFill>
                  <a:srgbClr val="C00000"/>
                </a:solidFill>
              </a:rPr>
              <a:t>Osoba vykonávající činnosti v rámci vnitřního kontrolního systému</a:t>
            </a:r>
          </a:p>
          <a:p>
            <a:pPr marL="789750" lvl="1" indent="-285750" algn="just">
              <a:buFont typeface="Arial" panose="020b0604020202020204" pitchFamily="34" charset="0"/>
              <a:buChar char="•"/>
            </a:pPr>
            <a:r>
              <a:rPr lang="cs-CZ"/>
              <a:t>zjišťuje a posuzuje rizika související s úkoly, které jsou jí svěřeny, a přijímá opatření k jejich vyloučení nebo zmírnění</a:t>
            </a:r>
          </a:p>
          <a:p>
            <a:pPr marL="789750" lvl="1" indent="-285750" algn="just">
              <a:buFont typeface="Arial" panose="020b0604020202020204" pitchFamily="34" charset="0"/>
              <a:buChar char="•"/>
            </a:pPr>
            <a:r>
              <a:rPr lang="cs-CZ"/>
              <a:t>při zjištění nedostatku neprodleně přijme opatření k jeho odstranění nebo prevenci nebo o potřebě přijetí takových opatření informuje vedoucího orgánu veřejné správy</a:t>
            </a:r>
          </a:p>
          <a:p>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17</a:t>
            </a:fld>
            <a:endParaRPr lang="cs-CZ"/>
          </a:p>
        </p:txBody>
      </p:sp>
    </p:spTree>
    <p:extLst>
      <p:ext uri="{BB962C8B-B14F-4D97-AF65-F5344CB8AC3E}">
        <p14:creationId xmlns:p14="http://schemas.microsoft.com/office/powerpoint/2010/main" val="2101572840"/>
      </p:ext>
    </p:extLst>
  </p:cSld>
  <p:clrMapOvr>
    <a:masterClrMapping/>
  </p:clrMapOvr>
  <p:transition/>
  <p:timing/>
</p:sld>
</file>

<file path=ppt/slides/slide1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defPPr>
              <a:defRPr kern="1200" smtId="4294967295"/>
            </a:defPPr>
          </a:lstStyle>
          <a:p>
            <a:r>
              <a:rPr lang="cs-CZ"/>
              <a:t>Řídicí kontrola</a:t>
            </a:r>
          </a:p>
        </p:txBody>
      </p:sp>
      <p:sp>
        <p:nvSpPr>
          <p:cNvPr id="3" name="Zástupný text 2">
            <a:extLst>
              <a:ext uri="{FF2B5EF4-FFF2-40B4-BE49-F238E27FC236}">
                <a16:creationId xmlns:a16="http://schemas.microsoft.com/office/drawing/2014/main" id="{77C04BFC-830D-455F-8E4D-A207B2BEBF99}"/>
              </a:ext>
            </a:extLst>
          </p:cNvPr>
          <p:cNvSpPr>
            <a:spLocks noGrp="1"/>
          </p:cNvSpPr>
          <p:nvPr>
            <p:ph type="body" idx="1"/>
          </p:nvPr>
        </p:nvSpPr>
        <p:spPr/>
        <p:txBody>
          <a:bodyPr/>
          <a:lstStyle>
            <a:defPPr>
              <a:defRPr kern="1200" smtId="4294967295"/>
            </a:defPPr>
          </a:lstStyle>
          <a:p>
            <a:endParaRPr lang="cs-CZ"/>
          </a:p>
        </p:txBody>
      </p:sp>
    </p:spTree>
    <p:extLst>
      <p:ext uri="{BB962C8B-B14F-4D97-AF65-F5344CB8AC3E}">
        <p14:creationId xmlns:p14="http://schemas.microsoft.com/office/powerpoint/2010/main" val="1025366978"/>
      </p:ext>
    </p:extLst>
  </p:cSld>
  <p:clrMapOvr>
    <a:masterClrMapping/>
  </p:clrMapOvr>
  <p:transition/>
  <p:timing/>
</p:sld>
</file>

<file path=ppt/slides/slide1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Osoby vykonávající předběžnou řídicí kontrolu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b="1">
                <a:solidFill>
                  <a:srgbClr val="C00000"/>
                </a:solidFill>
              </a:rPr>
              <a:t>příjmové operace:</a:t>
            </a:r>
            <a:r>
              <a:rPr lang="cs-CZ"/>
              <a:t> příkazce operace, správce rozpočtu</a:t>
            </a:r>
          </a:p>
          <a:p>
            <a:pPr algn="just"/>
            <a:r>
              <a:rPr lang="cs-CZ" b="1">
                <a:solidFill>
                  <a:srgbClr val="C00000"/>
                </a:solidFill>
              </a:rPr>
              <a:t>výdajové operace:</a:t>
            </a:r>
            <a:r>
              <a:rPr lang="cs-CZ"/>
              <a:t> příkazce operace, správce rozpočtu a hlavní účetní</a:t>
            </a:r>
          </a:p>
          <a:p>
            <a:pPr algn="just"/>
            <a:r>
              <a:rPr lang="cs-CZ" b="1">
                <a:solidFill>
                  <a:srgbClr val="C00000"/>
                </a:solidFill>
              </a:rPr>
              <a:t>majetkové operace:</a:t>
            </a:r>
            <a:r>
              <a:rPr lang="cs-CZ"/>
              <a:t> příkazce operace, osoba určená vedoucím orgánu veřejné správy</a:t>
            </a:r>
          </a:p>
          <a:p>
            <a:pPr algn="just"/>
            <a:r>
              <a:rPr lang="cs-CZ"/>
              <a:t>příkazce operace</a:t>
            </a:r>
          </a:p>
          <a:p>
            <a:pPr marL="789750" lvl="1" indent="-285750" algn="just">
              <a:buFont typeface="Arial" panose="020b0604020202020204" pitchFamily="34" charset="0"/>
              <a:buChar char="•"/>
            </a:pPr>
            <a:r>
              <a:rPr lang="cs-CZ"/>
              <a:t>vedoucí orgánu veřejné správy nebo jím určený zaměstnanec orgánu veřejné správy pověřený řízením činnosti</a:t>
            </a:r>
          </a:p>
          <a:p>
            <a:pPr marL="789750" lvl="1" indent="-285750" algn="just">
              <a:buFont typeface="Arial" panose="020b0604020202020204" pitchFamily="34" charset="0"/>
              <a:buChar char="•"/>
            </a:pPr>
            <a:r>
              <a:rPr lang="cs-CZ"/>
              <a:t>místostarosta, náměstek primátora </a:t>
            </a:r>
          </a:p>
          <a:p>
            <a:pPr algn="just"/>
            <a:r>
              <a:rPr lang="cs-CZ"/>
              <a:t>neslučitelnost funkcí (příkazce operace x správce rozpočtu / hlavní účetní)</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19</a:t>
            </a:fld>
            <a:endParaRPr lang="cs-CZ"/>
          </a:p>
        </p:txBody>
      </p:sp>
    </p:spTree>
    <p:extLst>
      <p:ext uri="{BB962C8B-B14F-4D97-AF65-F5344CB8AC3E}">
        <p14:creationId xmlns:p14="http://schemas.microsoft.com/office/powerpoint/2010/main" val="3777547862"/>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Základní informace</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sz="2000"/>
              <a:t>zákon č. 320/2001 Sb., o finanční kontrole ve veřejné správě bude nahrazen </a:t>
            </a:r>
            <a:r>
              <a:rPr lang="cs-CZ" sz="2000" b="1">
                <a:solidFill>
                  <a:schemeClr val="tx2">
                    <a:lumMod val="75000"/>
                    <a:lumOff val="25000"/>
                  </a:schemeClr>
                </a:solidFill>
                <a:hlinkClick r:id="rId2">
                  <a:extLst>
                    <a:ext uri="{A12FA001-AC4F-418D-AE19-62706E023703}">
                      <ahyp:hlinkClr xmlns:ahyp="http://schemas.microsoft.com/office/drawing/2018/hyperlinkcolor" val="tx"/>
                    </a:ext>
                  </a:extLst>
                </a:hlinkClick>
              </a:rPr>
              <a:t>zákonem č. 231/2025 Sb., o řízení a kontrole veřejných financí</a:t>
            </a:r>
            <a:endParaRPr lang="cs-CZ" sz="2000" b="1">
              <a:solidFill>
                <a:schemeClr val="tx2">
                  <a:lumMod val="75000"/>
                  <a:lumOff val="25000"/>
                </a:schemeClr>
              </a:solidFill>
            </a:endParaRPr>
          </a:p>
          <a:p>
            <a:pPr marL="846900" lvl="1" indent="-342900" algn="just">
              <a:buFont typeface="Arial" panose="020b0604020202020204" pitchFamily="34" charset="0"/>
              <a:buChar char="•"/>
            </a:pPr>
            <a:r>
              <a:rPr lang="cs-CZ" sz="2000"/>
              <a:t>s účinností od 1.1.2027</a:t>
            </a:r>
          </a:p>
          <a:p>
            <a:pPr marL="846900" lvl="1" indent="-342900" algn="just">
              <a:buFont typeface="Arial" panose="020b0604020202020204" pitchFamily="34" charset="0"/>
              <a:buChar char="•"/>
            </a:pPr>
            <a:r>
              <a:rPr lang="cs-CZ" sz="2000"/>
              <a:t>prováděcí vyhláška bude zrušena bez náhrady </a:t>
            </a:r>
          </a:p>
          <a:p>
            <a:pPr algn="just"/>
            <a:r>
              <a:rPr lang="cs-CZ" sz="2000"/>
              <a:t>Globální standardy </a:t>
            </a:r>
          </a:p>
          <a:p>
            <a:pPr lvl="1" algn="just"/>
            <a:r>
              <a:rPr lang="cs-CZ" sz="2000" b="1">
                <a:solidFill>
                  <a:schemeClr val="tx2">
                    <a:lumMod val="75000"/>
                    <a:lumOff val="25000"/>
                  </a:schemeClr>
                </a:solidFill>
                <a:hlinkClick r:id="rId3">
                  <a:extLst>
                    <a:ext uri="{A12FA001-AC4F-418D-AE19-62706E023703}">
                      <ahyp:hlinkClr xmlns:ahyp="http://schemas.microsoft.com/office/drawing/2018/hyperlinkcolor" val="tx"/>
                    </a:ext>
                  </a:extLst>
                </a:hlinkClick>
              </a:rPr>
              <a:t>Sdělení Ministerstva financí č. 419/2025 Sb. </a:t>
            </a:r>
            <a:endParaRPr lang="cs-CZ" sz="2000" b="1">
              <a:solidFill>
                <a:schemeClr val="tx2">
                  <a:lumMod val="75000"/>
                  <a:lumOff val="25000"/>
                </a:schemeClr>
              </a:solidFill>
            </a:endParaRP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2</a:t>
            </a:fld>
            <a:endParaRPr lang="cs-CZ"/>
          </a:p>
        </p:txBody>
      </p:sp>
    </p:spTree>
    <p:extLst>
      <p:ext uri="{BB962C8B-B14F-4D97-AF65-F5344CB8AC3E}">
        <p14:creationId xmlns:p14="http://schemas.microsoft.com/office/powerpoint/2010/main" val="3888294916"/>
      </p:ext>
    </p:extLst>
  </p:cSld>
  <p:clrMapOvr>
    <a:masterClrMapping/>
  </p:clrMapOvr>
  <p:transition/>
  <p:timing/>
</p:sld>
</file>

<file path=ppt/slides/slide2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Osoby vykonávající předběžnou řídicí kontrolu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správce rozpočtu / hlavní účetní</a:t>
            </a:r>
          </a:p>
          <a:p>
            <a:pPr marL="789750" lvl="1" indent="-285750" algn="just">
              <a:buFont typeface="Arial" panose="020b0604020202020204" pitchFamily="34" charset="0"/>
              <a:buChar char="•"/>
            </a:pPr>
            <a:r>
              <a:rPr lang="cs-CZ"/>
              <a:t>zaměstnanec orgánu veřejné správy (vždy u ministerstev)</a:t>
            </a:r>
          </a:p>
          <a:p>
            <a:pPr marL="789750" lvl="1" indent="-285750" algn="just">
              <a:buFont typeface="Arial" panose="020b0604020202020204" pitchFamily="34" charset="0"/>
              <a:buChar char="•"/>
            </a:pPr>
            <a:r>
              <a:rPr lang="cs-CZ"/>
              <a:t>jiná osoba - v případech odůvodněných nízkou pravděpodobností výskytu nepřiměřených rizik pro nakládání s veřejnými prostředky</a:t>
            </a:r>
          </a:p>
          <a:p>
            <a:pPr algn="just"/>
            <a:r>
              <a:rPr lang="cs-CZ"/>
              <a:t>sloučení funkce správce rozpočtu a hlavního účetního</a:t>
            </a:r>
          </a:p>
          <a:p>
            <a:pPr lvl="1" algn="just"/>
            <a:r>
              <a:rPr lang="cs-CZ"/>
              <a:t>v případech odůvodněných nízkou pravděpodobností výskytu nepřiměřených rizik pro nakládání s veřejnými prostředky</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20</a:t>
            </a:fld>
            <a:endParaRPr lang="cs-CZ"/>
          </a:p>
        </p:txBody>
      </p:sp>
    </p:spTree>
    <p:extLst>
      <p:ext uri="{BB962C8B-B14F-4D97-AF65-F5344CB8AC3E}">
        <p14:creationId xmlns:p14="http://schemas.microsoft.com/office/powerpoint/2010/main" val="2963137325"/>
      </p:ext>
    </p:extLst>
  </p:cSld>
  <p:clrMapOvr>
    <a:masterClrMapping/>
  </p:clrMapOvr>
  <p:transition/>
  <p:timing/>
</p:sld>
</file>

<file path=ppt/slides/slide2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PŘÍJMOVÉ OPERACE- předběžná kontrola</a:t>
            </a:r>
          </a:p>
        </p:txBody>
      </p:sp>
      <p:sp>
        <p:nvSpPr>
          <p:cNvPr id="5" name="Zástupný obsah 4">
            <a:extLst>
              <a:ext uri="{FF2B5EF4-FFF2-40B4-BE49-F238E27FC236}">
                <a16:creationId xmlns:a16="http://schemas.microsoft.com/office/drawing/2014/main" id="{F61B5EF3-4CE8-4E98-9F40-6500FD102F16}"/>
              </a:ext>
            </a:extLst>
          </p:cNvPr>
          <p:cNvSpPr>
            <a:spLocks noGrp="1"/>
          </p:cNvSpPr>
          <p:nvPr>
            <p:ph sz="half" idx="1"/>
          </p:nvPr>
        </p:nvSpPr>
        <p:spPr>
          <a:xfrm>
            <a:off x="1620000" y="2370350"/>
            <a:ext cx="4323523" cy="3960537"/>
          </a:xfrm>
        </p:spPr>
        <p:txBody>
          <a:bodyPr/>
          <a:lstStyle>
            <a:defPPr>
              <a:defRPr kern="1200" smtId="4294967295"/>
            </a:defPPr>
          </a:lstStyle>
          <a:p>
            <a:pPr algn="just"/>
            <a:r>
              <a:rPr lang="cs-CZ"/>
              <a:t>SPRÁVCE ROZPOČTU</a:t>
            </a:r>
          </a:p>
          <a:p>
            <a:pPr marL="342900" indent="-342900" algn="just">
              <a:spcAft>
                <a:spcPts val="600"/>
              </a:spcAft>
              <a:buFont typeface="Arial" panose="020b0604020202020204" pitchFamily="34" charset="0"/>
              <a:buChar char="•"/>
            </a:pPr>
            <a:r>
              <a:rPr lang="cs-CZ" sz="1600" b="0">
                <a:solidFill>
                  <a:schemeClr val="bg2">
                    <a:lumMod val="50000"/>
                  </a:schemeClr>
                </a:solidFill>
              </a:rPr>
              <a:t>souladu se schváleným rozpočtem, programy, projekty, uzavřenými smlouvami nebo  rozhodnutím o nakládání s veřejnými prostředky</a:t>
            </a:r>
          </a:p>
          <a:p>
            <a:pPr marL="342900" indent="-342900" algn="just">
              <a:spcAft>
                <a:spcPts val="600"/>
              </a:spcAft>
              <a:buFont typeface="Arial" panose="020b0604020202020204" pitchFamily="34" charset="0"/>
              <a:buChar char="•"/>
            </a:pPr>
            <a:r>
              <a:rPr lang="cs-CZ" sz="1600" b="0">
                <a:solidFill>
                  <a:schemeClr val="bg2">
                    <a:lumMod val="50000"/>
                  </a:schemeClr>
                </a:solidFill>
              </a:rPr>
              <a:t>soulad s pravidly pro financování činnosti orgánu veřejné správy </a:t>
            </a:r>
          </a:p>
          <a:p>
            <a:pPr marL="342900" indent="-342900" algn="just">
              <a:spcAft>
                <a:spcPts val="600"/>
              </a:spcAft>
              <a:buFont typeface="Arial" panose="020b0604020202020204" pitchFamily="34" charset="0"/>
              <a:buChar char="•"/>
            </a:pPr>
            <a:r>
              <a:rPr lang="cs-CZ" sz="1600" b="0">
                <a:solidFill>
                  <a:schemeClr val="bg2">
                    <a:lumMod val="50000"/>
                  </a:schemeClr>
                </a:solidFill>
              </a:rPr>
              <a:t>řízení souvisejících rozpočtových rizik</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defPPr>
              <a:defRPr kern="1200" smtId="4294967295"/>
            </a:defPPr>
          </a:lstStyle>
          <a:p>
            <a:fld id="{1CF5A12E-3DFE-4C3E-9036-7893F29C52C1}" type="slidenum">
              <a:rPr lang="cs-CZ" smtClean="0"/>
              <a:t>21</a:t>
            </a:fld>
            <a:endParaRPr lang="cs-CZ"/>
          </a:p>
        </p:txBody>
      </p:sp>
      <p:sp>
        <p:nvSpPr>
          <p:cNvPr id="6" name="Zástupný text 5">
            <a:extLst>
              <a:ext uri="{FF2B5EF4-FFF2-40B4-BE49-F238E27FC236}">
                <a16:creationId xmlns:a16="http://schemas.microsoft.com/office/drawing/2014/main" id="{5CC0AA04-A00F-4D8C-A785-53587E99AAE8}"/>
              </a:ext>
            </a:extLst>
          </p:cNvPr>
          <p:cNvSpPr>
            <a:spLocks noGrp="1"/>
          </p:cNvSpPr>
          <p:nvPr>
            <p:ph type="body" sz="quarter" idx="14"/>
          </p:nvPr>
        </p:nvSpPr>
        <p:spPr>
          <a:xfrm>
            <a:off x="683999" y="1243809"/>
            <a:ext cx="10689853" cy="772560"/>
          </a:xfrm>
        </p:spPr>
        <p:txBody>
          <a:bodyPr/>
          <a:lstStyle>
            <a:defPPr>
              <a:defRPr kern="1200" smtId="4294967295"/>
            </a:defPPr>
          </a:lstStyle>
          <a:p>
            <a:r>
              <a:rPr lang="cs-CZ"/>
              <a:t>PŘED SCHVÁLENÍM OPERACE (§ 12)</a:t>
            </a:r>
          </a:p>
          <a:p>
            <a:r>
              <a:rPr lang="cs-CZ" sz="1600">
                <a:solidFill>
                  <a:schemeClr val="bg2">
                    <a:lumMod val="50000"/>
                  </a:schemeClr>
                </a:solidFill>
              </a:rPr>
              <a:t>Pořadí stanoví orgán veřejné správy – doporučení, aby byl příkazce operace na konci procesu jako osoba odpovědná za schválení operace </a:t>
            </a:r>
          </a:p>
          <a:p>
            <a:endParaRPr lang="cs-CZ"/>
          </a:p>
          <a:p>
            <a:endParaRPr lang="cs-CZ"/>
          </a:p>
        </p:txBody>
      </p:sp>
      <p:sp>
        <p:nvSpPr>
          <p:cNvPr id="7" name="Zástupný obsah 6">
            <a:extLst>
              <a:ext uri="{FF2B5EF4-FFF2-40B4-BE49-F238E27FC236}">
                <a16:creationId xmlns:a16="http://schemas.microsoft.com/office/drawing/2014/main" id="{5E613C3B-733A-405E-BB59-E5CC89E3E8FE}"/>
              </a:ext>
            </a:extLst>
          </p:cNvPr>
          <p:cNvSpPr>
            <a:spLocks noGrp="1"/>
          </p:cNvSpPr>
          <p:nvPr>
            <p:ph sz="half" idx="15"/>
          </p:nvPr>
        </p:nvSpPr>
        <p:spPr>
          <a:xfrm>
            <a:off x="6266427" y="2358814"/>
            <a:ext cx="4323523" cy="3960537"/>
          </a:xfrm>
        </p:spPr>
        <p:txBody>
          <a:bodyPr/>
          <a:lstStyle>
            <a:defPPr>
              <a:defRPr kern="1200" smtId="4294967295"/>
            </a:defPPr>
          </a:lstStyle>
          <a:p>
            <a:pPr algn="just"/>
            <a:r>
              <a:rPr lang="cs-CZ"/>
              <a:t>PŘÍKAZCE OPERACE</a:t>
            </a:r>
          </a:p>
          <a:p>
            <a:pPr marL="342900" lvl="1" indent="-342900" algn="just">
              <a:spcAft>
                <a:spcPts val="600"/>
              </a:spcAft>
              <a:buFont typeface="Arial" panose="020b0604020202020204" pitchFamily="34" charset="0"/>
              <a:buChar char="•"/>
            </a:pPr>
            <a:r>
              <a:rPr lang="cs-CZ" sz="1600">
                <a:solidFill>
                  <a:schemeClr val="bg2">
                    <a:lumMod val="50000"/>
                  </a:schemeClr>
                </a:solidFill>
              </a:rPr>
              <a:t>soulad s právními předpisy</a:t>
            </a:r>
          </a:p>
          <a:p>
            <a:pPr marL="342900" lvl="1" indent="-342900" algn="just">
              <a:spcAft>
                <a:spcPts val="600"/>
              </a:spcAft>
              <a:buFont typeface="Arial" panose="020b0604020202020204" pitchFamily="34" charset="0"/>
              <a:buChar char="•"/>
            </a:pPr>
            <a:r>
              <a:rPr lang="cs-CZ" sz="1600">
                <a:solidFill>
                  <a:schemeClr val="bg2">
                    <a:lumMod val="50000"/>
                  </a:schemeClr>
                </a:solidFill>
              </a:rPr>
              <a:t>nezbytnost k zajištění úkolů, záměrů a cílů orgánu veřejné správy</a:t>
            </a:r>
          </a:p>
          <a:p>
            <a:pPr marL="342900" lvl="1" indent="-342900" algn="just">
              <a:spcAft>
                <a:spcPts val="600"/>
              </a:spcAft>
              <a:buFont typeface="Arial" panose="020b0604020202020204" pitchFamily="34" charset="0"/>
              <a:buChar char="•"/>
            </a:pPr>
            <a:r>
              <a:rPr lang="cs-CZ" sz="1600">
                <a:solidFill>
                  <a:schemeClr val="bg2">
                    <a:lumMod val="50000"/>
                  </a:schemeClr>
                </a:solidFill>
              </a:rPr>
              <a:t>soulad se zásadou řádného finančního řízení</a:t>
            </a:r>
          </a:p>
          <a:p>
            <a:pPr marL="342900" lvl="1" indent="-342900" algn="just">
              <a:spcAft>
                <a:spcPts val="600"/>
              </a:spcAft>
              <a:buFont typeface="Arial" panose="020b0604020202020204" pitchFamily="34" charset="0"/>
              <a:buChar char="•"/>
            </a:pPr>
            <a:r>
              <a:rPr lang="cs-CZ" sz="1600">
                <a:solidFill>
                  <a:schemeClr val="bg2">
                    <a:lumMod val="50000"/>
                  </a:schemeClr>
                </a:solidFill>
              </a:rPr>
              <a:t>soulad se schváleným rozpočtem, programy, projekty, uzavřenými smlouvami rozhodnutími o nakládání s veřejnými prostředky a pravidly pro financování činnosti orgánu veřejné správy</a:t>
            </a:r>
          </a:p>
          <a:p>
            <a:pPr marL="342900" lvl="1" indent="-342900" algn="just">
              <a:spcAft>
                <a:spcPts val="600"/>
              </a:spcAft>
              <a:buFont typeface="Arial" panose="020b0604020202020204" pitchFamily="34" charset="0"/>
              <a:buChar char="•"/>
            </a:pPr>
            <a:r>
              <a:rPr lang="cs-CZ" sz="1600">
                <a:solidFill>
                  <a:schemeClr val="bg2">
                    <a:lumMod val="50000"/>
                  </a:schemeClr>
                </a:solidFill>
              </a:rPr>
              <a:t>doložení správnými a úplnými podklady </a:t>
            </a:r>
          </a:p>
          <a:p>
            <a:pPr marL="342900" lvl="1" indent="-342900" algn="just">
              <a:spcAft>
                <a:spcPts val="600"/>
              </a:spcAft>
              <a:buFont typeface="Arial" panose="020b0604020202020204" pitchFamily="34" charset="0"/>
              <a:buChar char="•"/>
            </a:pPr>
            <a:r>
              <a:rPr lang="cs-CZ" sz="1600">
                <a:solidFill>
                  <a:schemeClr val="bg2">
                    <a:lumMod val="50000"/>
                  </a:schemeClr>
                </a:solidFill>
              </a:rPr>
              <a:t>řízení souvisejících rizik</a:t>
            </a:r>
          </a:p>
          <a:p>
            <a:pPr algn="just"/>
            <a:endParaRPr lang="cs-CZ"/>
          </a:p>
        </p:txBody>
      </p:sp>
    </p:spTree>
    <p:extLst>
      <p:ext uri="{BB962C8B-B14F-4D97-AF65-F5344CB8AC3E}">
        <p14:creationId xmlns:p14="http://schemas.microsoft.com/office/powerpoint/2010/main" val="142643011"/>
      </p:ext>
    </p:extLst>
  </p:cSld>
  <p:clrMapOvr>
    <a:masterClrMapping/>
  </p:clrMapOvr>
  <p:transition/>
  <p:timing/>
</p:sld>
</file>

<file path=ppt/slides/slide2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PŘÍJMOVÉ OPERACE – následná kontrola</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Osoba určená vedoucím orgánu veřejné správy sleduje, zda příjmy, na které má orgán veřejné správy nárok, jsou hrazeny včas a ve správné výši, a při zjištění nedostatku neprodleně přijme opatření k jeho odstranění nebo prevenci nebo o potřebě přijetí takových opatření informuje vedoucího orgánu veřejné správy.</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22</a:t>
            </a:fld>
            <a:endParaRPr lang="cs-CZ"/>
          </a:p>
        </p:txBody>
      </p:sp>
    </p:spTree>
    <p:extLst>
      <p:ext uri="{BB962C8B-B14F-4D97-AF65-F5344CB8AC3E}">
        <p14:creationId xmlns:p14="http://schemas.microsoft.com/office/powerpoint/2010/main" val="3521038680"/>
      </p:ext>
    </p:extLst>
  </p:cSld>
  <p:clrMapOvr>
    <a:masterClrMapping/>
  </p:clrMapOvr>
  <p:transition/>
  <p:timing/>
</p:sld>
</file>

<file path=ppt/slides/slide2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PŘÍJMOVÉ OPERACE - výjimky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hromadné provedení předběžné řídicí kontroly před schválením operace          (§ 14 odst. 1)</a:t>
            </a:r>
          </a:p>
          <a:p>
            <a:pPr algn="just"/>
            <a:r>
              <a:rPr lang="cs-CZ"/>
              <a:t>vyplývá-li povinnost uskutečnit operaci nebo její podmínky z jiného právního předpisu, opatření obecné povahy, usnesení vlády, rozhodnutí soudu nebo rozhodnutí správního orgánu, provede se předběžná řídicí kontrola pouze            v rozsahu, který může orgán veřejné správy ovlivnit (§ 14 odst. 2)</a:t>
            </a:r>
          </a:p>
          <a:p>
            <a:pPr algn="just"/>
            <a:r>
              <a:rPr lang="cs-CZ"/>
              <a:t>nahrazené předběžné řídicí kontroly následnou řídicí kontrolou</a:t>
            </a:r>
          </a:p>
          <a:p>
            <a:pPr marL="789750" lvl="1" indent="-285750" algn="just">
              <a:buFont typeface="Arial" panose="020b0604020202020204" pitchFamily="34" charset="0"/>
              <a:buChar char="•"/>
            </a:pPr>
            <a:r>
              <a:rPr lang="cs-CZ"/>
              <a:t>příjmové operace, kterou nelze předvídat [§ 14 odst. 3 písm. a)]</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23</a:t>
            </a:fld>
            <a:endParaRPr lang="cs-CZ"/>
          </a:p>
        </p:txBody>
      </p:sp>
    </p:spTree>
    <p:extLst>
      <p:ext uri="{BB962C8B-B14F-4D97-AF65-F5344CB8AC3E}">
        <p14:creationId xmlns:p14="http://schemas.microsoft.com/office/powerpoint/2010/main" val="3384070515"/>
      </p:ext>
    </p:extLst>
  </p:cSld>
  <p:clrMapOvr>
    <a:masterClrMapping/>
  </p:clrMapOvr>
  <p:transition/>
  <p:timing/>
</p:sld>
</file>

<file path=ppt/slides/slide2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VÝDAJOVÉ OPERACE- předběžná kontrola</a:t>
            </a:r>
          </a:p>
        </p:txBody>
      </p:sp>
      <p:sp>
        <p:nvSpPr>
          <p:cNvPr id="5" name="Zástupný obsah 4">
            <a:extLst>
              <a:ext uri="{FF2B5EF4-FFF2-40B4-BE49-F238E27FC236}">
                <a16:creationId xmlns:a16="http://schemas.microsoft.com/office/drawing/2014/main" id="{F61B5EF3-4CE8-4E98-9F40-6500FD102F16}"/>
              </a:ext>
            </a:extLst>
          </p:cNvPr>
          <p:cNvSpPr>
            <a:spLocks noGrp="1"/>
          </p:cNvSpPr>
          <p:nvPr>
            <p:ph sz="half" idx="1"/>
          </p:nvPr>
        </p:nvSpPr>
        <p:spPr>
          <a:xfrm>
            <a:off x="1620000" y="2370350"/>
            <a:ext cx="4323523" cy="3960537"/>
          </a:xfrm>
        </p:spPr>
        <p:txBody>
          <a:bodyPr/>
          <a:lstStyle>
            <a:defPPr>
              <a:defRPr kern="1200" smtId="4294967295"/>
            </a:defPPr>
          </a:lstStyle>
          <a:p>
            <a:pPr algn="just"/>
            <a:r>
              <a:rPr lang="cs-CZ"/>
              <a:t>SPRÁVCE ROZPOČTU</a:t>
            </a:r>
          </a:p>
          <a:p>
            <a:pPr marL="342900" indent="-342900" algn="just">
              <a:spcAft>
                <a:spcPts val="600"/>
              </a:spcAft>
              <a:buFont typeface="Arial" panose="020b0604020202020204" pitchFamily="34" charset="0"/>
              <a:buChar char="•"/>
            </a:pPr>
            <a:r>
              <a:rPr lang="cs-CZ" sz="1600" b="0">
                <a:solidFill>
                  <a:schemeClr val="bg2">
                    <a:lumMod val="50000"/>
                  </a:schemeClr>
                </a:solidFill>
              </a:rPr>
              <a:t>souladu se schváleným rozpočtem, programy, projekty, uzavřenými smlouvami nebo  rozhodnutím o nakládání s veřejnými prostředky</a:t>
            </a:r>
          </a:p>
          <a:p>
            <a:pPr marL="342900" indent="-342900" algn="just">
              <a:spcAft>
                <a:spcPts val="600"/>
              </a:spcAft>
              <a:buFont typeface="Arial" panose="020b0604020202020204" pitchFamily="34" charset="0"/>
              <a:buChar char="•"/>
            </a:pPr>
            <a:r>
              <a:rPr lang="cs-CZ" sz="1600" b="0">
                <a:solidFill>
                  <a:schemeClr val="bg2">
                    <a:lumMod val="50000"/>
                  </a:schemeClr>
                </a:solidFill>
              </a:rPr>
              <a:t>soulad s pravidly pro financování činnosti orgánu veřejné správy </a:t>
            </a:r>
          </a:p>
          <a:p>
            <a:pPr marL="342900" indent="-342900" algn="just">
              <a:spcAft>
                <a:spcPts val="600"/>
              </a:spcAft>
              <a:buFont typeface="Arial" panose="020b0604020202020204" pitchFamily="34" charset="0"/>
              <a:buChar char="•"/>
            </a:pPr>
            <a:r>
              <a:rPr lang="cs-CZ" sz="1600" b="0">
                <a:solidFill>
                  <a:schemeClr val="bg2">
                    <a:lumMod val="50000"/>
                  </a:schemeClr>
                </a:solidFill>
              </a:rPr>
              <a:t>řízení souvisejících rozpočtových rizik</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defPPr>
              <a:defRPr kern="1200" smtId="4294967295"/>
            </a:defPPr>
          </a:lstStyle>
          <a:p>
            <a:fld id="{1CF5A12E-3DFE-4C3E-9036-7893F29C52C1}" type="slidenum">
              <a:rPr lang="cs-CZ" smtClean="0"/>
              <a:t>24</a:t>
            </a:fld>
            <a:endParaRPr lang="cs-CZ"/>
          </a:p>
        </p:txBody>
      </p:sp>
      <p:sp>
        <p:nvSpPr>
          <p:cNvPr id="6" name="Zástupný text 5">
            <a:extLst>
              <a:ext uri="{FF2B5EF4-FFF2-40B4-BE49-F238E27FC236}">
                <a16:creationId xmlns:a16="http://schemas.microsoft.com/office/drawing/2014/main" id="{5CC0AA04-A00F-4D8C-A785-53587E99AAE8}"/>
              </a:ext>
            </a:extLst>
          </p:cNvPr>
          <p:cNvSpPr>
            <a:spLocks noGrp="1"/>
          </p:cNvSpPr>
          <p:nvPr>
            <p:ph type="body" sz="quarter" idx="14"/>
          </p:nvPr>
        </p:nvSpPr>
        <p:spPr>
          <a:xfrm>
            <a:off x="683999" y="1243809"/>
            <a:ext cx="10689853" cy="772560"/>
          </a:xfrm>
        </p:spPr>
        <p:txBody>
          <a:bodyPr/>
          <a:lstStyle>
            <a:defPPr>
              <a:defRPr kern="1200" smtId="4294967295"/>
            </a:defPPr>
          </a:lstStyle>
          <a:p>
            <a:r>
              <a:rPr lang="cs-CZ"/>
              <a:t>PŘED SCHVÁLENÍM OPERACE (§ 12)</a:t>
            </a:r>
          </a:p>
          <a:p>
            <a:r>
              <a:rPr lang="cs-CZ" sz="1600">
                <a:solidFill>
                  <a:schemeClr val="bg2">
                    <a:lumMod val="50000"/>
                  </a:schemeClr>
                </a:solidFill>
              </a:rPr>
              <a:t>Pořadí stanoví orgán veřejné správy – doporučení, aby byl příkazce operace na konci procesu jako osoba odpovědná za schválení operace </a:t>
            </a:r>
          </a:p>
          <a:p>
            <a:endParaRPr lang="cs-CZ"/>
          </a:p>
          <a:p>
            <a:endParaRPr lang="cs-CZ"/>
          </a:p>
        </p:txBody>
      </p:sp>
      <p:sp>
        <p:nvSpPr>
          <p:cNvPr id="7" name="Zástupný obsah 6">
            <a:extLst>
              <a:ext uri="{FF2B5EF4-FFF2-40B4-BE49-F238E27FC236}">
                <a16:creationId xmlns:a16="http://schemas.microsoft.com/office/drawing/2014/main" id="{5E613C3B-733A-405E-BB59-E5CC89E3E8FE}"/>
              </a:ext>
            </a:extLst>
          </p:cNvPr>
          <p:cNvSpPr>
            <a:spLocks noGrp="1"/>
          </p:cNvSpPr>
          <p:nvPr>
            <p:ph sz="half" idx="15"/>
          </p:nvPr>
        </p:nvSpPr>
        <p:spPr>
          <a:xfrm>
            <a:off x="6266427" y="2358814"/>
            <a:ext cx="4323523" cy="3960537"/>
          </a:xfrm>
        </p:spPr>
        <p:txBody>
          <a:bodyPr/>
          <a:lstStyle>
            <a:defPPr>
              <a:defRPr kern="1200" smtId="4294967295"/>
            </a:defPPr>
          </a:lstStyle>
          <a:p>
            <a:pPr algn="just"/>
            <a:r>
              <a:rPr lang="cs-CZ"/>
              <a:t>PŘÍKAZCE OPERACE</a:t>
            </a:r>
          </a:p>
          <a:p>
            <a:pPr marL="342900" lvl="1" indent="-342900" algn="just">
              <a:spcAft>
                <a:spcPts val="600"/>
              </a:spcAft>
              <a:buFont typeface="Arial" panose="020b0604020202020204" pitchFamily="34" charset="0"/>
              <a:buChar char="•"/>
            </a:pPr>
            <a:r>
              <a:rPr lang="cs-CZ" sz="1600">
                <a:solidFill>
                  <a:schemeClr val="bg2">
                    <a:lumMod val="50000"/>
                  </a:schemeClr>
                </a:solidFill>
              </a:rPr>
              <a:t>soulad s právními předpisy</a:t>
            </a:r>
          </a:p>
          <a:p>
            <a:pPr marL="342900" lvl="1" indent="-342900" algn="just">
              <a:spcAft>
                <a:spcPts val="600"/>
              </a:spcAft>
              <a:buFont typeface="Arial" panose="020b0604020202020204" pitchFamily="34" charset="0"/>
              <a:buChar char="•"/>
            </a:pPr>
            <a:r>
              <a:rPr lang="cs-CZ" sz="1600">
                <a:solidFill>
                  <a:schemeClr val="bg2">
                    <a:lumMod val="50000"/>
                  </a:schemeClr>
                </a:solidFill>
              </a:rPr>
              <a:t>nezbytnost k zajištění úkolů, záměrů a cílů orgánu veřejné správy</a:t>
            </a:r>
          </a:p>
          <a:p>
            <a:pPr marL="342900" lvl="1" indent="-342900" algn="just">
              <a:spcAft>
                <a:spcPts val="600"/>
              </a:spcAft>
              <a:buFont typeface="Arial" panose="020b0604020202020204" pitchFamily="34" charset="0"/>
              <a:buChar char="•"/>
            </a:pPr>
            <a:r>
              <a:rPr lang="cs-CZ" sz="1600">
                <a:solidFill>
                  <a:schemeClr val="bg2">
                    <a:lumMod val="50000"/>
                  </a:schemeClr>
                </a:solidFill>
              </a:rPr>
              <a:t>soulad se zásadou řádného finančního řízení</a:t>
            </a:r>
          </a:p>
          <a:p>
            <a:pPr marL="342900" lvl="1" indent="-342900" algn="just">
              <a:spcAft>
                <a:spcPts val="600"/>
              </a:spcAft>
              <a:buFont typeface="Arial" panose="020b0604020202020204" pitchFamily="34" charset="0"/>
              <a:buChar char="•"/>
            </a:pPr>
            <a:r>
              <a:rPr lang="cs-CZ" sz="1600">
                <a:solidFill>
                  <a:schemeClr val="bg2">
                    <a:lumMod val="50000"/>
                  </a:schemeClr>
                </a:solidFill>
              </a:rPr>
              <a:t>soulad se schváleným rozpočtem, programy, projekty, uzavřenými smlouvami rozhodnutími o nakládání s veřejnými prostředky a pravidly pro financování činnosti orgánu veřejné správy</a:t>
            </a:r>
          </a:p>
          <a:p>
            <a:pPr marL="342900" lvl="1" indent="-342900" algn="just">
              <a:spcAft>
                <a:spcPts val="600"/>
              </a:spcAft>
              <a:buFont typeface="Arial" panose="020b0604020202020204" pitchFamily="34" charset="0"/>
              <a:buChar char="•"/>
            </a:pPr>
            <a:r>
              <a:rPr lang="cs-CZ" sz="1600">
                <a:solidFill>
                  <a:schemeClr val="bg2">
                    <a:lumMod val="50000"/>
                  </a:schemeClr>
                </a:solidFill>
              </a:rPr>
              <a:t>doložení správnými a úplnými podklady </a:t>
            </a:r>
          </a:p>
          <a:p>
            <a:pPr marL="342900" lvl="1" indent="-342900" algn="just">
              <a:spcAft>
                <a:spcPts val="600"/>
              </a:spcAft>
              <a:buFont typeface="Arial" panose="020b0604020202020204" pitchFamily="34" charset="0"/>
              <a:buChar char="•"/>
            </a:pPr>
            <a:r>
              <a:rPr lang="cs-CZ" sz="1600">
                <a:solidFill>
                  <a:schemeClr val="bg2">
                    <a:lumMod val="50000"/>
                  </a:schemeClr>
                </a:solidFill>
              </a:rPr>
              <a:t>řízení souvisejících rizik</a:t>
            </a:r>
          </a:p>
          <a:p>
            <a:pPr algn="just"/>
            <a:endParaRPr lang="cs-CZ"/>
          </a:p>
        </p:txBody>
      </p:sp>
    </p:spTree>
    <p:extLst>
      <p:ext uri="{BB962C8B-B14F-4D97-AF65-F5344CB8AC3E}">
        <p14:creationId xmlns:p14="http://schemas.microsoft.com/office/powerpoint/2010/main" val="3009858541"/>
      </p:ext>
    </p:extLst>
  </p:cSld>
  <p:clrMapOvr>
    <a:masterClrMapping/>
  </p:clrMapOvr>
  <p:transition/>
  <p:timing/>
</p:sld>
</file>

<file path=ppt/slides/slide2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VÝDAJOVÉ OPERACE- předběžná kontrola</a:t>
            </a:r>
          </a:p>
        </p:txBody>
      </p:sp>
      <p:sp>
        <p:nvSpPr>
          <p:cNvPr id="5" name="Zástupný obsah 4">
            <a:extLst>
              <a:ext uri="{FF2B5EF4-FFF2-40B4-BE49-F238E27FC236}">
                <a16:creationId xmlns:a16="http://schemas.microsoft.com/office/drawing/2014/main" id="{F61B5EF3-4CE8-4E98-9F40-6500FD102F16}"/>
              </a:ext>
            </a:extLst>
          </p:cNvPr>
          <p:cNvSpPr>
            <a:spLocks noGrp="1"/>
          </p:cNvSpPr>
          <p:nvPr>
            <p:ph sz="half" idx="1"/>
          </p:nvPr>
        </p:nvSpPr>
        <p:spPr>
          <a:xfrm>
            <a:off x="1620000" y="2370350"/>
            <a:ext cx="4323523" cy="3960537"/>
          </a:xfrm>
        </p:spPr>
        <p:txBody>
          <a:bodyPr/>
          <a:lstStyle>
            <a:defPPr>
              <a:defRPr kern="1200" smtId="4294967295"/>
            </a:defPPr>
          </a:lstStyle>
          <a:p>
            <a:pPr algn="just"/>
            <a:r>
              <a:rPr lang="cs-CZ"/>
              <a:t>HLAVNÍ ÚČETNÍ</a:t>
            </a:r>
          </a:p>
          <a:p>
            <a:pPr marL="342900" indent="-342900" algn="just">
              <a:spcAft>
                <a:spcPts val="600"/>
              </a:spcAft>
              <a:buFont typeface="Arial" panose="020b0604020202020204" pitchFamily="34" charset="0"/>
              <a:buChar char="•"/>
            </a:pPr>
            <a:r>
              <a:rPr lang="cs-CZ" sz="1600" b="0">
                <a:solidFill>
                  <a:schemeClr val="bg2">
                    <a:lumMod val="50000"/>
                  </a:schemeClr>
                </a:solidFill>
              </a:rPr>
              <a:t>věřitel, výše, splatnost</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defPPr>
              <a:defRPr kern="1200" smtId="4294967295"/>
            </a:defPPr>
          </a:lstStyle>
          <a:p>
            <a:fld id="{1CF5A12E-3DFE-4C3E-9036-7893F29C52C1}" type="slidenum">
              <a:rPr lang="cs-CZ" smtClean="0"/>
              <a:t>25</a:t>
            </a:fld>
            <a:endParaRPr lang="cs-CZ"/>
          </a:p>
        </p:txBody>
      </p:sp>
      <p:sp>
        <p:nvSpPr>
          <p:cNvPr id="6" name="Zástupný text 5">
            <a:extLst>
              <a:ext uri="{FF2B5EF4-FFF2-40B4-BE49-F238E27FC236}">
                <a16:creationId xmlns:a16="http://schemas.microsoft.com/office/drawing/2014/main" id="{5CC0AA04-A00F-4D8C-A785-53587E99AAE8}"/>
              </a:ext>
            </a:extLst>
          </p:cNvPr>
          <p:cNvSpPr>
            <a:spLocks noGrp="1"/>
          </p:cNvSpPr>
          <p:nvPr>
            <p:ph type="body" sz="quarter" idx="14"/>
          </p:nvPr>
        </p:nvSpPr>
        <p:spPr>
          <a:xfrm>
            <a:off x="683999" y="1243809"/>
            <a:ext cx="10689853" cy="772560"/>
          </a:xfrm>
        </p:spPr>
        <p:txBody>
          <a:bodyPr/>
          <a:lstStyle>
            <a:defPPr>
              <a:defRPr kern="1200" smtId="4294967295"/>
            </a:defPPr>
          </a:lstStyle>
          <a:p>
            <a:r>
              <a:rPr lang="cs-CZ"/>
              <a:t>PŘED PLATBOU (§ 13)</a:t>
            </a:r>
          </a:p>
          <a:p>
            <a:r>
              <a:rPr lang="cs-CZ" sz="1600">
                <a:solidFill>
                  <a:schemeClr val="bg2">
                    <a:lumMod val="50000"/>
                  </a:schemeClr>
                </a:solidFill>
              </a:rPr>
              <a:t>Pořadí stanoví orgán veřejné správy – doporučení, aby byl příkazce operace na konci procesu jako osoba odpovědná za schválení platby </a:t>
            </a:r>
          </a:p>
          <a:p>
            <a:endParaRPr lang="cs-CZ"/>
          </a:p>
          <a:p>
            <a:endParaRPr lang="cs-CZ"/>
          </a:p>
        </p:txBody>
      </p:sp>
      <p:sp>
        <p:nvSpPr>
          <p:cNvPr id="7" name="Zástupný obsah 6">
            <a:extLst>
              <a:ext uri="{FF2B5EF4-FFF2-40B4-BE49-F238E27FC236}">
                <a16:creationId xmlns:a16="http://schemas.microsoft.com/office/drawing/2014/main" id="{5E613C3B-733A-405E-BB59-E5CC89E3E8FE}"/>
              </a:ext>
            </a:extLst>
          </p:cNvPr>
          <p:cNvSpPr>
            <a:spLocks noGrp="1"/>
          </p:cNvSpPr>
          <p:nvPr>
            <p:ph sz="half" idx="15"/>
          </p:nvPr>
        </p:nvSpPr>
        <p:spPr>
          <a:xfrm>
            <a:off x="6266427" y="2358814"/>
            <a:ext cx="4323523" cy="3960537"/>
          </a:xfrm>
        </p:spPr>
        <p:txBody>
          <a:bodyPr/>
          <a:lstStyle>
            <a:defPPr>
              <a:defRPr kern="1200" smtId="4294967295"/>
            </a:defPPr>
          </a:lstStyle>
          <a:p>
            <a:pPr algn="just"/>
            <a:r>
              <a:rPr lang="cs-CZ"/>
              <a:t>PŘÍKAZCE OPERACE</a:t>
            </a:r>
          </a:p>
          <a:p>
            <a:pPr marL="342900" lvl="1" indent="-342900" algn="just">
              <a:spcAft>
                <a:spcPts val="600"/>
              </a:spcAft>
              <a:buFont typeface="Arial" panose="020b0604020202020204" pitchFamily="34" charset="0"/>
              <a:buChar char="•"/>
            </a:pPr>
            <a:r>
              <a:rPr lang="pl-PL" sz="1600">
                <a:solidFill>
                  <a:schemeClr val="bg2">
                    <a:lumMod val="50000"/>
                  </a:schemeClr>
                </a:solidFill>
              </a:rPr>
              <a:t>soulad realizace operace s podmínkami, za kterých byla schválena</a:t>
            </a:r>
          </a:p>
          <a:p>
            <a:pPr marL="1062900" lvl="2" indent="-342900" algn="just">
              <a:spcAft>
                <a:spcPts val="600"/>
              </a:spcAft>
              <a:buFont typeface="Arial" panose="020b0604020202020204" pitchFamily="34" charset="0"/>
              <a:buChar char="•"/>
            </a:pPr>
            <a:r>
              <a:rPr lang="pl-PL" sz="1600">
                <a:solidFill>
                  <a:schemeClr val="bg2">
                    <a:lumMod val="50000"/>
                  </a:schemeClr>
                </a:solidFill>
              </a:rPr>
              <a:t>včetně věřitele, výše, splatnosti</a:t>
            </a:r>
          </a:p>
          <a:p>
            <a:pPr marL="342900" lvl="1" indent="-342900" algn="just">
              <a:spcAft>
                <a:spcPts val="600"/>
              </a:spcAft>
              <a:buFont typeface="Arial" panose="020b0604020202020204" pitchFamily="34" charset="0"/>
              <a:buChar char="•"/>
            </a:pPr>
            <a:endParaRPr lang="cs-CZ" sz="1600">
              <a:solidFill>
                <a:schemeClr val="bg2">
                  <a:lumMod val="50000"/>
                </a:schemeClr>
              </a:solidFill>
            </a:endParaRPr>
          </a:p>
          <a:p>
            <a:pPr algn="just"/>
            <a:endParaRPr lang="cs-CZ"/>
          </a:p>
        </p:txBody>
      </p:sp>
    </p:spTree>
    <p:extLst>
      <p:ext uri="{BB962C8B-B14F-4D97-AF65-F5344CB8AC3E}">
        <p14:creationId xmlns:p14="http://schemas.microsoft.com/office/powerpoint/2010/main" val="3154878613"/>
      </p:ext>
    </p:extLst>
  </p:cSld>
  <p:clrMapOvr>
    <a:masterClrMapping/>
  </p:clrMapOvr>
  <p:transition/>
  <p:timing/>
</p:sld>
</file>

<file path=ppt/slides/slide2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VÝDAJOVÉ OPERACE – výjimky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r>
              <a:rPr lang="cs-CZ"/>
              <a:t>hromadné provedení předběžné řídicí kontroly před schválením operace         (§ 14 odst. 1)</a:t>
            </a:r>
          </a:p>
          <a:p>
            <a:r>
              <a:rPr lang="cs-CZ"/>
              <a:t>vyplývá-li povinnost uskutečnit operaci nebo její podmínky z jiného právního předpisu, opatření obecné povahy, usnesení vlády, rozhodnutí soudu nebo rozhodnutí správního orgánu, provede se předběžná řídicí kontrola pouze      v rozsahu, který může orgán veřejné správy ovlivnit (§ 14 odst. 2)</a:t>
            </a:r>
          </a:p>
          <a:p>
            <a:r>
              <a:rPr lang="cs-CZ"/>
              <a:t>nahrazené předběžné řídicí kontroly následnou řídicí kontrolou</a:t>
            </a:r>
          </a:p>
          <a:p>
            <a:pPr marL="789750" lvl="1" indent="-285750">
              <a:buFont typeface="Arial" panose="020b0604020202020204" pitchFamily="34" charset="0"/>
              <a:buChar char="•"/>
            </a:pPr>
            <a:r>
              <a:rPr lang="cs-CZ"/>
              <a:t>výdajové operace, je-li nezbytné zabránit újmě [§ 14 odst. 3 písm. b)]</a:t>
            </a:r>
          </a:p>
          <a:p>
            <a:pPr marL="789750" lvl="1" indent="-285750">
              <a:buFont typeface="Arial" panose="020b0604020202020204" pitchFamily="34" charset="0"/>
              <a:buChar char="•"/>
            </a:pPr>
            <a:r>
              <a:rPr lang="cs-CZ"/>
              <a:t>operace související s plněním úkolu konkrétního orgánu veřejné správy, který nesnese odkladu [§ 14 odst. 3 písm. c)]</a:t>
            </a:r>
          </a:p>
          <a:p>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26</a:t>
            </a:fld>
            <a:endParaRPr lang="cs-CZ"/>
          </a:p>
        </p:txBody>
      </p:sp>
    </p:spTree>
    <p:extLst>
      <p:ext uri="{BB962C8B-B14F-4D97-AF65-F5344CB8AC3E}">
        <p14:creationId xmlns:p14="http://schemas.microsoft.com/office/powerpoint/2010/main" val="3891268507"/>
      </p:ext>
    </p:extLst>
  </p:cSld>
  <p:clrMapOvr>
    <a:masterClrMapping/>
  </p:clrMapOvr>
  <p:transition/>
  <p:timing/>
</p:sld>
</file>

<file path=ppt/slides/slide2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MAJETKOVÉ OPERACE - předběžná kontrola</a:t>
            </a:r>
          </a:p>
        </p:txBody>
      </p:sp>
      <p:sp>
        <p:nvSpPr>
          <p:cNvPr id="5" name="Zástupný obsah 4">
            <a:extLst>
              <a:ext uri="{FF2B5EF4-FFF2-40B4-BE49-F238E27FC236}">
                <a16:creationId xmlns:a16="http://schemas.microsoft.com/office/drawing/2014/main" id="{F61B5EF3-4CE8-4E98-9F40-6500FD102F16}"/>
              </a:ext>
            </a:extLst>
          </p:cNvPr>
          <p:cNvSpPr>
            <a:spLocks noGrp="1"/>
          </p:cNvSpPr>
          <p:nvPr>
            <p:ph sz="half" idx="1"/>
          </p:nvPr>
        </p:nvSpPr>
        <p:spPr>
          <a:xfrm>
            <a:off x="1620000" y="2370350"/>
            <a:ext cx="4323523" cy="3960537"/>
          </a:xfrm>
        </p:spPr>
        <p:txBody>
          <a:bodyPr/>
          <a:lstStyle>
            <a:defPPr>
              <a:defRPr kern="1200" smtId="4294967295"/>
            </a:defPPr>
          </a:lstStyle>
          <a:p>
            <a:r>
              <a:rPr lang="cs-CZ"/>
              <a:t>OSOBA URČENÁ VEDOUCÍM ORGÁNU VEŘEJNÉ SPRÁVY</a:t>
            </a:r>
          </a:p>
          <a:p>
            <a:pPr lvl="1"/>
            <a:r>
              <a:rPr lang="cs-CZ" sz="1600"/>
              <a:t>rozsah ověření stanovení vnitřní předpisy</a:t>
            </a:r>
          </a:p>
          <a:p>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defPPr>
              <a:defRPr kern="1200" smtId="4294967295"/>
            </a:defPPr>
          </a:lstStyle>
          <a:p>
            <a:fld id="{1CF5A12E-3DFE-4C3E-9036-7893F29C52C1}" type="slidenum">
              <a:rPr lang="cs-CZ" smtClean="0"/>
              <a:t>27</a:t>
            </a:fld>
            <a:endParaRPr lang="cs-CZ"/>
          </a:p>
        </p:txBody>
      </p:sp>
      <p:sp>
        <p:nvSpPr>
          <p:cNvPr id="6" name="Zástupný text 5">
            <a:extLst>
              <a:ext uri="{FF2B5EF4-FFF2-40B4-BE49-F238E27FC236}">
                <a16:creationId xmlns:a16="http://schemas.microsoft.com/office/drawing/2014/main" id="{5CC0AA04-A00F-4D8C-A785-53587E99AAE8}"/>
              </a:ext>
            </a:extLst>
          </p:cNvPr>
          <p:cNvSpPr>
            <a:spLocks noGrp="1"/>
          </p:cNvSpPr>
          <p:nvPr>
            <p:ph type="body" sz="quarter" idx="14"/>
          </p:nvPr>
        </p:nvSpPr>
        <p:spPr>
          <a:xfrm>
            <a:off x="683999" y="1243809"/>
            <a:ext cx="10689853" cy="772560"/>
          </a:xfrm>
        </p:spPr>
        <p:txBody>
          <a:bodyPr/>
          <a:lstStyle>
            <a:defPPr>
              <a:defRPr kern="1200" smtId="4294967295"/>
            </a:defPPr>
          </a:lstStyle>
          <a:p>
            <a:r>
              <a:rPr lang="cs-CZ"/>
              <a:t>PŘED SCHVÁLENÍM OPERACE (§ 12)</a:t>
            </a:r>
          </a:p>
          <a:p>
            <a:r>
              <a:rPr lang="cs-CZ" sz="1600">
                <a:solidFill>
                  <a:schemeClr val="bg2">
                    <a:lumMod val="50000"/>
                  </a:schemeClr>
                </a:solidFill>
              </a:rPr>
              <a:t>Pořadí stanoví orgán veřejné správy – doporučení, aby byl příkazce operace na konci procesu jako osoba odpovědná za schválení operace </a:t>
            </a:r>
          </a:p>
          <a:p>
            <a:endParaRPr lang="cs-CZ"/>
          </a:p>
          <a:p>
            <a:endParaRPr lang="cs-CZ"/>
          </a:p>
        </p:txBody>
      </p:sp>
      <p:sp>
        <p:nvSpPr>
          <p:cNvPr id="7" name="Zástupný obsah 6">
            <a:extLst>
              <a:ext uri="{FF2B5EF4-FFF2-40B4-BE49-F238E27FC236}">
                <a16:creationId xmlns:a16="http://schemas.microsoft.com/office/drawing/2014/main" id="{5E613C3B-733A-405E-BB59-E5CC89E3E8FE}"/>
              </a:ext>
            </a:extLst>
          </p:cNvPr>
          <p:cNvSpPr>
            <a:spLocks noGrp="1"/>
          </p:cNvSpPr>
          <p:nvPr>
            <p:ph sz="half" idx="15"/>
          </p:nvPr>
        </p:nvSpPr>
        <p:spPr>
          <a:xfrm>
            <a:off x="6266427" y="2358814"/>
            <a:ext cx="4323523" cy="3960537"/>
          </a:xfrm>
        </p:spPr>
        <p:txBody>
          <a:bodyPr/>
          <a:lstStyle>
            <a:defPPr>
              <a:defRPr kern="1200" smtId="4294967295"/>
            </a:defPPr>
          </a:lstStyle>
          <a:p>
            <a:pPr algn="just"/>
            <a:r>
              <a:rPr lang="cs-CZ"/>
              <a:t>PŘÍKAZCE OPERACE</a:t>
            </a:r>
          </a:p>
          <a:p>
            <a:pPr marL="342900" lvl="1" indent="-342900" algn="just">
              <a:spcAft>
                <a:spcPts val="600"/>
              </a:spcAft>
              <a:buFont typeface="Arial" panose="020b0604020202020204" pitchFamily="34" charset="0"/>
              <a:buChar char="•"/>
            </a:pPr>
            <a:r>
              <a:rPr lang="cs-CZ" sz="1600">
                <a:solidFill>
                  <a:schemeClr val="bg2">
                    <a:lumMod val="50000"/>
                  </a:schemeClr>
                </a:solidFill>
              </a:rPr>
              <a:t>soulad s právními předpisy</a:t>
            </a:r>
          </a:p>
          <a:p>
            <a:pPr marL="342900" lvl="1" indent="-342900" algn="just">
              <a:spcAft>
                <a:spcPts val="600"/>
              </a:spcAft>
              <a:buFont typeface="Arial" panose="020b0604020202020204" pitchFamily="34" charset="0"/>
              <a:buChar char="•"/>
            </a:pPr>
            <a:r>
              <a:rPr lang="cs-CZ" sz="1600">
                <a:solidFill>
                  <a:schemeClr val="bg2">
                    <a:lumMod val="50000"/>
                  </a:schemeClr>
                </a:solidFill>
              </a:rPr>
              <a:t>nezbytnost k zajištění úkolů, záměrů a cílů orgánu veřejné správy</a:t>
            </a:r>
          </a:p>
          <a:p>
            <a:pPr marL="342900" lvl="1" indent="-342900" algn="just">
              <a:spcAft>
                <a:spcPts val="600"/>
              </a:spcAft>
              <a:buFont typeface="Arial" panose="020b0604020202020204" pitchFamily="34" charset="0"/>
              <a:buChar char="•"/>
            </a:pPr>
            <a:r>
              <a:rPr lang="cs-CZ" sz="1600">
                <a:solidFill>
                  <a:schemeClr val="bg2">
                    <a:lumMod val="50000"/>
                  </a:schemeClr>
                </a:solidFill>
              </a:rPr>
              <a:t>soulad se zásadou řádného finančního řízení</a:t>
            </a:r>
          </a:p>
          <a:p>
            <a:pPr marL="342900" lvl="1" indent="-342900" algn="just">
              <a:spcAft>
                <a:spcPts val="600"/>
              </a:spcAft>
              <a:buFont typeface="Arial" panose="020b0604020202020204" pitchFamily="34" charset="0"/>
              <a:buChar char="•"/>
            </a:pPr>
            <a:r>
              <a:rPr lang="cs-CZ" sz="1600">
                <a:solidFill>
                  <a:schemeClr val="bg2">
                    <a:lumMod val="50000"/>
                  </a:schemeClr>
                </a:solidFill>
              </a:rPr>
              <a:t>soulad se schváleným rozpočtem, programy, projekty, uzavřenými smlouvami rozhodnutími o nakládání s veřejnými prostředky a pravidly pro financování činnosti orgánu veřejné správy</a:t>
            </a:r>
          </a:p>
          <a:p>
            <a:pPr marL="342900" lvl="1" indent="-342900" algn="just">
              <a:spcAft>
                <a:spcPts val="600"/>
              </a:spcAft>
              <a:buFont typeface="Arial" panose="020b0604020202020204" pitchFamily="34" charset="0"/>
              <a:buChar char="•"/>
            </a:pPr>
            <a:r>
              <a:rPr lang="cs-CZ" sz="1600">
                <a:solidFill>
                  <a:schemeClr val="bg2">
                    <a:lumMod val="50000"/>
                  </a:schemeClr>
                </a:solidFill>
              </a:rPr>
              <a:t>doložení správnými a úplnými podklady </a:t>
            </a:r>
          </a:p>
          <a:p>
            <a:pPr marL="342900" lvl="1" indent="-342900" algn="just">
              <a:spcAft>
                <a:spcPts val="600"/>
              </a:spcAft>
              <a:buFont typeface="Arial" panose="020b0604020202020204" pitchFamily="34" charset="0"/>
              <a:buChar char="•"/>
            </a:pPr>
            <a:r>
              <a:rPr lang="cs-CZ" sz="1600">
                <a:solidFill>
                  <a:schemeClr val="bg2">
                    <a:lumMod val="50000"/>
                  </a:schemeClr>
                </a:solidFill>
              </a:rPr>
              <a:t>řízení souvisejících rizik</a:t>
            </a:r>
          </a:p>
          <a:p>
            <a:pPr algn="just"/>
            <a:endParaRPr lang="cs-CZ"/>
          </a:p>
        </p:txBody>
      </p:sp>
    </p:spTree>
    <p:extLst>
      <p:ext uri="{BB962C8B-B14F-4D97-AF65-F5344CB8AC3E}">
        <p14:creationId xmlns:p14="http://schemas.microsoft.com/office/powerpoint/2010/main" val="2348357058"/>
      </p:ext>
    </p:extLst>
  </p:cSld>
  <p:clrMapOvr>
    <a:masterClrMapping/>
  </p:clrMapOvr>
  <p:transition/>
  <p:timing/>
</p:sld>
</file>

<file path=ppt/slides/slide2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Speciální pravidla – operace schvalovaná kolektivním orgánem </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omezena odpovědnost příkazce operace </a:t>
            </a:r>
          </a:p>
          <a:p>
            <a:pPr marL="789750" lvl="1" indent="-285750" algn="just">
              <a:buFont typeface="Arial" panose="020b0604020202020204" pitchFamily="34" charset="0"/>
              <a:buChar char="•"/>
            </a:pPr>
            <a:r>
              <a:rPr lang="cs-CZ"/>
              <a:t>ověření souladu se schváleným rozhodnutím kolektivního orgánu a v jeho mezích v souladu se zásadou řádného finančního řízení</a:t>
            </a:r>
          </a:p>
          <a:p>
            <a:pPr algn="just"/>
            <a:r>
              <a:rPr lang="cs-CZ"/>
              <a:t>pokud příkazce operace zjistí nedostatek</a:t>
            </a:r>
          </a:p>
          <a:p>
            <a:pPr marL="789750" lvl="1" indent="-285750" algn="just">
              <a:buFont typeface="Arial" panose="020b0604020202020204" pitchFamily="34" charset="0"/>
              <a:buChar char="•"/>
            </a:pPr>
            <a:r>
              <a:rPr lang="cs-CZ"/>
              <a:t>povinnost neprodleně přijmout opatření k odstranění nebo prevenci nebo           o potřebě přijetí opatření informuje příslušný kolektivní orgán prostřednictvím vedoucího orgánu veřejné správy</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28</a:t>
            </a:fld>
            <a:endParaRPr lang="cs-CZ"/>
          </a:p>
        </p:txBody>
      </p:sp>
    </p:spTree>
    <p:extLst>
      <p:ext uri="{BB962C8B-B14F-4D97-AF65-F5344CB8AC3E}">
        <p14:creationId xmlns:p14="http://schemas.microsoft.com/office/powerpoint/2010/main" val="2379288787"/>
      </p:ext>
    </p:extLst>
  </p:cSld>
  <p:clrMapOvr>
    <a:masterClrMapping/>
  </p:clrMapOvr>
  <p:transition/>
  <p:timing/>
</p:sld>
</file>

<file path=ppt/slides/slide2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Osoby vykonávající následnou řídicí kontrolu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zaměstnanec </a:t>
            </a:r>
          </a:p>
          <a:p>
            <a:pPr algn="just"/>
            <a:r>
              <a:rPr lang="cs-CZ"/>
              <a:t>jiná osoba </a:t>
            </a:r>
          </a:p>
          <a:p>
            <a:pPr marL="789750" lvl="1" indent="-285750" algn="just">
              <a:buFont typeface="Arial" panose="020b0604020202020204" pitchFamily="34" charset="0"/>
              <a:buChar char="•"/>
            </a:pPr>
            <a:r>
              <a:rPr lang="cs-CZ"/>
              <a:t>nemá-li orgán veřejné správy zaměstnance s odpovídajícími předpoklady pro její výkon</a:t>
            </a:r>
          </a:p>
          <a:p>
            <a:pPr marL="789750" lvl="1" indent="-285750" algn="just">
              <a:buFont typeface="Arial" panose="020b0604020202020204" pitchFamily="34" charset="0"/>
              <a:buChar char="•"/>
            </a:pPr>
            <a:r>
              <a:rPr lang="cs-CZ"/>
              <a:t>v případech odůvodněných nízkou pravděpodobností výskytu nepřiměřených rizik</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29</a:t>
            </a:fld>
            <a:endParaRPr lang="cs-CZ"/>
          </a:p>
        </p:txBody>
      </p:sp>
    </p:spTree>
    <p:extLst>
      <p:ext uri="{BB962C8B-B14F-4D97-AF65-F5344CB8AC3E}">
        <p14:creationId xmlns:p14="http://schemas.microsoft.com/office/powerpoint/2010/main" val="286936947"/>
      </p:ext>
    </p:extLst>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defPPr>
              <a:defRPr kern="1200" smtId="4294967295"/>
            </a:defPPr>
          </a:lstStyle>
          <a:p>
            <a:r>
              <a:rPr lang="cs-CZ"/>
              <a:t>Základní pojmy</a:t>
            </a:r>
          </a:p>
        </p:txBody>
      </p:sp>
      <p:sp>
        <p:nvSpPr>
          <p:cNvPr id="3" name="Zástupný text 2">
            <a:extLst>
              <a:ext uri="{FF2B5EF4-FFF2-40B4-BE49-F238E27FC236}">
                <a16:creationId xmlns:a16="http://schemas.microsoft.com/office/drawing/2014/main" id="{77C04BFC-830D-455F-8E4D-A207B2BEBF99}"/>
              </a:ext>
            </a:extLst>
          </p:cNvPr>
          <p:cNvSpPr>
            <a:spLocks noGrp="1"/>
          </p:cNvSpPr>
          <p:nvPr>
            <p:ph type="body" idx="1"/>
          </p:nvPr>
        </p:nvSpPr>
        <p:spPr/>
        <p:txBody>
          <a:bodyPr/>
          <a:lstStyle>
            <a:defPPr>
              <a:defRPr kern="1200" smtId="4294967295"/>
            </a:defPPr>
          </a:lstStyle>
          <a:p>
            <a:endParaRPr lang="cs-CZ"/>
          </a:p>
        </p:txBody>
      </p:sp>
    </p:spTree>
    <p:extLst>
      <p:ext uri="{BB962C8B-B14F-4D97-AF65-F5344CB8AC3E}">
        <p14:creationId xmlns:p14="http://schemas.microsoft.com/office/powerpoint/2010/main" val="103057024"/>
      </p:ext>
    </p:extLst>
  </p:cSld>
  <p:clrMapOvr>
    <a:masterClrMapping/>
  </p:clrMapOvr>
  <p:transition/>
  <p:timing/>
</p:sld>
</file>

<file path=ppt/slides/slide3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Následná řídicí kontrola</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1620000" y="1512735"/>
            <a:ext cx="8964000" cy="3915521"/>
          </a:xfrm>
        </p:spPr>
        <p:txBody>
          <a:bodyPr/>
          <a:lstStyle>
            <a:defPPr>
              <a:defRPr kern="1200" smtId="4294967295"/>
            </a:defPPr>
          </a:lstStyle>
          <a:p>
            <a:pPr algn="just"/>
            <a:r>
              <a:rPr lang="cs-CZ" sz="1800"/>
              <a:t>na základě analýzy rizik </a:t>
            </a:r>
          </a:p>
          <a:p>
            <a:pPr algn="just"/>
            <a:r>
              <a:rPr lang="cs-CZ" sz="1800"/>
              <a:t>tam, kde nebylo možné provést předběžnou řídicí kontrolu</a:t>
            </a:r>
          </a:p>
          <a:p>
            <a:pPr algn="just"/>
            <a:r>
              <a:rPr lang="cs-CZ" sz="1800"/>
              <a:t>předmět:</a:t>
            </a:r>
          </a:p>
          <a:p>
            <a:pPr marL="789750" lvl="1" indent="-285750" algn="just">
              <a:buFont typeface="Arial" panose="020b0604020202020204" pitchFamily="34" charset="0"/>
              <a:buChar char="•"/>
            </a:pPr>
            <a:r>
              <a:rPr lang="cs-CZ" sz="1600"/>
              <a:t>soulad s právními předpisy</a:t>
            </a:r>
          </a:p>
          <a:p>
            <a:pPr marL="789750" lvl="1" indent="-285750" algn="just">
              <a:buFont typeface="Arial" panose="020b0604020202020204" pitchFamily="34" charset="0"/>
              <a:buChar char="•"/>
            </a:pPr>
            <a:r>
              <a:rPr lang="cs-CZ" sz="1600"/>
              <a:t>soulad s podmínkami, za kterých byla operace schválena</a:t>
            </a:r>
          </a:p>
          <a:p>
            <a:pPr marL="789750" lvl="1" indent="-285750" algn="just">
              <a:buFont typeface="Arial" panose="020b0604020202020204" pitchFamily="34" charset="0"/>
              <a:buChar char="•"/>
            </a:pPr>
            <a:r>
              <a:rPr lang="cs-CZ" sz="1600"/>
              <a:t>soulad se zásadou řádného finančního řízení</a:t>
            </a:r>
          </a:p>
          <a:p>
            <a:pPr marL="789750" lvl="1" indent="-285750" algn="just">
              <a:buFont typeface="Arial" panose="020b0604020202020204" pitchFamily="34" charset="0"/>
              <a:buChar char="•"/>
            </a:pPr>
            <a:r>
              <a:rPr lang="cs-CZ" sz="1600"/>
              <a:t>doložení správnými a úplnými podklady</a:t>
            </a:r>
          </a:p>
          <a:p>
            <a:pPr marL="789750" lvl="1" indent="-285750" algn="just">
              <a:buFont typeface="Arial" panose="020b0604020202020204" pitchFamily="34" charset="0"/>
              <a:buChar char="•"/>
            </a:pPr>
            <a:r>
              <a:rPr lang="cs-CZ" sz="1600"/>
              <a:t>řízení souvisejících rizik</a:t>
            </a:r>
          </a:p>
          <a:p>
            <a:pPr algn="just"/>
            <a:r>
              <a:rPr lang="cs-CZ" sz="1800"/>
              <a:t>Osoba určená vedoucím orgánu veřejné správy sleduje, zda příjmy, na které má orgán veřejné správy nárok, a výdaje, které je orgán veřejné správy povinen uhradit, jsou hrazeny včas a ve správné výši, a při zjištění nedostatku neprodleně přijme opatření k jeho odstranění nebo prevenci nebo o potřebě přijetí takových opatření informuje vedoucího orgánu veřejné správy.</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30</a:t>
            </a:fld>
            <a:endParaRPr lang="cs-CZ"/>
          </a:p>
        </p:txBody>
      </p:sp>
    </p:spTree>
    <p:extLst>
      <p:ext uri="{BB962C8B-B14F-4D97-AF65-F5344CB8AC3E}">
        <p14:creationId xmlns:p14="http://schemas.microsoft.com/office/powerpoint/2010/main" val="2948199272"/>
      </p:ext>
    </p:extLst>
  </p:cSld>
  <p:clrMapOvr>
    <a:masterClrMapping/>
  </p:clrMapOvr>
  <p:transition/>
  <p:timing/>
</p:sld>
</file>

<file path=ppt/slides/slide3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Metodické pokyny k řídicí kontrole</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1620000" y="1913419"/>
            <a:ext cx="9208962" cy="3915521"/>
          </a:xfrm>
        </p:spPr>
        <p:txBody>
          <a:bodyPr/>
          <a:lstStyle>
            <a:defPPr>
              <a:defRPr kern="1200" smtId="4294967295"/>
            </a:defPPr>
          </a:lstStyle>
          <a:p>
            <a:pPr algn="l">
              <a:spcBef>
                <a:spcPts val="600"/>
              </a:spcBef>
              <a:spcAft>
                <a:spcPts val="600"/>
              </a:spcAft>
              <a:buFont typeface="Arial" panose="020b0604020202020204" pitchFamily="34" charset="0"/>
              <a:buChar char="•"/>
            </a:pPr>
            <a:r>
              <a:rPr lang="cs-CZ" sz="1600" b="1" i="0" u="sng">
                <a:solidFill>
                  <a:srgbClr val="C00000"/>
                </a:solidFill>
                <a:latin typeface="Roboto" panose="02000000000000000000" pitchFamily="2" charset="0"/>
                <a:hlinkClick r:id="rId2">
                  <a:extLst>
                    <a:ext uri="{A12FA001-AC4F-418D-AE19-62706E023703}">
                      <ahyp:hlinkClr xmlns:ahyp="http://schemas.microsoft.com/office/drawing/2018/hyperlinkcolor" val="tx"/>
                    </a:ext>
                  </a:extLst>
                </a:hlinkClick>
              </a:rPr>
              <a:t>Metodický pokyn CHJ č. 3</a:t>
            </a:r>
            <a:r>
              <a:rPr lang="cs-CZ" sz="1600" b="0" i="0">
                <a:solidFill>
                  <a:srgbClr val="000000"/>
                </a:solidFill>
                <a:latin typeface="Roboto" panose="02000000000000000000" pitchFamily="2" charset="0"/>
              </a:rPr>
              <a:t> – Metodika veřejného nakupování</a:t>
            </a:r>
          </a:p>
          <a:p>
            <a:pPr algn="l">
              <a:spcBef>
                <a:spcPts val="600"/>
              </a:spcBef>
              <a:spcAft>
                <a:spcPts val="600"/>
              </a:spcAft>
              <a:buFont typeface="Arial" panose="020b0604020202020204" pitchFamily="34" charset="0"/>
              <a:buChar char="•"/>
            </a:pPr>
            <a:r>
              <a:rPr lang="cs-CZ" sz="1600" b="1" i="0" u="sng">
                <a:solidFill>
                  <a:srgbClr val="C00000"/>
                </a:solidFill>
                <a:latin typeface="Roboto" panose="02000000000000000000" pitchFamily="2" charset="0"/>
                <a:hlinkClick r:id="rId3">
                  <a:extLst>
                    <a:ext uri="{A12FA001-AC4F-418D-AE19-62706E023703}">
                      <ahyp:hlinkClr xmlns:ahyp="http://schemas.microsoft.com/office/drawing/2018/hyperlinkcolor" val="tx"/>
                    </a:ext>
                  </a:extLst>
                </a:hlinkClick>
              </a:rPr>
              <a:t>Metodický pokyn CHJ č. 9</a:t>
            </a:r>
            <a:r>
              <a:rPr lang="cs-CZ" sz="1600" b="0" i="0">
                <a:solidFill>
                  <a:srgbClr val="000000"/>
                </a:solidFill>
                <a:latin typeface="Roboto" panose="02000000000000000000" pitchFamily="2" charset="0"/>
              </a:rPr>
              <a:t> – Vzorová směrnice o finanční kontrole pro dobrovolné svazky obcí</a:t>
            </a:r>
          </a:p>
          <a:p>
            <a:pPr algn="l">
              <a:spcBef>
                <a:spcPts val="600"/>
              </a:spcBef>
              <a:spcAft>
                <a:spcPts val="600"/>
              </a:spcAft>
              <a:buFont typeface="Arial" panose="020b0604020202020204" pitchFamily="34" charset="0"/>
              <a:buChar char="•"/>
            </a:pPr>
            <a:r>
              <a:rPr lang="cs-CZ" sz="1600" b="1" i="0" u="sng">
                <a:solidFill>
                  <a:srgbClr val="C00000"/>
                </a:solidFill>
                <a:latin typeface="Roboto" panose="02000000000000000000" pitchFamily="2" charset="0"/>
                <a:hlinkClick r:id="rId4">
                  <a:extLst>
                    <a:ext uri="{A12FA001-AC4F-418D-AE19-62706E023703}">
                      <ahyp:hlinkClr xmlns:ahyp="http://schemas.microsoft.com/office/drawing/2018/hyperlinkcolor" val="tx"/>
                    </a:ext>
                  </a:extLst>
                </a:hlinkClick>
              </a:rPr>
              <a:t>Metodický pokyn CHJ č. 10</a:t>
            </a:r>
            <a:r>
              <a:rPr lang="cs-CZ" sz="1600" b="0" i="0">
                <a:solidFill>
                  <a:srgbClr val="000000"/>
                </a:solidFill>
                <a:latin typeface="Roboto" panose="02000000000000000000" pitchFamily="2" charset="0"/>
              </a:rPr>
              <a:t> – Vzorová směrnice o finanční kontrole pro obce</a:t>
            </a:r>
          </a:p>
          <a:p>
            <a:pPr algn="l">
              <a:spcBef>
                <a:spcPts val="600"/>
              </a:spcBef>
              <a:spcAft>
                <a:spcPts val="600"/>
              </a:spcAft>
              <a:buFont typeface="Arial" panose="020b0604020202020204" pitchFamily="34" charset="0"/>
              <a:buChar char="•"/>
            </a:pPr>
            <a:r>
              <a:rPr lang="cs-CZ" sz="1600" b="1" i="0" u="sng">
                <a:solidFill>
                  <a:srgbClr val="C00000"/>
                </a:solidFill>
                <a:latin typeface="Roboto" panose="02000000000000000000" pitchFamily="2" charset="0"/>
                <a:hlinkClick r:id="rId5">
                  <a:extLst>
                    <a:ext uri="{A12FA001-AC4F-418D-AE19-62706E023703}">
                      <ahyp:hlinkClr xmlns:ahyp="http://schemas.microsoft.com/office/drawing/2018/hyperlinkcolor" val="tx"/>
                    </a:ext>
                  </a:extLst>
                </a:hlinkClick>
              </a:rPr>
              <a:t>Metodický pokyn CHJ č. 11</a:t>
            </a:r>
            <a:r>
              <a:rPr lang="cs-CZ" sz="1600" b="0" i="0">
                <a:solidFill>
                  <a:srgbClr val="000000"/>
                </a:solidFill>
                <a:latin typeface="Roboto" panose="02000000000000000000" pitchFamily="2" charset="0"/>
              </a:rPr>
              <a:t> – Vzorová směrnice o řízení rizik</a:t>
            </a:r>
          </a:p>
          <a:p>
            <a:pPr algn="l">
              <a:spcBef>
                <a:spcPts val="600"/>
              </a:spcBef>
              <a:spcAft>
                <a:spcPts val="600"/>
              </a:spcAft>
              <a:buFont typeface="Arial" panose="020b0604020202020204" pitchFamily="34" charset="0"/>
              <a:buChar char="•"/>
            </a:pPr>
            <a:r>
              <a:rPr lang="cs-CZ" sz="1600" b="1" i="0" u="sng">
                <a:solidFill>
                  <a:srgbClr val="C00000"/>
                </a:solidFill>
                <a:latin typeface="Roboto" panose="02000000000000000000" pitchFamily="2" charset="0"/>
                <a:hlinkClick r:id="rId6">
                  <a:extLst>
                    <a:ext uri="{A12FA001-AC4F-418D-AE19-62706E023703}">
                      <ahyp:hlinkClr xmlns:ahyp="http://schemas.microsoft.com/office/drawing/2018/hyperlinkcolor" val="tx"/>
                    </a:ext>
                  </a:extLst>
                </a:hlinkClick>
              </a:rPr>
              <a:t>Metodický pokyn CHJ č. 12</a:t>
            </a:r>
            <a:r>
              <a:rPr lang="cs-CZ" sz="1600" b="0" i="0">
                <a:solidFill>
                  <a:srgbClr val="000000"/>
                </a:solidFill>
                <a:latin typeface="Roboto" panose="02000000000000000000" pitchFamily="2" charset="0"/>
              </a:rPr>
              <a:t> – Vzorová směrnice o finanční kontrole pro příspěvkové organizace</a:t>
            </a:r>
          </a:p>
          <a:p>
            <a:pPr algn="l">
              <a:spcBef>
                <a:spcPts val="600"/>
              </a:spcBef>
              <a:spcAft>
                <a:spcPts val="600"/>
              </a:spcAft>
              <a:buFont typeface="Arial" panose="020b0604020202020204" pitchFamily="34" charset="0"/>
              <a:buChar char="•"/>
            </a:pPr>
            <a:r>
              <a:rPr lang="cs-CZ" sz="1600" b="1" i="0" u="sng">
                <a:solidFill>
                  <a:srgbClr val="C00000"/>
                </a:solidFill>
                <a:latin typeface="Roboto" panose="02000000000000000000" pitchFamily="2" charset="0"/>
                <a:hlinkClick r:id="rId7">
                  <a:extLst>
                    <a:ext uri="{A12FA001-AC4F-418D-AE19-62706E023703}">
                      <ahyp:hlinkClr xmlns:ahyp="http://schemas.microsoft.com/office/drawing/2018/hyperlinkcolor" val="tx"/>
                    </a:ext>
                  </a:extLst>
                </a:hlinkClick>
              </a:rPr>
              <a:t>Metodický pokyn CHJ č. 15</a:t>
            </a:r>
            <a:r>
              <a:rPr lang="cs-CZ" sz="1600" b="0" i="0">
                <a:solidFill>
                  <a:srgbClr val="000000"/>
                </a:solidFill>
                <a:latin typeface="Roboto" panose="02000000000000000000" pitchFamily="2" charset="0"/>
              </a:rPr>
              <a:t> – Správa majetku v souladu s principy 3E</a:t>
            </a:r>
          </a:p>
          <a:p>
            <a:pPr algn="l">
              <a:spcBef>
                <a:spcPts val="600"/>
              </a:spcBef>
              <a:spcAft>
                <a:spcPts val="600"/>
              </a:spcAft>
              <a:buFont typeface="Arial" panose="020b0604020202020204" pitchFamily="34" charset="0"/>
              <a:buChar char="•"/>
            </a:pPr>
            <a:r>
              <a:rPr lang="cs-CZ" sz="1600" b="1" i="0" u="sng">
                <a:solidFill>
                  <a:srgbClr val="C00000"/>
                </a:solidFill>
                <a:latin typeface="Roboto" panose="02000000000000000000" pitchFamily="2" charset="0"/>
                <a:hlinkClick r:id="rId8">
                  <a:extLst>
                    <a:ext uri="{A12FA001-AC4F-418D-AE19-62706E023703}">
                      <ahyp:hlinkClr xmlns:ahyp="http://schemas.microsoft.com/office/drawing/2018/hyperlinkcolor" val="tx"/>
                    </a:ext>
                  </a:extLst>
                </a:hlinkClick>
              </a:rPr>
              <a:t>Metodický pokyn CHJ č. 16</a:t>
            </a:r>
            <a:r>
              <a:rPr lang="cs-CZ" sz="1600" b="0" i="0">
                <a:solidFill>
                  <a:srgbClr val="000000"/>
                </a:solidFill>
                <a:latin typeface="Roboto" panose="02000000000000000000" pitchFamily="2" charset="0"/>
              </a:rPr>
              <a:t> – Správa vozového parku</a:t>
            </a:r>
          </a:p>
          <a:p>
            <a:pPr algn="l">
              <a:spcBef>
                <a:spcPts val="600"/>
              </a:spcBef>
              <a:spcAft>
                <a:spcPts val="600"/>
              </a:spcAft>
              <a:buFont typeface="Arial" panose="020b0604020202020204" pitchFamily="34" charset="0"/>
              <a:buChar char="•"/>
            </a:pPr>
            <a:r>
              <a:rPr lang="cs-CZ" sz="1600" b="1" i="0" u="sng">
                <a:solidFill>
                  <a:srgbClr val="C00000"/>
                </a:solidFill>
                <a:latin typeface="Roboto" panose="02000000000000000000" pitchFamily="2" charset="0"/>
                <a:hlinkClick r:id="rId9">
                  <a:extLst>
                    <a:ext uri="{A12FA001-AC4F-418D-AE19-62706E023703}">
                      <ahyp:hlinkClr xmlns:ahyp="http://schemas.microsoft.com/office/drawing/2018/hyperlinkcolor" val="tx"/>
                    </a:ext>
                  </a:extLst>
                </a:hlinkClick>
              </a:rPr>
              <a:t>Metodický pokyn CHJ č. 19</a:t>
            </a:r>
            <a:r>
              <a:rPr lang="cs-CZ" sz="1600" b="0" i="0">
                <a:solidFill>
                  <a:srgbClr val="000000"/>
                </a:solidFill>
                <a:latin typeface="Roboto" panose="02000000000000000000" pitchFamily="2" charset="0"/>
              </a:rPr>
              <a:t> – Řídicí kontrola</a:t>
            </a:r>
          </a:p>
          <a:p>
            <a:pPr algn="l">
              <a:spcBef>
                <a:spcPts val="600"/>
              </a:spcBef>
              <a:spcAft>
                <a:spcPts val="600"/>
              </a:spcAft>
              <a:buFont typeface="Arial" panose="020b0604020202020204" pitchFamily="34" charset="0"/>
              <a:buChar char="•"/>
            </a:pPr>
            <a:r>
              <a:rPr lang="cs-CZ" sz="1600" b="1" i="0" u="sng">
                <a:solidFill>
                  <a:srgbClr val="C00000"/>
                </a:solidFill>
                <a:latin typeface="Roboto" panose="02000000000000000000" pitchFamily="2" charset="0"/>
                <a:hlinkClick r:id="rId10">
                  <a:extLst>
                    <a:ext uri="{A12FA001-AC4F-418D-AE19-62706E023703}">
                      <ahyp:hlinkClr xmlns:ahyp="http://schemas.microsoft.com/office/drawing/2018/hyperlinkcolor" val="tx"/>
                    </a:ext>
                  </a:extLst>
                </a:hlinkClick>
              </a:rPr>
              <a:t>Metodický pokyn CHJ č. 21</a:t>
            </a:r>
            <a:r>
              <a:rPr lang="cs-CZ" sz="1600" b="0" i="0">
                <a:solidFill>
                  <a:srgbClr val="000000"/>
                </a:solidFill>
                <a:latin typeface="Roboto" panose="02000000000000000000" pitchFamily="2" charset="0"/>
              </a:rPr>
              <a:t> – Směrnice o finanční kontrole (pro orgány veřejné správy)</a:t>
            </a:r>
          </a:p>
          <a:p>
            <a:pPr algn="l">
              <a:spcBef>
                <a:spcPts val="600"/>
              </a:spcBef>
              <a:spcAft>
                <a:spcPts val="600"/>
              </a:spcAft>
              <a:buFont typeface="Arial" panose="020b0604020202020204" pitchFamily="34" charset="0"/>
              <a:buChar char="•"/>
            </a:pPr>
            <a:r>
              <a:rPr lang="cs-CZ" sz="1600" b="1" i="0" u="sng">
                <a:solidFill>
                  <a:srgbClr val="C00000"/>
                </a:solidFill>
                <a:latin typeface="Roboto" panose="02000000000000000000" pitchFamily="2" charset="0"/>
                <a:hlinkClick r:id="rId11">
                  <a:extLst>
                    <a:ext uri="{A12FA001-AC4F-418D-AE19-62706E023703}">
                      <ahyp:hlinkClr xmlns:ahyp="http://schemas.microsoft.com/office/drawing/2018/hyperlinkcolor" val="tx"/>
                    </a:ext>
                  </a:extLst>
                </a:hlinkClick>
              </a:rPr>
              <a:t>Metodický pokyn CHJ č. 26</a:t>
            </a:r>
            <a:r>
              <a:rPr lang="cs-CZ" sz="1600" b="0" i="0">
                <a:solidFill>
                  <a:srgbClr val="000000"/>
                </a:solidFill>
                <a:latin typeface="Roboto" panose="02000000000000000000" pitchFamily="2" charset="0"/>
              </a:rPr>
              <a:t> – Řídicí kontrola u dotací</a:t>
            </a:r>
          </a:p>
          <a:p>
            <a:pPr marL="0" indent="0" algn="l">
              <a:spcBef>
                <a:spcPts val="600"/>
              </a:spcBef>
              <a:spcAft>
                <a:spcPts val="600"/>
              </a:spcAft>
              <a:buNone/>
            </a:pPr>
            <a:r>
              <a:rPr lang="cs-CZ" sz="1600" b="1">
                <a:solidFill>
                  <a:schemeClr val="bg2">
                    <a:lumMod val="50000"/>
                  </a:schemeClr>
                </a:solidFill>
                <a:latin typeface="Roboto" panose="02000000000000000000" pitchFamily="2" charset="0"/>
              </a:rPr>
              <a:t>Další informace naleznete zde:</a:t>
            </a:r>
            <a:r>
              <a:rPr lang="cs-CZ" sz="1600" b="1">
                <a:solidFill>
                  <a:srgbClr val="000000"/>
                </a:solidFill>
                <a:latin typeface="Roboto" panose="02000000000000000000" pitchFamily="2" charset="0"/>
              </a:rPr>
              <a:t> </a:t>
            </a:r>
            <a:r>
              <a:rPr lang="cs-CZ" sz="1600" b="1">
                <a:solidFill>
                  <a:srgbClr val="C00000"/>
                </a:solidFill>
                <a:hlinkClick r:id="rId12">
                  <a:extLst>
                    <a:ext uri="{A12FA001-AC4F-418D-AE19-62706E023703}">
                      <ahyp:hlinkClr xmlns:ahyp="http://schemas.microsoft.com/office/drawing/2018/hyperlinkcolor" val="tx"/>
                    </a:ext>
                  </a:extLst>
                </a:hlinkClick>
              </a:rPr>
              <a:t>Řídicí kontrola | Ministerstvo financí ČR</a:t>
            </a:r>
            <a:endParaRPr lang="cs-CZ" sz="1800" b="1" i="0">
              <a:solidFill>
                <a:srgbClr val="C00000"/>
              </a:solidFill>
            </a:endParaRPr>
          </a:p>
          <a:p>
            <a:pPr>
              <a:spcBef>
                <a:spcPts val="600"/>
              </a:spcBef>
              <a:spcAft>
                <a:spcPts val="600"/>
              </a:spcAft>
            </a:pPr>
            <a:endParaRPr lang="cs-CZ" sz="1600"/>
          </a:p>
          <a:p>
            <a:pPr algn="just">
              <a:spcBef>
                <a:spcPts val="600"/>
              </a:spcBef>
              <a:spcAft>
                <a:spcPts val="600"/>
              </a:spcAft>
            </a:pPr>
            <a:endParaRPr lang="cs-CZ" sz="160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31</a:t>
            </a:fld>
            <a:endParaRPr lang="cs-CZ"/>
          </a:p>
        </p:txBody>
      </p:sp>
    </p:spTree>
    <p:extLst>
      <p:ext uri="{BB962C8B-B14F-4D97-AF65-F5344CB8AC3E}">
        <p14:creationId xmlns:p14="http://schemas.microsoft.com/office/powerpoint/2010/main" val="1014629267"/>
      </p:ext>
    </p:extLst>
  </p:cSld>
  <p:clrMapOvr>
    <a:masterClrMapping/>
  </p:clrMapOvr>
  <p:transition/>
  <p:timing/>
</p:sld>
</file>

<file path=ppt/slides/slide3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defPPr>
              <a:defRPr kern="1200" smtId="4294967295"/>
            </a:defPPr>
          </a:lstStyle>
          <a:p>
            <a:r>
              <a:rPr lang="cs-CZ"/>
              <a:t>Veřejnosprávní kontrola</a:t>
            </a:r>
          </a:p>
        </p:txBody>
      </p:sp>
      <p:sp>
        <p:nvSpPr>
          <p:cNvPr id="3" name="Zástupný text 2">
            <a:extLst>
              <a:ext uri="{FF2B5EF4-FFF2-40B4-BE49-F238E27FC236}">
                <a16:creationId xmlns:a16="http://schemas.microsoft.com/office/drawing/2014/main" id="{77C04BFC-830D-455F-8E4D-A207B2BEBF99}"/>
              </a:ext>
            </a:extLst>
          </p:cNvPr>
          <p:cNvSpPr>
            <a:spLocks noGrp="1"/>
          </p:cNvSpPr>
          <p:nvPr>
            <p:ph type="body" idx="1"/>
          </p:nvPr>
        </p:nvSpPr>
        <p:spPr/>
        <p:txBody>
          <a:bodyPr/>
          <a:lstStyle>
            <a:defPPr>
              <a:defRPr kern="1200" smtId="4294967295"/>
            </a:defPPr>
          </a:lstStyle>
          <a:p>
            <a:endParaRPr lang="cs-CZ"/>
          </a:p>
        </p:txBody>
      </p:sp>
    </p:spTree>
    <p:extLst>
      <p:ext uri="{BB962C8B-B14F-4D97-AF65-F5344CB8AC3E}">
        <p14:creationId xmlns:p14="http://schemas.microsoft.com/office/powerpoint/2010/main" val="652230843"/>
      </p:ext>
    </p:extLst>
  </p:cSld>
  <p:clrMapOvr>
    <a:masterClrMapping/>
  </p:clrMapOvr>
  <p:transition/>
  <p:timing/>
</p:sld>
</file>

<file path=ppt/slides/slide3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Povinnosti vedoucího orgánu veřejné správy v oblasti veřejnosprávní kontroly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b="1">
                <a:solidFill>
                  <a:srgbClr val="C00000"/>
                </a:solidFill>
              </a:rPr>
              <a:t>Vedoucí orgánu veřejné správy </a:t>
            </a:r>
          </a:p>
          <a:p>
            <a:pPr marL="789750" lvl="1" indent="-285750" algn="just">
              <a:buFont typeface="Arial" panose="020b0604020202020204" pitchFamily="34" charset="0"/>
              <a:buChar char="•"/>
            </a:pPr>
            <a:r>
              <a:rPr lang="cs-CZ"/>
              <a:t>zajistí, aby veřejnosprávní kontrolu vykonávaly bezúhonné osoby s odpovídajícími předpoklady potřebnými pro její výkon. </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33</a:t>
            </a:fld>
            <a:endParaRPr lang="cs-CZ"/>
          </a:p>
        </p:txBody>
      </p:sp>
    </p:spTree>
    <p:extLst>
      <p:ext uri="{BB962C8B-B14F-4D97-AF65-F5344CB8AC3E}">
        <p14:creationId xmlns:p14="http://schemas.microsoft.com/office/powerpoint/2010/main" val="766649460"/>
      </p:ext>
    </p:extLst>
  </p:cSld>
  <p:clrMapOvr>
    <a:masterClrMapping/>
  </p:clrMapOvr>
  <p:transition/>
  <p:timing/>
</p:sld>
</file>

<file path=ppt/slides/slide3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Působnost k výkonu veřejnosprávní kontroly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územní samosprávné celky a dobrovolné svazky obcí</a:t>
            </a:r>
          </a:p>
          <a:p>
            <a:pPr marL="789750" lvl="1" indent="-285750" algn="just">
              <a:buFont typeface="Arial" panose="020b0604020202020204" pitchFamily="34" charset="0"/>
              <a:buChar char="•"/>
            </a:pPr>
            <a:r>
              <a:rPr lang="cs-CZ"/>
              <a:t>kontrola veřejné finanční podpory</a:t>
            </a:r>
          </a:p>
          <a:p>
            <a:pPr marL="789750" lvl="1" indent="-285750" algn="just">
              <a:buFont typeface="Arial" panose="020b0604020202020204" pitchFamily="34" charset="0"/>
              <a:buChar char="•"/>
            </a:pPr>
            <a:r>
              <a:rPr lang="cs-CZ"/>
              <a:t>kontrola hospodaření </a:t>
            </a:r>
          </a:p>
          <a:p>
            <a:pPr algn="just"/>
            <a:r>
              <a:rPr lang="cs-CZ"/>
              <a:t>procesní postup</a:t>
            </a:r>
          </a:p>
          <a:p>
            <a:pPr marL="789750" lvl="1" indent="-285750" algn="just">
              <a:buFont typeface="Arial" panose="020b0604020202020204" pitchFamily="34" charset="0"/>
              <a:buChar char="•"/>
            </a:pPr>
            <a:r>
              <a:rPr lang="cs-CZ"/>
              <a:t>kontrolní řád (zákon č. 255/2012 Sb.)</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34</a:t>
            </a:fld>
            <a:endParaRPr lang="cs-CZ"/>
          </a:p>
        </p:txBody>
      </p:sp>
    </p:spTree>
    <p:extLst>
      <p:ext uri="{BB962C8B-B14F-4D97-AF65-F5344CB8AC3E}">
        <p14:creationId xmlns:p14="http://schemas.microsoft.com/office/powerpoint/2010/main" val="2626738029"/>
      </p:ext>
    </p:extLst>
  </p:cSld>
  <p:clrMapOvr>
    <a:masterClrMapping/>
  </p:clrMapOvr>
  <p:transition/>
  <p:timing/>
</p:sld>
</file>

<file path=ppt/slides/slide3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Koordinace plánování kontrol veřejné finanční podpory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1620000" y="2015622"/>
            <a:ext cx="8964000" cy="3915521"/>
          </a:xfrm>
        </p:spPr>
        <p:txBody>
          <a:bodyPr/>
          <a:lstStyle>
            <a:defPPr>
              <a:defRPr kern="1200" smtId="4294967295"/>
            </a:defPPr>
          </a:lstStyle>
          <a:p>
            <a:pPr algn="just"/>
            <a:r>
              <a:rPr lang="cs-CZ"/>
              <a:t>Nebrání-li to splnění účelu kontroly, poskytovatel veřejné finanční podpory, orgán zapojený do správy zahraničních prostředků, auditní orgán, Úřad pro ochranu hospodářské soutěže a při správě odvodů za porušení rozpočtové kázně orgány Finanční správy České republiky vkládají informace                          o plánovaných kontrolách veřejné finanční podpory do informačního systému pro koordinaci kontrol Ministerstva financí.</a:t>
            </a:r>
          </a:p>
          <a:p>
            <a:pPr algn="just"/>
            <a:r>
              <a:rPr lang="cs-CZ"/>
              <a:t>Nebrání-li to splnění účelu kontroly, poskytovatel veřejné finanční podpory, orgán zapojený do správy zahraničních prostředků, Úřad pro ochranu hospodářské soutěže a při správě odvodů za porušení rozpočtové kázně orgány Finanční správy České republiky vzájemně koordinují plánované kontroly veřejné finanční podpory s cílem předcházet neodůvodněnému souběhu kontrol stejného žadatele o veřejnou finanční podporu nebo příjemce veřejné finanční podpory.</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35</a:t>
            </a:fld>
            <a:endParaRPr lang="cs-CZ"/>
          </a:p>
        </p:txBody>
      </p:sp>
    </p:spTree>
    <p:extLst>
      <p:ext uri="{BB962C8B-B14F-4D97-AF65-F5344CB8AC3E}">
        <p14:creationId xmlns:p14="http://schemas.microsoft.com/office/powerpoint/2010/main" val="4007270659"/>
      </p:ext>
    </p:extLst>
  </p:cSld>
  <p:clrMapOvr>
    <a:masterClrMapping/>
  </p:clrMapOvr>
  <p:transition/>
  <p:timing/>
</p:sld>
</file>

<file path=ppt/slides/slide3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Využívání výsledků kontrol veřejné finanční podpory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Poskytovatel veřejné finanční podpory, orgán zapojený do správy zahraničních prostředků, Úřad pro ochranu hospodářské soutěže a při správě odvodů za porušení rozpočtové kázně orgány Finanční správy České republiky využívají při kontrole veřejné finanční podpory výsledky kontrol jiných kontrolních orgánů, a pokud se od nich odchýlí, tento postup odůvodní.</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36</a:t>
            </a:fld>
            <a:endParaRPr lang="cs-CZ"/>
          </a:p>
        </p:txBody>
      </p:sp>
    </p:spTree>
    <p:extLst>
      <p:ext uri="{BB962C8B-B14F-4D97-AF65-F5344CB8AC3E}">
        <p14:creationId xmlns:p14="http://schemas.microsoft.com/office/powerpoint/2010/main" val="2519483245"/>
      </p:ext>
    </p:extLst>
  </p:cSld>
  <p:clrMapOvr>
    <a:masterClrMapping/>
  </p:clrMapOvr>
  <p:transition/>
  <p:timing/>
</p:sld>
</file>

<file path=ppt/slides/slide3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Opatření k odstranění nebo prevenci nedostatků</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Kontrolovaná osoba má povinnost přijmout bez zbytečného odkladu opatření k odstranění nebo prevenci nedostatků zjištěných veřejnosprávní kontrolou.</a:t>
            </a:r>
          </a:p>
          <a:p>
            <a:pPr algn="just"/>
            <a:r>
              <a:rPr lang="cs-CZ"/>
              <a:t>Kontrolní orgán má povinnost sledovat plnění opatření k odstranění nebo prevenci nedostatků zjištěných veřejnosprávní kontrolou. </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37</a:t>
            </a:fld>
            <a:endParaRPr lang="cs-CZ"/>
          </a:p>
        </p:txBody>
      </p:sp>
    </p:spTree>
    <p:extLst>
      <p:ext uri="{BB962C8B-B14F-4D97-AF65-F5344CB8AC3E}">
        <p14:creationId xmlns:p14="http://schemas.microsoft.com/office/powerpoint/2010/main" val="3843011369"/>
      </p:ext>
    </p:extLst>
  </p:cSld>
  <p:clrMapOvr>
    <a:masterClrMapping/>
  </p:clrMapOvr>
  <p:transition/>
  <p:timing/>
</p:sld>
</file>

<file path=ppt/slides/slide3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defPPr>
              <a:defRPr kern="1200" smtId="4294967295"/>
            </a:defPPr>
          </a:lstStyle>
          <a:p>
            <a:r>
              <a:rPr lang="cs-CZ"/>
              <a:t>Roční zprávy předávané MF</a:t>
            </a:r>
          </a:p>
        </p:txBody>
      </p:sp>
      <p:sp>
        <p:nvSpPr>
          <p:cNvPr id="3" name="Zástupný text 2">
            <a:extLst>
              <a:ext uri="{FF2B5EF4-FFF2-40B4-BE49-F238E27FC236}">
                <a16:creationId xmlns:a16="http://schemas.microsoft.com/office/drawing/2014/main" id="{77C04BFC-830D-455F-8E4D-A207B2BEBF99}"/>
              </a:ext>
            </a:extLst>
          </p:cNvPr>
          <p:cNvSpPr>
            <a:spLocks noGrp="1"/>
          </p:cNvSpPr>
          <p:nvPr>
            <p:ph type="body" idx="1"/>
          </p:nvPr>
        </p:nvSpPr>
        <p:spPr/>
        <p:txBody>
          <a:bodyPr/>
          <a:lstStyle>
            <a:defPPr>
              <a:defRPr kern="1200" smtId="4294967295"/>
            </a:defPPr>
          </a:lstStyle>
          <a:p>
            <a:endParaRPr lang="cs-CZ"/>
          </a:p>
        </p:txBody>
      </p:sp>
    </p:spTree>
    <p:extLst>
      <p:ext uri="{BB962C8B-B14F-4D97-AF65-F5344CB8AC3E}">
        <p14:creationId xmlns:p14="http://schemas.microsoft.com/office/powerpoint/2010/main" val="2670302146"/>
      </p:ext>
    </p:extLst>
  </p:cSld>
  <p:clrMapOvr>
    <a:masterClrMapping/>
  </p:clrMapOvr>
  <p:transition/>
  <p:timing/>
</p:sld>
</file>

<file path=ppt/slides/slide3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Roční zprávy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povinnost předávat mají orgány veřejné správy, které povinně zřizují útvar interního auditu</a:t>
            </a:r>
          </a:p>
          <a:p>
            <a:pPr algn="just"/>
            <a:r>
              <a:rPr lang="cs-CZ"/>
              <a:t>rozsah obdobný jako podle stávající právní úpravy</a:t>
            </a:r>
          </a:p>
          <a:p>
            <a:pPr algn="just"/>
            <a:r>
              <a:rPr lang="cs-CZ"/>
              <a:t>způsob předávání zpráv – stejný jako doposud </a:t>
            </a:r>
          </a:p>
          <a:p>
            <a:pPr algn="just"/>
            <a:r>
              <a:rPr lang="cs-CZ"/>
              <a:t>za rok 2026 ještě budou předávány podle původní úpravy </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39</a:t>
            </a:fld>
            <a:endParaRPr lang="cs-CZ"/>
          </a:p>
        </p:txBody>
      </p:sp>
    </p:spTree>
    <p:extLst>
      <p:ext uri="{BB962C8B-B14F-4D97-AF65-F5344CB8AC3E}">
        <p14:creationId xmlns:p14="http://schemas.microsoft.com/office/powerpoint/2010/main" val="2844040123"/>
      </p:ext>
    </p:extLst>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Orgán veřejné správy</a:t>
            </a:r>
          </a:p>
        </p:txBody>
      </p:sp>
      <p:sp>
        <p:nvSpPr>
          <p:cNvPr id="13" name="Zástupný obsah 12">
            <a:extLst>
              <a:ext uri="{FF2B5EF4-FFF2-40B4-BE49-F238E27FC236}">
                <a16:creationId xmlns:a16="http://schemas.microsoft.com/office/drawing/2014/main" id="{40F8AC74-0B35-4A32-8264-A0ADAB3EF83D}"/>
              </a:ext>
            </a:extLst>
          </p:cNvPr>
          <p:cNvSpPr>
            <a:spLocks noGrp="1"/>
          </p:cNvSpPr>
          <p:nvPr>
            <p:ph sz="half" idx="1"/>
          </p:nvPr>
        </p:nvSpPr>
        <p:spPr/>
        <p:txBody>
          <a:bodyPr/>
          <a:lstStyle>
            <a:defPPr>
              <a:defRPr kern="1200" smtId="4294967295"/>
            </a:defPPr>
          </a:lstStyle>
          <a:p>
            <a:pPr marL="342900" indent="-342900">
              <a:spcBef>
                <a:spcPct val="0"/>
              </a:spcBef>
              <a:buFont typeface="Arial" panose="020b0604020202020204" pitchFamily="34" charset="0"/>
              <a:buChar char="•"/>
            </a:pPr>
            <a:r>
              <a:rPr lang="cs-CZ" b="0">
                <a:solidFill>
                  <a:schemeClr val="tx1"/>
                </a:solidFill>
              </a:rPr>
              <a:t>kraj</a:t>
            </a:r>
          </a:p>
          <a:p>
            <a:pPr marL="342900" indent="-342900">
              <a:spcBef>
                <a:spcPct val="0"/>
              </a:spcBef>
              <a:buFont typeface="Arial" panose="020b0604020202020204" pitchFamily="34" charset="0"/>
              <a:buChar char="•"/>
            </a:pPr>
            <a:r>
              <a:rPr lang="cs-CZ" b="0">
                <a:solidFill>
                  <a:schemeClr val="tx1"/>
                </a:solidFill>
              </a:rPr>
              <a:t>hlavní město Praha</a:t>
            </a:r>
          </a:p>
          <a:p>
            <a:pPr marL="342900" indent="-342900">
              <a:spcBef>
                <a:spcPct val="0"/>
              </a:spcBef>
              <a:buFont typeface="Arial" panose="020b0604020202020204" pitchFamily="34" charset="0"/>
              <a:buChar char="•"/>
            </a:pPr>
            <a:r>
              <a:rPr lang="cs-CZ" b="0">
                <a:solidFill>
                  <a:schemeClr val="tx1"/>
                </a:solidFill>
              </a:rPr>
              <a:t>městská část hlavního města Prahy</a:t>
            </a:r>
          </a:p>
          <a:p>
            <a:pPr marL="342900" indent="-342900">
              <a:spcBef>
                <a:spcPct val="0"/>
              </a:spcBef>
              <a:buFont typeface="Arial" panose="020b0604020202020204" pitchFamily="34" charset="0"/>
              <a:buChar char="•"/>
            </a:pPr>
            <a:r>
              <a:rPr lang="cs-CZ" b="0">
                <a:solidFill>
                  <a:schemeClr val="tx1"/>
                </a:solidFill>
              </a:rPr>
              <a:t>obec</a:t>
            </a:r>
          </a:p>
          <a:p>
            <a:pPr marL="342900" indent="-342900">
              <a:spcBef>
                <a:spcPct val="0"/>
              </a:spcBef>
              <a:buFont typeface="Arial" panose="020b0604020202020204" pitchFamily="34" charset="0"/>
              <a:buChar char="•"/>
            </a:pPr>
            <a:r>
              <a:rPr lang="cs-CZ" b="0">
                <a:solidFill>
                  <a:schemeClr val="tx1"/>
                </a:solidFill>
              </a:rPr>
              <a:t>městský obvod nebo městská část statutárního města</a:t>
            </a:r>
          </a:p>
          <a:p>
            <a:endParaRPr lang="cs-CZ" b="0">
              <a:solidFill>
                <a:schemeClr val="tx1">
                  <a:lumMod val="75000"/>
                </a:schemeClr>
              </a:solidFill>
            </a:endParaRP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defPPr>
              <a:defRPr kern="1200" smtId="4294967295"/>
            </a:defPPr>
          </a:lstStyle>
          <a:p>
            <a:fld id="{1CF5A12E-3DFE-4C3E-9036-7893F29C52C1}" type="slidenum">
              <a:rPr lang="cs-CZ" smtClean="0"/>
              <a:t>4</a:t>
            </a:fld>
            <a:endParaRPr lang="cs-CZ"/>
          </a:p>
        </p:txBody>
      </p:sp>
      <p:sp>
        <p:nvSpPr>
          <p:cNvPr id="14" name="Zástupný obsah 13">
            <a:extLst>
              <a:ext uri="{FF2B5EF4-FFF2-40B4-BE49-F238E27FC236}">
                <a16:creationId xmlns:a16="http://schemas.microsoft.com/office/drawing/2014/main" id="{E699805B-FE83-429D-9D51-D418AF38AE24}"/>
              </a:ext>
            </a:extLst>
          </p:cNvPr>
          <p:cNvSpPr>
            <a:spLocks noGrp="1"/>
          </p:cNvSpPr>
          <p:nvPr>
            <p:ph sz="half" idx="13"/>
          </p:nvPr>
        </p:nvSpPr>
        <p:spPr/>
        <p:txBody>
          <a:bodyPr/>
          <a:lstStyle>
            <a:defPPr>
              <a:defRPr kern="1200" smtId="4294967295"/>
            </a:defPPr>
          </a:lstStyle>
          <a:p>
            <a:pPr marL="342900" indent="-342900">
              <a:buFont typeface="Arial" panose="020b0604020202020204" pitchFamily="34" charset="0"/>
              <a:buChar char="•"/>
            </a:pPr>
            <a:r>
              <a:rPr lang="cs-CZ" b="0">
                <a:solidFill>
                  <a:schemeClr val="tx1"/>
                </a:solidFill>
              </a:rPr>
              <a:t>jiná veřejná instituce podle zákona upravujícího pravidla rozpočtové odpovědnosti, která hospodaří s veřejnými prostředky nebo plní úkoly veřejné správy, s výjimkou státního podniku a obchodní společnosti</a:t>
            </a:r>
          </a:p>
          <a:p>
            <a:endParaRPr lang="cs-CZ" b="0">
              <a:solidFill>
                <a:schemeClr val="tx2">
                  <a:lumMod val="75000"/>
                  <a:lumOff val="25000"/>
                </a:schemeClr>
              </a:solidFill>
            </a:endParaRPr>
          </a:p>
        </p:txBody>
      </p:sp>
      <p:sp>
        <p:nvSpPr>
          <p:cNvPr id="15" name="Zástupný obsah 14">
            <a:extLst>
              <a:ext uri="{FF2B5EF4-FFF2-40B4-BE49-F238E27FC236}">
                <a16:creationId xmlns:a16="http://schemas.microsoft.com/office/drawing/2014/main" id="{4E49BE12-F300-4392-A664-485A9CC03597}"/>
              </a:ext>
            </a:extLst>
          </p:cNvPr>
          <p:cNvSpPr>
            <a:spLocks noGrp="1"/>
          </p:cNvSpPr>
          <p:nvPr>
            <p:ph sz="half" idx="14"/>
          </p:nvPr>
        </p:nvSpPr>
        <p:spPr/>
        <p:txBody>
          <a:bodyPr/>
          <a:lstStyle>
            <a:defPPr>
              <a:defRPr kern="1200" smtId="4294967295"/>
            </a:defPPr>
          </a:lstStyle>
          <a:p>
            <a:pPr marL="342900" indent="-342900">
              <a:spcBef>
                <a:spcPct val="0"/>
              </a:spcBef>
              <a:buFont typeface="Arial" panose="020b0604020202020204" pitchFamily="34" charset="0"/>
              <a:buChar char="•"/>
            </a:pPr>
            <a:r>
              <a:rPr lang="cs-CZ" b="0">
                <a:solidFill>
                  <a:schemeClr val="tx1"/>
                </a:solidFill>
              </a:rPr>
              <a:t>dobrovolný svazek obcí</a:t>
            </a:r>
          </a:p>
          <a:p>
            <a:pPr marL="342900" indent="-342900">
              <a:spcBef>
                <a:spcPct val="0"/>
              </a:spcBef>
              <a:buFont typeface="Arial" panose="020b0604020202020204" pitchFamily="34" charset="0"/>
              <a:buChar char="•"/>
            </a:pPr>
            <a:r>
              <a:rPr lang="cs-CZ" b="0">
                <a:solidFill>
                  <a:schemeClr val="tx1"/>
                </a:solidFill>
              </a:rPr>
              <a:t>příspěvková organizace</a:t>
            </a:r>
          </a:p>
          <a:p>
            <a:pPr marL="342900" indent="-342900">
              <a:spcBef>
                <a:spcPct val="0"/>
              </a:spcBef>
              <a:buFont typeface="Arial" panose="020b0604020202020204" pitchFamily="34" charset="0"/>
              <a:buChar char="•"/>
            </a:pPr>
            <a:r>
              <a:rPr lang="cs-CZ" b="0">
                <a:solidFill>
                  <a:schemeClr val="tx1"/>
                </a:solidFill>
              </a:rPr>
              <a:t>školská právnická osoba </a:t>
            </a:r>
          </a:p>
          <a:p>
            <a:pPr marL="342900" indent="-342900">
              <a:spcBef>
                <a:spcPct val="0"/>
              </a:spcBef>
              <a:buFont typeface="Arial" panose="020b0604020202020204" pitchFamily="34" charset="0"/>
              <a:buChar char="•"/>
            </a:pPr>
            <a:r>
              <a:rPr lang="cs-CZ" b="0">
                <a:solidFill>
                  <a:schemeClr val="tx1"/>
                </a:solidFill>
              </a:rPr>
              <a:t>veřejná výzkumná instituce</a:t>
            </a:r>
          </a:p>
          <a:p>
            <a:pPr marL="342900" indent="-342900">
              <a:spcBef>
                <a:spcPct val="0"/>
              </a:spcBef>
              <a:buFont typeface="Arial" panose="020b0604020202020204" pitchFamily="34" charset="0"/>
              <a:buChar char="•"/>
            </a:pPr>
            <a:r>
              <a:rPr lang="cs-CZ" b="0">
                <a:solidFill>
                  <a:schemeClr val="tx1"/>
                </a:solidFill>
              </a:rPr>
              <a:t>veřejná kulturní instituce</a:t>
            </a:r>
          </a:p>
          <a:p>
            <a:endParaRPr lang="cs-CZ" b="0">
              <a:solidFill>
                <a:schemeClr val="tx2">
                  <a:lumMod val="75000"/>
                  <a:lumOff val="25000"/>
                </a:schemeClr>
              </a:solidFill>
            </a:endParaRPr>
          </a:p>
        </p:txBody>
      </p:sp>
    </p:spTree>
    <p:extLst>
      <p:ext uri="{BB962C8B-B14F-4D97-AF65-F5344CB8AC3E}">
        <p14:creationId xmlns:p14="http://schemas.microsoft.com/office/powerpoint/2010/main" val="1958978836"/>
      </p:ext>
    </p:extLst>
  </p:cSld>
  <p:clrMapOvr>
    <a:masterClrMapping/>
  </p:clrMapOvr>
  <p:transition/>
  <p:timing/>
</p:sld>
</file>

<file path=ppt/slides/slide4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defPPr>
              <a:defRPr kern="1200" smtId="4294967295"/>
            </a:defPPr>
          </a:lstStyle>
          <a:p>
            <a:r>
              <a:rPr lang="cs-CZ"/>
              <a:t>Metodická podpora  </a:t>
            </a:r>
          </a:p>
        </p:txBody>
      </p:sp>
      <p:sp>
        <p:nvSpPr>
          <p:cNvPr id="3" name="Zástupný text 2">
            <a:extLst>
              <a:ext uri="{FF2B5EF4-FFF2-40B4-BE49-F238E27FC236}">
                <a16:creationId xmlns:a16="http://schemas.microsoft.com/office/drawing/2014/main" id="{77C04BFC-830D-455F-8E4D-A207B2BEBF99}"/>
              </a:ext>
            </a:extLst>
          </p:cNvPr>
          <p:cNvSpPr>
            <a:spLocks noGrp="1"/>
          </p:cNvSpPr>
          <p:nvPr>
            <p:ph type="body" idx="1"/>
          </p:nvPr>
        </p:nvSpPr>
        <p:spPr/>
        <p:txBody>
          <a:bodyPr/>
          <a:lstStyle>
            <a:defPPr>
              <a:defRPr kern="1200" smtId="4294967295"/>
            </a:defPPr>
          </a:lstStyle>
          <a:p>
            <a:endParaRPr lang="cs-CZ"/>
          </a:p>
        </p:txBody>
      </p:sp>
    </p:spTree>
    <p:extLst>
      <p:ext uri="{BB962C8B-B14F-4D97-AF65-F5344CB8AC3E}">
        <p14:creationId xmlns:p14="http://schemas.microsoft.com/office/powerpoint/2010/main" val="3379922312"/>
      </p:ext>
    </p:extLst>
  </p:cSld>
  <p:clrMapOvr>
    <a:masterClrMapping/>
  </p:clrMapOvr>
  <p:transition/>
  <p:timing/>
</p:sld>
</file>

<file path=ppt/slides/slide4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Metodická podpora</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1589177" y="1368890"/>
            <a:ext cx="9404171" cy="3915521"/>
          </a:xfrm>
        </p:spPr>
        <p:txBody>
          <a:bodyPr/>
          <a:lstStyle>
            <a:defPPr>
              <a:defRPr kern="1200" smtId="4294967295"/>
            </a:defPPr>
          </a:lstStyle>
          <a:p>
            <a:pPr algn="l"/>
            <a:r>
              <a:rPr lang="cs-CZ" sz="1800" b="1" i="0" u="none" strike="noStrike" baseline="0">
                <a:solidFill>
                  <a:schemeClr val="tx2">
                    <a:lumMod val="75000"/>
                    <a:lumOff val="25000"/>
                  </a:schemeClr>
                </a:solidFill>
                <a:latin typeface="SegoeUI-Light"/>
              </a:rPr>
              <a:t>Metodické materiály</a:t>
            </a:r>
          </a:p>
          <a:p>
            <a:pPr marL="789750" lvl="1" indent="-285750">
              <a:buFont typeface="Arial" panose="020b0604020202020204" pitchFamily="34" charset="0"/>
              <a:buChar char="•"/>
            </a:pPr>
            <a:r>
              <a:rPr lang="cs-CZ" sz="1600" b="0" i="0" u="none" strike="noStrike" baseline="0">
                <a:solidFill>
                  <a:srgbClr val="000000"/>
                </a:solidFill>
                <a:latin typeface="SegoeUI-Light"/>
              </a:rPr>
              <a:t>metodické pokyny a stanoviska k </a:t>
            </a:r>
            <a:r>
              <a:rPr lang="cs-CZ" sz="1600" b="1" i="0" u="sng" strike="noStrike" baseline="0">
                <a:solidFill>
                  <a:srgbClr val="C00000"/>
                </a:solidFill>
                <a:latin typeface="SegoeUI-Light"/>
              </a:rPr>
              <a:t>řídicí</a:t>
            </a:r>
            <a:r>
              <a:rPr lang="cs-CZ" sz="1600" b="0" i="0" u="sng" strike="noStrike" baseline="0">
                <a:solidFill>
                  <a:srgbClr val="C00000"/>
                </a:solidFill>
                <a:latin typeface="SegoeUI-Light"/>
              </a:rPr>
              <a:t> </a:t>
            </a:r>
            <a:r>
              <a:rPr lang="cs-CZ" sz="1600" b="1" i="0" u="sng" strike="noStrike" baseline="0">
                <a:solidFill>
                  <a:srgbClr val="C00000"/>
                </a:solidFill>
                <a:latin typeface="SegoeUI-Light"/>
              </a:rPr>
              <a:t>kontrole</a:t>
            </a:r>
            <a:r>
              <a:rPr lang="cs-CZ" sz="1600" b="0" i="0" u="sng" strike="noStrike" baseline="0">
                <a:solidFill>
                  <a:srgbClr val="467986"/>
                </a:solidFill>
                <a:latin typeface="SegoeUI-Light"/>
              </a:rPr>
              <a:t> </a:t>
            </a:r>
            <a:r>
              <a:rPr lang="cs-CZ" sz="1600" b="0" i="0" u="none" strike="noStrike" baseline="0">
                <a:solidFill>
                  <a:srgbClr val="000000"/>
                </a:solidFill>
                <a:latin typeface="SegoeUI-Light"/>
              </a:rPr>
              <a:t>a </a:t>
            </a:r>
            <a:r>
              <a:rPr lang="cs-CZ" sz="1600" b="1" i="0" u="sng" strike="noStrike" baseline="0">
                <a:solidFill>
                  <a:srgbClr val="C00000"/>
                </a:solidFill>
                <a:latin typeface="SegoeUI-Light"/>
              </a:rPr>
              <a:t>internímu auditu</a:t>
            </a:r>
          </a:p>
          <a:p>
            <a:pPr marL="789750" lvl="1" indent="-285750">
              <a:buFont typeface="Arial" panose="020b0604020202020204" pitchFamily="34" charset="0"/>
              <a:buChar char="•"/>
            </a:pPr>
            <a:r>
              <a:rPr lang="pl-PL" sz="1600" b="0" i="0" u="none" strike="noStrike" baseline="0">
                <a:solidFill>
                  <a:srgbClr val="000000"/>
                </a:solidFill>
                <a:latin typeface="SegoeUI-Light"/>
              </a:rPr>
              <a:t>odpovědi na </a:t>
            </a:r>
            <a:r>
              <a:rPr lang="pl-PL" sz="1600" b="1" i="0" u="sng" strike="noStrike" baseline="0">
                <a:solidFill>
                  <a:srgbClr val="C00000"/>
                </a:solidFill>
                <a:latin typeface="SegoeUI-Light"/>
              </a:rPr>
              <a:t>často kladené dotazy</a:t>
            </a:r>
          </a:p>
          <a:p>
            <a:pPr algn="l"/>
            <a:r>
              <a:rPr lang="cs-CZ" sz="1800" b="1" i="0" u="none" strike="noStrike" baseline="0">
                <a:solidFill>
                  <a:schemeClr val="tx2">
                    <a:lumMod val="75000"/>
                    <a:lumOff val="25000"/>
                  </a:schemeClr>
                </a:solidFill>
                <a:latin typeface="SegoeUI-Light"/>
              </a:rPr>
              <a:t>Školení – Změny vyplývající ze zákona o řízení a kontrole veřejných financí </a:t>
            </a:r>
          </a:p>
          <a:p>
            <a:pPr marL="789750" lvl="1" indent="-285750">
              <a:buFont typeface="Arial" panose="020b0604020202020204" pitchFamily="34" charset="0"/>
              <a:buChar char="•"/>
            </a:pPr>
            <a:r>
              <a:rPr lang="cs-CZ" sz="1600" b="0" i="0" u="none" strike="noStrike" baseline="0">
                <a:solidFill>
                  <a:srgbClr val="000000"/>
                </a:solidFill>
                <a:latin typeface="SegoeUI-Light"/>
              </a:rPr>
              <a:t>pro obce a příspěvkové organizace online v termínech:</a:t>
            </a:r>
          </a:p>
          <a:p>
            <a:pPr lvl="4"/>
            <a:r>
              <a:rPr lang="cs-CZ" sz="1600" b="0" i="0" u="none" strike="noStrike" baseline="0">
                <a:solidFill>
                  <a:srgbClr val="000000"/>
                </a:solidFill>
                <a:latin typeface="SegoeUI-Light"/>
              </a:rPr>
              <a:t>08. 4. 2026 – 9:00 – 11:00</a:t>
            </a:r>
          </a:p>
          <a:p>
            <a:pPr lvl="4"/>
            <a:r>
              <a:rPr lang="cs-CZ" sz="1600" b="0" i="0" u="none" strike="noStrike" baseline="0">
                <a:solidFill>
                  <a:srgbClr val="000000"/>
                </a:solidFill>
                <a:latin typeface="SegoeUI-Light"/>
              </a:rPr>
              <a:t>21. 4. 2026 – 9:00 – 11:00</a:t>
            </a:r>
          </a:p>
          <a:p>
            <a:pPr lvl="4"/>
            <a:r>
              <a:rPr lang="cs-CZ" sz="1600" b="0" i="0" u="none" strike="noStrike" baseline="0">
                <a:solidFill>
                  <a:srgbClr val="000000"/>
                </a:solidFill>
                <a:latin typeface="SegoeUI-Light"/>
              </a:rPr>
              <a:t>25. 6. 2026 – 9:00 – 11:00</a:t>
            </a:r>
          </a:p>
          <a:p>
            <a:pPr algn="l"/>
            <a:r>
              <a:rPr lang="cs-CZ" sz="1600" b="0" i="0" u="none" strike="noStrike" baseline="0">
                <a:solidFill>
                  <a:srgbClr val="000000"/>
                </a:solidFill>
                <a:latin typeface="SegoeUI-Light"/>
              </a:rPr>
              <a:t>odkaz pro připojení: </a:t>
            </a:r>
            <a:r>
              <a:rPr lang="cs-CZ" sz="1800" b="1" i="0" u="sng" strike="noStrike" baseline="0">
                <a:solidFill>
                  <a:srgbClr val="C00000"/>
                </a:solidFill>
                <a:latin typeface="SegoeUI-Light"/>
              </a:rPr>
              <a:t>Školení – Změny vyplývající ze zákona o řízení a kontrole veřejných financí | Microsoft Teams</a:t>
            </a:r>
          </a:p>
          <a:p>
            <a:r>
              <a:rPr lang="cs-CZ" sz="1800" b="1" i="0" u="sng" strike="noStrike" baseline="0">
                <a:solidFill>
                  <a:srgbClr val="C00000"/>
                </a:solidFill>
                <a:latin typeface="SegoeUI-Light"/>
              </a:rPr>
              <a:t>další bezplatné vzdělávací akce pořádané MF</a:t>
            </a:r>
          </a:p>
          <a:p>
            <a:pPr algn="l"/>
            <a:r>
              <a:rPr lang="pl-PL" sz="1800" b="1" i="0" u="sng" strike="noStrike" baseline="0">
                <a:solidFill>
                  <a:srgbClr val="C00000"/>
                </a:solidFill>
                <a:latin typeface="SegoeUI-Light"/>
              </a:rPr>
              <a:t>záznamy ze školení online </a:t>
            </a:r>
            <a:r>
              <a:rPr lang="pl-PL" sz="1600" b="0" i="0" u="none" strike="noStrike" baseline="0">
                <a:solidFill>
                  <a:srgbClr val="000000"/>
                </a:solidFill>
                <a:latin typeface="SegoeUI-Light"/>
              </a:rPr>
              <a:t>budou dostupné po 8. 4. 2026</a:t>
            </a:r>
            <a:endParaRPr lang="cs-CZ" sz="1600"/>
          </a:p>
          <a:p>
            <a:pPr algn="just"/>
            <a:endParaRPr lang="cs-CZ" sz="180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41</a:t>
            </a:fld>
            <a:endParaRPr lang="cs-CZ"/>
          </a:p>
        </p:txBody>
      </p:sp>
    </p:spTree>
    <p:extLst>
      <p:ext uri="{BB962C8B-B14F-4D97-AF65-F5344CB8AC3E}">
        <p14:creationId xmlns:p14="http://schemas.microsoft.com/office/powerpoint/2010/main" val="2600896449"/>
      </p:ext>
    </p:extLst>
  </p:cSld>
  <p:clrMapOvr>
    <a:masterClrMapping/>
  </p:clrMapOvr>
  <p:transition/>
  <p:timing/>
</p:sld>
</file>

<file path=ppt/slides/slide4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defPPr>
              <a:defRPr kern="1200" smtId="4294967295"/>
            </a:defPPr>
          </a:lstStyle>
          <a:p>
            <a:r>
              <a:rPr lang="cs-CZ"/>
              <a:t>Interní audit</a:t>
            </a:r>
          </a:p>
        </p:txBody>
      </p:sp>
      <p:sp>
        <p:nvSpPr>
          <p:cNvPr id="3" name="Zástupný text 2">
            <a:extLst>
              <a:ext uri="{FF2B5EF4-FFF2-40B4-BE49-F238E27FC236}">
                <a16:creationId xmlns:a16="http://schemas.microsoft.com/office/drawing/2014/main" id="{77C04BFC-830D-455F-8E4D-A207B2BEBF99}"/>
              </a:ext>
            </a:extLst>
          </p:cNvPr>
          <p:cNvSpPr>
            <a:spLocks noGrp="1"/>
          </p:cNvSpPr>
          <p:nvPr>
            <p:ph type="body" idx="1"/>
          </p:nvPr>
        </p:nvSpPr>
        <p:spPr/>
        <p:txBody>
          <a:bodyPr/>
          <a:lstStyle>
            <a:defPPr>
              <a:defRPr kern="1200" smtId="4294967295"/>
            </a:defPPr>
          </a:lstStyle>
          <a:p>
            <a:endParaRPr lang="cs-CZ"/>
          </a:p>
        </p:txBody>
      </p:sp>
    </p:spTree>
    <p:extLst>
      <p:ext uri="{BB962C8B-B14F-4D97-AF65-F5344CB8AC3E}">
        <p14:creationId xmlns:p14="http://schemas.microsoft.com/office/powerpoint/2010/main" val="1993114649"/>
      </p:ext>
    </p:extLst>
  </p:cSld>
  <p:clrMapOvr>
    <a:masterClrMapping/>
  </p:clrMapOvr>
  <p:transition/>
  <p:timing/>
</p:sld>
</file>

<file path=ppt/slides/slide4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Zřízení útvaru interního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kraj</a:t>
            </a:r>
          </a:p>
          <a:p>
            <a:pPr algn="just"/>
            <a:r>
              <a:rPr lang="cs-CZ"/>
              <a:t>hlavní město Praha</a:t>
            </a:r>
          </a:p>
          <a:p>
            <a:pPr algn="just"/>
            <a:r>
              <a:rPr lang="cs-CZ"/>
              <a:t>městská část hlavního města Prahy, která má více než 15 000 obyvatel, není-li Statutem hlavního města Prahy stanoveno, že se útvar interního auditu u této městské části nezřizuje</a:t>
            </a:r>
          </a:p>
          <a:p>
            <a:pPr algn="just"/>
            <a:r>
              <a:rPr lang="cs-CZ"/>
              <a:t>obec, která má více než 15 000 obyvatel</a:t>
            </a:r>
          </a:p>
          <a:p>
            <a:pPr algn="just"/>
            <a:r>
              <a:rPr lang="cs-CZ"/>
              <a:t>městský obvod nebo městská část statutárního města, které mají více než 15 000 obyvatel, není-li statutem statutárního města stanoveno, že se útvar interního auditu u tohoto městského obvodu nebo u této městské části nezřizuje</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43</a:t>
            </a:fld>
            <a:endParaRPr lang="cs-CZ"/>
          </a:p>
        </p:txBody>
      </p:sp>
    </p:spTree>
    <p:extLst>
      <p:ext uri="{BB962C8B-B14F-4D97-AF65-F5344CB8AC3E}">
        <p14:creationId xmlns:p14="http://schemas.microsoft.com/office/powerpoint/2010/main" val="3173141291"/>
      </p:ext>
    </p:extLst>
  </p:cSld>
  <p:clrMapOvr>
    <a:masterClrMapping/>
  </p:clrMapOvr>
  <p:transition/>
  <p:timing/>
</p:sld>
</file>

<file path=ppt/slides/slide4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Zřízení útvaru interního auditu u příspěvkové organizace</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Kraj, hlavní město Praha, městská část hlavního města Prahy, obec, městský obvod nebo městská část statutárního města a dobrovolný svazek obcí mohou rozhodnout o zřízení útvaru interního auditu u jimi zřízené příspěvkové organizace.</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44</a:t>
            </a:fld>
            <a:endParaRPr lang="cs-CZ"/>
          </a:p>
        </p:txBody>
      </p:sp>
    </p:spTree>
    <p:extLst>
      <p:ext uri="{BB962C8B-B14F-4D97-AF65-F5344CB8AC3E}">
        <p14:creationId xmlns:p14="http://schemas.microsoft.com/office/powerpoint/2010/main" val="506270197"/>
      </p:ext>
    </p:extLst>
  </p:cSld>
  <p:clrMapOvr>
    <a:masterClrMapping/>
  </p:clrMapOvr>
  <p:transition/>
  <p:timing/>
</p:sld>
</file>

<file path=ppt/slides/slide4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Působnost útvaru interního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1620000" y="1800406"/>
            <a:ext cx="8964000" cy="3915521"/>
          </a:xfrm>
        </p:spPr>
        <p:txBody>
          <a:bodyPr/>
          <a:lstStyle>
            <a:defPPr>
              <a:defRPr kern="1200" smtId="4294967295"/>
            </a:defPPr>
          </a:lstStyle>
          <a:p>
            <a:pPr algn="just"/>
            <a:r>
              <a:rPr lang="cs-CZ" sz="1800"/>
              <a:t>Uvnitř orgánu veřejné správy</a:t>
            </a:r>
          </a:p>
          <a:p>
            <a:pPr algn="just"/>
            <a:r>
              <a:rPr lang="cs-CZ" sz="1800"/>
              <a:t>Útvar interního auditu hlavního města Prahy vykonává rovněž interní audit městské části, je-li Statutem hlavního města Prahy stanoveno, že se útvar interního auditu               u této městské části nezřizuje. </a:t>
            </a:r>
          </a:p>
          <a:p>
            <a:pPr algn="just"/>
            <a:r>
              <a:rPr lang="cs-CZ" sz="1800"/>
              <a:t>Útvar interního auditu statutárního města vykonává rovněž interní audit městského obvodu nebo městské části, je-li statutem statutárního města stanoveno, že se útvar interního auditu u tohoto městského obvodu nebo u této městské části nezřizuje. </a:t>
            </a:r>
          </a:p>
          <a:p>
            <a:pPr marL="789750" lvl="1" indent="-285750" algn="just">
              <a:buFont typeface="Arial" panose="020b0604020202020204" pitchFamily="34" charset="0"/>
              <a:buChar char="•"/>
            </a:pPr>
            <a:r>
              <a:rPr lang="cs-CZ"/>
              <a:t>Pokud je u městského obvodu nebo městské části útvar interního auditu zřízen, zajišťuje výkon interního auditu tento útvar.</a:t>
            </a:r>
          </a:p>
          <a:p>
            <a:pPr marL="789750" lvl="1" indent="-285750" algn="just">
              <a:buFont typeface="Arial" panose="020b0604020202020204" pitchFamily="34" charset="0"/>
              <a:buChar char="•"/>
            </a:pPr>
            <a:r>
              <a:rPr lang="cs-CZ"/>
              <a:t>Pokud není u městského obvodu nebo městské části zřízen útvar interního auditu, protože tak stanoví statut statutárního města, zajišťuje výkon interního auditu útvar interního auditu statutárního města.</a:t>
            </a:r>
          </a:p>
          <a:p>
            <a:pPr algn="just"/>
            <a:endParaRPr lang="cs-CZ" sz="1800"/>
          </a:p>
          <a:p>
            <a:pPr algn="just"/>
            <a:endParaRPr lang="cs-CZ" sz="180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45</a:t>
            </a:fld>
            <a:endParaRPr lang="cs-CZ"/>
          </a:p>
        </p:txBody>
      </p:sp>
    </p:spTree>
    <p:extLst>
      <p:ext uri="{BB962C8B-B14F-4D97-AF65-F5344CB8AC3E}">
        <p14:creationId xmlns:p14="http://schemas.microsoft.com/office/powerpoint/2010/main" val="1121939103"/>
      </p:ext>
    </p:extLst>
  </p:cSld>
  <p:clrMapOvr>
    <a:masterClrMapping/>
  </p:clrMapOvr>
  <p:transition/>
  <p:timing/>
</p:sld>
</file>

<file path=ppt/slides/slide4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Působnost útvaru interního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Útvar interního auditu prověřuje </a:t>
            </a:r>
          </a:p>
          <a:p>
            <a:pPr marL="789750" lvl="1" indent="-285750" algn="just">
              <a:buFont typeface="Arial" panose="020b0604020202020204" pitchFamily="34" charset="0"/>
              <a:buChar char="•"/>
            </a:pPr>
            <a:r>
              <a:rPr lang="cs-CZ"/>
              <a:t>plnění úkolů, záměrů a cílů orgánu veřejné správy, </a:t>
            </a:r>
          </a:p>
          <a:p>
            <a:pPr marL="789750" lvl="1" indent="-285750" algn="just">
              <a:buFont typeface="Arial" panose="020b0604020202020204" pitchFamily="34" charset="0"/>
              <a:buChar char="•"/>
            </a:pPr>
            <a:r>
              <a:rPr lang="cs-CZ"/>
              <a:t>dodržování právních předpisů a vnitřních předpisů orgánu veřejné správy, včetně dodržování zásad řízení a kontroly veřejných financí a přiměřenosti              a účinnosti vnitřního kontrolního systému </a:t>
            </a:r>
          </a:p>
          <a:p>
            <a:pPr algn="just"/>
            <a:r>
              <a:rPr lang="cs-CZ"/>
              <a:t>Útvar interního auditu provádí poradenskou činnost pro orgán veřejné správy, u kterého interní audit vykonává</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46</a:t>
            </a:fld>
            <a:endParaRPr lang="cs-CZ"/>
          </a:p>
        </p:txBody>
      </p:sp>
    </p:spTree>
    <p:extLst>
      <p:ext uri="{BB962C8B-B14F-4D97-AF65-F5344CB8AC3E}">
        <p14:creationId xmlns:p14="http://schemas.microsoft.com/office/powerpoint/2010/main" val="2508269431"/>
      </p:ext>
    </p:extLst>
  </p:cSld>
  <p:clrMapOvr>
    <a:masterClrMapping/>
  </p:clrMapOvr>
  <p:transition/>
  <p:timing/>
</p:sld>
</file>

<file path=ppt/slides/slide4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Povinnosti vedoucího orgánu veřejné správy v oblasti interního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b="1">
                <a:solidFill>
                  <a:srgbClr val="C00000"/>
                </a:solidFill>
              </a:rPr>
              <a:t>Vedoucí orgánu veřejné správy</a:t>
            </a:r>
          </a:p>
          <a:p>
            <a:pPr marL="789750" lvl="1" indent="-285750" algn="just">
              <a:buFont typeface="Arial" panose="020b0604020202020204" pitchFamily="34" charset="0"/>
              <a:buChar char="•"/>
            </a:pPr>
            <a:r>
              <a:rPr lang="cs-CZ"/>
              <a:t>vydá statut útvaru interního auditu, ve kterém stanoví rozsah práv a povinností zaměstnanců vykonávajících interní audit, osob přizvaných k účasti na interním auditu a auditovaných osob</a:t>
            </a:r>
          </a:p>
          <a:p>
            <a:pPr marL="789750" lvl="1" indent="-285750" algn="just">
              <a:buFont typeface="Arial" panose="020b0604020202020204" pitchFamily="34" charset="0"/>
              <a:buChar char="•"/>
            </a:pPr>
            <a:r>
              <a:rPr lang="cs-CZ"/>
              <a:t>zajistí přístup útvaru interního auditu k informacím, zaměstnancům a majetku potřebným k plnění úkolů interního auditu</a:t>
            </a:r>
          </a:p>
          <a:p>
            <a:pPr marL="789750" lvl="1" indent="-285750" algn="just">
              <a:buFont typeface="Arial" panose="020b0604020202020204" pitchFamily="34" charset="0"/>
              <a:buChar char="•"/>
            </a:pPr>
            <a:r>
              <a:rPr lang="cs-CZ"/>
              <a:t>zajistí, aby interní audit vykonávaly bezúhonné osoby s odpovídajícími předpoklady pro jeho výkon</a:t>
            </a:r>
          </a:p>
          <a:p>
            <a:pPr marL="789750" lvl="1" indent="-285750" algn="just">
              <a:buFont typeface="Arial" panose="020b0604020202020204" pitchFamily="34" charset="0"/>
              <a:buChar char="•"/>
            </a:pPr>
            <a:r>
              <a:rPr lang="cs-CZ"/>
              <a:t>zajistí, aby útvar interního auditu byl funkčně nezávislý a organizačně oddělený od řídících struktur</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47</a:t>
            </a:fld>
            <a:endParaRPr lang="cs-CZ"/>
          </a:p>
        </p:txBody>
      </p:sp>
    </p:spTree>
    <p:extLst>
      <p:ext uri="{BB962C8B-B14F-4D97-AF65-F5344CB8AC3E}">
        <p14:creationId xmlns:p14="http://schemas.microsoft.com/office/powerpoint/2010/main" val="4122321018"/>
      </p:ext>
    </p:extLst>
  </p:cSld>
  <p:clrMapOvr>
    <a:masterClrMapping/>
  </p:clrMapOvr>
  <p:transition/>
  <p:timing/>
</p:sld>
</file>

<file path=ppt/slides/slide4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Pravidla výkonu interního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sz="2000"/>
              <a:t>speciální pravidla stanovená zákonem o řízení a kontrole veřejných financí</a:t>
            </a:r>
          </a:p>
          <a:p>
            <a:pPr algn="just"/>
            <a:r>
              <a:rPr lang="cs-CZ" sz="2000"/>
              <a:t>mezinárodní standardy - </a:t>
            </a:r>
            <a:r>
              <a:rPr lang="cs-CZ" sz="2000" b="1">
                <a:solidFill>
                  <a:srgbClr val="C00000"/>
                </a:solidFill>
                <a:hlinkClick r:id="rId2">
                  <a:extLst>
                    <a:ext uri="{A12FA001-AC4F-418D-AE19-62706E023703}">
                      <ahyp:hlinkClr xmlns:ahyp="http://schemas.microsoft.com/office/drawing/2018/hyperlinkcolor" val="tx"/>
                    </a:ext>
                  </a:extLst>
                </a:hlinkClick>
              </a:rPr>
              <a:t>Globální standardy interního auditu </a:t>
            </a:r>
            <a:endParaRPr lang="cs-CZ" sz="2000">
              <a:solidFill>
                <a:srgbClr val="C00000"/>
              </a:solidFill>
            </a:endParaRPr>
          </a:p>
          <a:p>
            <a:pPr algn="just"/>
            <a:endParaRPr lang="cs-CZ" sz="2000"/>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48</a:t>
            </a:fld>
            <a:endParaRPr lang="cs-CZ"/>
          </a:p>
        </p:txBody>
      </p:sp>
    </p:spTree>
    <p:extLst>
      <p:ext uri="{BB962C8B-B14F-4D97-AF65-F5344CB8AC3E}">
        <p14:creationId xmlns:p14="http://schemas.microsoft.com/office/powerpoint/2010/main" val="720254988"/>
      </p:ext>
    </p:extLst>
  </p:cSld>
  <p:clrMapOvr>
    <a:masterClrMapping/>
  </p:clrMapOvr>
  <p:transition/>
  <p:timing/>
</p:sld>
</file>

<file path=ppt/slides/slide4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Plánování interního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 Útvar interního auditu zpracuje na základě posouzení rizik střednědobý plán interního auditu a roční plán interního auditu. Střednědobý plán interního auditu se zpracovává na období alespoň 3 let.</a:t>
            </a:r>
          </a:p>
          <a:p>
            <a:pPr algn="just"/>
            <a:r>
              <a:rPr lang="cs-CZ"/>
              <a:t> Plány interního auditu orgánu veřejné správy a jejich aktualizaci schvaluje vedoucí orgánu veřejné správy.</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49</a:t>
            </a:fld>
            <a:endParaRPr lang="cs-CZ"/>
          </a:p>
        </p:txBody>
      </p:sp>
    </p:spTree>
    <p:extLst>
      <p:ext uri="{BB962C8B-B14F-4D97-AF65-F5344CB8AC3E}">
        <p14:creationId xmlns:p14="http://schemas.microsoft.com/office/powerpoint/2010/main" val="679123236"/>
      </p:ext>
    </p:extLst>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Vedoucí orgánu veřejné správy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r>
              <a:rPr lang="cs-CZ"/>
              <a:t>fyzická osoba oprávněná jednat za orgán veřejné správy</a:t>
            </a:r>
          </a:p>
          <a:p>
            <a:pPr marL="789750" lvl="1" indent="-285750">
              <a:buFont typeface="Arial" panose="020b0604020202020204" pitchFamily="34" charset="0"/>
              <a:buChar char="•"/>
            </a:pPr>
            <a:r>
              <a:rPr lang="cs-CZ"/>
              <a:t>kraj – ředitel krajského úřadu</a:t>
            </a:r>
          </a:p>
          <a:p>
            <a:pPr marL="789750" lvl="1" indent="-285750">
              <a:buFont typeface="Arial" panose="020b0604020202020204" pitchFamily="34" charset="0"/>
              <a:buChar char="•"/>
            </a:pPr>
            <a:r>
              <a:rPr lang="cs-CZ"/>
              <a:t>obec – starosta</a:t>
            </a:r>
          </a:p>
          <a:p>
            <a:pPr marL="789750" lvl="1" indent="-285750">
              <a:buFont typeface="Arial" panose="020b0604020202020204" pitchFamily="34" charset="0"/>
              <a:buChar char="•"/>
            </a:pPr>
            <a:r>
              <a:rPr lang="cs-CZ"/>
              <a:t>statutární město - primátor	</a:t>
            </a:r>
          </a:p>
          <a:p>
            <a:pPr marL="789750" lvl="1" indent="-285750">
              <a:buFont typeface="Arial" panose="020b0604020202020204" pitchFamily="34" charset="0"/>
              <a:buChar char="•"/>
            </a:pPr>
            <a:r>
              <a:rPr lang="cs-CZ"/>
              <a:t>městský obvod nebo městská část Prahy/statutárního města – starosta</a:t>
            </a:r>
          </a:p>
          <a:p>
            <a:pPr marL="789750" lvl="1" indent="-285750">
              <a:buFont typeface="Arial" panose="020b0604020202020204" pitchFamily="34" charset="0"/>
              <a:buChar char="•"/>
            </a:pPr>
            <a:r>
              <a:rPr lang="cs-CZ"/>
              <a:t>dobrovolný svazek obcí – orgán, kterým dobrovolný svazek obcí jedná</a:t>
            </a:r>
          </a:p>
          <a:p>
            <a:pPr marL="789750" lvl="1" indent="-285750">
              <a:buFont typeface="Arial" panose="020b0604020202020204" pitchFamily="34" charset="0"/>
              <a:buChar char="•"/>
            </a:pPr>
            <a:r>
              <a:rPr lang="cs-CZ"/>
              <a:t>příspěvková organizace – ředitel</a:t>
            </a:r>
          </a:p>
          <a:p>
            <a:pPr marL="789750" lvl="1" indent="-285750">
              <a:buFont typeface="Arial" panose="020b0604020202020204" pitchFamily="34" charset="0"/>
              <a:buChar char="•"/>
            </a:pPr>
            <a:r>
              <a:rPr lang="cs-CZ"/>
              <a:t>školská právnická osoba – ředitel </a:t>
            </a:r>
          </a:p>
          <a:p>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5</a:t>
            </a:fld>
            <a:endParaRPr lang="cs-CZ"/>
          </a:p>
        </p:txBody>
      </p:sp>
    </p:spTree>
    <p:extLst>
      <p:ext uri="{BB962C8B-B14F-4D97-AF65-F5344CB8AC3E}">
        <p14:creationId xmlns:p14="http://schemas.microsoft.com/office/powerpoint/2010/main" val="1697873150"/>
      </p:ext>
    </p:extLst>
  </p:cSld>
  <p:clrMapOvr>
    <a:masterClrMapping/>
  </p:clrMapOvr>
  <p:transition/>
  <p:timing/>
</p:sld>
</file>

<file path=ppt/slides/slide5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Auditní dokumentace</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Útvar interního auditu uchovává veškeré dokumenty pořízené v souvislosti        s přípravou a výkonem interního auditu a sledováním plnění opatření                   k odstranění nebo prevenci nedostatků (dále jen „auditní dokumentace“).</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50</a:t>
            </a:fld>
            <a:endParaRPr lang="cs-CZ"/>
          </a:p>
        </p:txBody>
      </p:sp>
    </p:spTree>
    <p:extLst>
      <p:ext uri="{BB962C8B-B14F-4D97-AF65-F5344CB8AC3E}">
        <p14:creationId xmlns:p14="http://schemas.microsoft.com/office/powerpoint/2010/main" val="914912265"/>
      </p:ext>
    </p:extLst>
  </p:cSld>
  <p:clrMapOvr>
    <a:masterClrMapping/>
  </p:clrMapOvr>
  <p:transition/>
  <p:timing/>
</p:sld>
</file>

<file path=ppt/slides/slide5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Zahájení interního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Interní audit je zahájen předložením oznámení o zahájení interního auditu auditované osobě.</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51</a:t>
            </a:fld>
            <a:endParaRPr lang="cs-CZ"/>
          </a:p>
        </p:txBody>
      </p:sp>
    </p:spTree>
    <p:extLst>
      <p:ext uri="{BB962C8B-B14F-4D97-AF65-F5344CB8AC3E}">
        <p14:creationId xmlns:p14="http://schemas.microsoft.com/office/powerpoint/2010/main" val="2740606176"/>
      </p:ext>
    </p:extLst>
  </p:cSld>
  <p:clrMapOvr>
    <a:masterClrMapping/>
  </p:clrMapOvr>
  <p:transition/>
  <p:timing/>
</p:sld>
</file>

<file path=ppt/slides/slide5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Auditní zpráva</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sz="1800"/>
              <a:t>Útvar interního auditu zpracuje písemný návrh auditní zprávy do 30 dnů, ve zvláště složitých případech do 60 dnů, ode dne provedení posledního úkonu interního auditu a předá jej auditované osobě. Návrh auditní zprávy obsahuje zjištění, závěry, doporučení a datum provedení posledního úkonu interního auditu. Posledním úkonem interního auditu je úkon, po jehož provedení disponuje útvar interního auditu veškerými podklady potřebnými pro vyhotovení návrhu auditní zprávy.</a:t>
            </a:r>
          </a:p>
          <a:p>
            <a:pPr algn="just"/>
            <a:r>
              <a:rPr lang="cs-CZ" sz="1800"/>
              <a:t> Auditovaná osoba se může k návrhu auditní zprávy písemně vyjádřit ve lhůtě do 15 dnů ode dne předání návrhu auditní zprávy, není-li určena lhůta delší. Z vyjádření auditované osoby musí být zřejmé, proti jaké části návrhu auditní zprávy směřuje,             a musí obsahovat odůvodnění. Vyjádření, které bylo podáno opožděně nebo neoprávněnou osobou, vyjádření, ze kterého není zřejmé, proti jaké části návrhu auditní zprávy směřuje, nebo vyjádření, u kterého chybí odůvodnění, útvar interního auditu do auditní zprávy nezapracuje. Vyjádření auditované osoby je přílohou            k auditní zprávě.</a:t>
            </a:r>
          </a:p>
          <a:p>
            <a:pPr algn="just"/>
            <a:endParaRPr lang="cs-CZ" sz="1800"/>
          </a:p>
          <a:p>
            <a:pPr algn="just"/>
            <a:endParaRPr lang="cs-CZ" sz="180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52</a:t>
            </a:fld>
            <a:endParaRPr lang="cs-CZ"/>
          </a:p>
        </p:txBody>
      </p:sp>
    </p:spTree>
    <p:extLst>
      <p:ext uri="{BB962C8B-B14F-4D97-AF65-F5344CB8AC3E}">
        <p14:creationId xmlns:p14="http://schemas.microsoft.com/office/powerpoint/2010/main" val="2592838388"/>
      </p:ext>
    </p:extLst>
  </p:cSld>
  <p:clrMapOvr>
    <a:masterClrMapping/>
  </p:clrMapOvr>
  <p:transition/>
  <p:timing/>
</p:sld>
</file>

<file path=ppt/slides/slide5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Auditní zpráva</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1620000" y="1913424"/>
            <a:ext cx="8964000" cy="3915521"/>
          </a:xfrm>
        </p:spPr>
        <p:txBody>
          <a:bodyPr/>
          <a:lstStyle>
            <a:defPPr>
              <a:defRPr kern="1200" smtId="4294967295"/>
            </a:defPPr>
          </a:lstStyle>
          <a:p>
            <a:pPr algn="just"/>
            <a:r>
              <a:rPr lang="cs-CZ" sz="1800"/>
              <a:t>Útvar interního auditu vyjádření auditované osoby písemně vypořádá. Souhlasí-li útvar interního auditu s vyjádřením auditované osoby nebo jeho částí, zapracuje jej do auditní zprávy. Nesouhlasí-li útvar interního auditu s vyjádřením auditované osoby nebo jeho částí, nesouhlas ve vypořádání odůvodní. Vypořádání vyjádření auditované osoby je součástí auditní zprávy.</a:t>
            </a:r>
          </a:p>
          <a:p>
            <a:pPr algn="just"/>
            <a:r>
              <a:rPr lang="cs-CZ" sz="1800"/>
              <a:t>Auditní zprávu předá útvar interního auditu do 30 dnů, ve zvláště složitých případech do 60 dnů, ode dne předání vyjádření auditované osoby nebo uplynutí lhůty pro podání tohoto vyjádření, auditované osobě a vedoucímu orgánu veřejné správy,                u kterého je útvar interního auditu zřízen. Předáním auditní zprávy vedoucímu orgánu veřejné správy je interní audit ukončen.</a:t>
            </a:r>
          </a:p>
          <a:p>
            <a:pPr algn="just"/>
            <a:r>
              <a:rPr lang="cs-CZ" sz="1800"/>
              <a:t>Auditovaná osoba navrhne ve lhůtě určené útvarem interního auditu opatření                    k odstranění nebo prevenci nedostatků a lhůtu pro jejich splnění. Nenavrhne-li auditovaná osoba opatření k odstranění nebo prevenci nedostatků, svůj postup písemně odůvodní.</a:t>
            </a:r>
          </a:p>
          <a:p>
            <a:pPr algn="just"/>
            <a:endParaRPr lang="cs-CZ" sz="1800"/>
          </a:p>
          <a:p>
            <a:pPr algn="just"/>
            <a:endParaRPr lang="cs-CZ" sz="180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53</a:t>
            </a:fld>
            <a:endParaRPr lang="cs-CZ"/>
          </a:p>
        </p:txBody>
      </p:sp>
    </p:spTree>
    <p:extLst>
      <p:ext uri="{BB962C8B-B14F-4D97-AF65-F5344CB8AC3E}">
        <p14:creationId xmlns:p14="http://schemas.microsoft.com/office/powerpoint/2010/main" val="3478216598"/>
      </p:ext>
    </p:extLst>
  </p:cSld>
  <p:clrMapOvr>
    <a:masterClrMapping/>
  </p:clrMapOvr>
  <p:transition/>
  <p:timing/>
</p:sld>
</file>

<file path=ppt/slides/slide5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Sledování plnění opatření </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sz="2000"/>
              <a:t>Auditovaná osoba podá ve lhůtě určené útvarem interního auditu písemnou zprávu o plnění opatření k odstranění nebo prevenci nedostatků.</a:t>
            </a:r>
          </a:p>
          <a:p>
            <a:pPr algn="just"/>
            <a:r>
              <a:rPr lang="cs-CZ" sz="2000"/>
              <a:t>Útvar interního auditu sleduje plnění opatření k odstranění nebo prevenci nedostatků. Nebyla-li přijata dostatečná opatření nebo nejsou-li přijatá opatření plněna, uvědomí o tom vedoucího orgánu veřejné správy, u kterého je útvar interního auditu zřízen.</a:t>
            </a:r>
          </a:p>
          <a:p>
            <a:pPr algn="just"/>
            <a:endParaRPr lang="cs-CZ" sz="2000"/>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54</a:t>
            </a:fld>
            <a:endParaRPr lang="cs-CZ"/>
          </a:p>
        </p:txBody>
      </p:sp>
    </p:spTree>
    <p:extLst>
      <p:ext uri="{BB962C8B-B14F-4D97-AF65-F5344CB8AC3E}">
        <p14:creationId xmlns:p14="http://schemas.microsoft.com/office/powerpoint/2010/main" val="1773396164"/>
      </p:ext>
    </p:extLst>
  </p:cSld>
  <p:clrMapOvr>
    <a:masterClrMapping/>
  </p:clrMapOvr>
  <p:transition/>
  <p:timing/>
</p:sld>
</file>

<file path=ppt/slides/slide5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Externí hodnocení kvality interního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minimálně jednou za 5 let</a:t>
            </a:r>
          </a:p>
          <a:p>
            <a:pPr algn="just"/>
            <a:r>
              <a:rPr lang="cs-CZ"/>
              <a:t>postup podle mezinárodních standardů </a:t>
            </a:r>
          </a:p>
          <a:p>
            <a:pPr algn="just"/>
            <a:r>
              <a:rPr lang="cs-CZ"/>
              <a:t>povinnost vytvořit podmínky a poskytnout součinnost</a:t>
            </a:r>
          </a:p>
          <a:p>
            <a:pPr algn="just"/>
            <a:r>
              <a:rPr lang="cs-CZ"/>
              <a:t>u ministerstvem provádí MF nebo auditorská společnost</a:t>
            </a:r>
          </a:p>
          <a:p>
            <a:pPr algn="just"/>
            <a:r>
              <a:rPr lang="cs-CZ"/>
              <a:t>výstupem je zpráva z externího hodnocení, která obsahuje zjištění, závěry         a doporučení</a:t>
            </a:r>
          </a:p>
          <a:p>
            <a:pPr algn="just"/>
            <a:r>
              <a:rPr lang="cs-CZ"/>
              <a:t>povinnost přijmout opatření</a:t>
            </a:r>
          </a:p>
          <a:p>
            <a:pPr algn="just"/>
            <a:endParaRPr lang="cs-CZ"/>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55</a:t>
            </a:fld>
            <a:endParaRPr lang="cs-CZ"/>
          </a:p>
        </p:txBody>
      </p:sp>
    </p:spTree>
    <p:extLst>
      <p:ext uri="{BB962C8B-B14F-4D97-AF65-F5344CB8AC3E}">
        <p14:creationId xmlns:p14="http://schemas.microsoft.com/office/powerpoint/2010/main" val="783626593"/>
      </p:ext>
    </p:extLst>
  </p:cSld>
  <p:clrMapOvr>
    <a:masterClrMapping/>
  </p:clrMapOvr>
  <p:transition/>
  <p:timing/>
</p:sld>
</file>

<file path=ppt/slides/slide5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Roční zpráva o výsledcích interního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1620000" y="1718209"/>
            <a:ext cx="8964000" cy="3915521"/>
          </a:xfrm>
        </p:spPr>
        <p:txBody>
          <a:bodyPr/>
          <a:lstStyle>
            <a:defPPr>
              <a:defRPr kern="1200" smtId="4294967295"/>
            </a:defPPr>
          </a:lstStyle>
          <a:p>
            <a:pPr algn="just"/>
            <a:r>
              <a:rPr lang="cs-CZ" sz="1600"/>
              <a:t>informace o provedených interních auditech</a:t>
            </a:r>
          </a:p>
          <a:p>
            <a:pPr algn="just"/>
            <a:r>
              <a:rPr lang="cs-CZ" sz="1600"/>
              <a:t>informace o plnění střednědobého a ročního plánu interního auditu</a:t>
            </a:r>
          </a:p>
          <a:p>
            <a:pPr algn="just"/>
            <a:r>
              <a:rPr lang="cs-CZ" sz="1600"/>
              <a:t>přehled nejzávažnějších zjištěných nedostatků, opatření směřujících k jejich odstranění nebo prevenci a informaci o jejich plnění</a:t>
            </a:r>
          </a:p>
          <a:p>
            <a:pPr algn="just"/>
            <a:r>
              <a:rPr lang="cs-CZ" sz="1600"/>
              <a:t>celkový názor útvaru interního auditu k přiměřenosti a účinnosti vnitřního kontrolního systému </a:t>
            </a:r>
          </a:p>
          <a:p>
            <a:pPr marL="789750" lvl="1" indent="-285750" algn="just">
              <a:buFont typeface="Arial" panose="020b0604020202020204" pitchFamily="34" charset="0"/>
              <a:buChar char="•"/>
            </a:pPr>
            <a:r>
              <a:rPr lang="cs-CZ" sz="1200"/>
              <a:t>vnitřní kontrolní systém je přiměřený a účinný</a:t>
            </a:r>
          </a:p>
          <a:p>
            <a:pPr marL="789750" lvl="1" indent="-285750" algn="just">
              <a:buFont typeface="Arial" panose="020b0604020202020204" pitchFamily="34" charset="0"/>
              <a:buChar char="•"/>
            </a:pPr>
            <a:r>
              <a:rPr lang="cs-CZ" sz="1200"/>
              <a:t>vnitřní kontrolní systém potřebuje dílčí zlepšení</a:t>
            </a:r>
          </a:p>
          <a:p>
            <a:pPr marL="789750" lvl="1" indent="-285750" algn="just">
              <a:buFont typeface="Arial" panose="020b0604020202020204" pitchFamily="34" charset="0"/>
              <a:buChar char="•"/>
            </a:pPr>
            <a:r>
              <a:rPr lang="cs-CZ" sz="1200"/>
              <a:t>vnitřní kontrolní systém potřebuje významná zlepšení</a:t>
            </a:r>
          </a:p>
          <a:p>
            <a:pPr marL="789750" lvl="1" indent="-285750" algn="just">
              <a:buFont typeface="Arial" panose="020b0604020202020204" pitchFamily="34" charset="0"/>
              <a:buChar char="•"/>
            </a:pPr>
            <a:r>
              <a:rPr lang="cs-CZ" sz="1200"/>
              <a:t>vnitřní kontrolní systém není přiměřený nebo účinný</a:t>
            </a:r>
          </a:p>
          <a:p>
            <a:pPr algn="just"/>
            <a:r>
              <a:rPr lang="cs-CZ" sz="1600"/>
              <a:t>doporučení k fungování vnitřního kontrolního systému </a:t>
            </a:r>
          </a:p>
          <a:p>
            <a:pPr algn="just"/>
            <a:r>
              <a:rPr lang="cs-CZ" sz="1600"/>
              <a:t>zhodnocení souladu s mezinárodními standardy interního auditu, včetně shrnutí výsledků externího hodnocení kvality interního auditu, bylo-li v daném roce provedeno, a zhodnocení plnění opatření ke zvyšování kvality interního auditu</a:t>
            </a:r>
          </a:p>
          <a:p>
            <a:pPr algn="just"/>
            <a:endParaRPr lang="cs-CZ" sz="1600"/>
          </a:p>
          <a:p>
            <a:pPr algn="just"/>
            <a:endParaRPr lang="cs-CZ" sz="1600"/>
          </a:p>
          <a:p>
            <a:pPr algn="just"/>
            <a:endParaRPr lang="cs-CZ" sz="160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56</a:t>
            </a:fld>
            <a:endParaRPr lang="cs-CZ"/>
          </a:p>
        </p:txBody>
      </p:sp>
    </p:spTree>
    <p:extLst>
      <p:ext uri="{BB962C8B-B14F-4D97-AF65-F5344CB8AC3E}">
        <p14:creationId xmlns:p14="http://schemas.microsoft.com/office/powerpoint/2010/main" val="3540310599"/>
      </p:ext>
    </p:extLst>
  </p:cSld>
  <p:clrMapOvr>
    <a:masterClrMapping/>
  </p:clrMapOvr>
  <p:transition/>
  <p:timing/>
</p:sld>
</file>

<file path=ppt/slides/slide5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Metodické pokyny k internímu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1620000" y="1790132"/>
            <a:ext cx="8964000" cy="3915521"/>
          </a:xfrm>
        </p:spPr>
        <p:txBody>
          <a:bodyPr/>
          <a:lstStyle>
            <a:defPPr>
              <a:defRPr kern="1200" smtId="4294967295"/>
            </a:defPPr>
          </a:lstStyle>
          <a:p>
            <a:pPr algn="l">
              <a:buFont typeface="Arial" panose="020b0604020202020204" pitchFamily="34" charset="0"/>
              <a:buChar char="•"/>
            </a:pPr>
            <a:r>
              <a:rPr lang="cs-CZ" sz="1800" b="1" i="0" u="sng">
                <a:solidFill>
                  <a:srgbClr val="C00000"/>
                </a:solidFill>
                <a:latin typeface="Roboto" panose="02000000000000000000" pitchFamily="2" charset="0"/>
                <a:hlinkClick r:id="rId2">
                  <a:extLst>
                    <a:ext uri="{A12FA001-AC4F-418D-AE19-62706E023703}">
                      <ahyp:hlinkClr xmlns:ahyp="http://schemas.microsoft.com/office/drawing/2018/hyperlinkcolor" val="tx"/>
                    </a:ext>
                  </a:extLst>
                </a:hlinkClick>
              </a:rPr>
              <a:t>Metodický pokyn CHJ č. 5</a:t>
            </a:r>
            <a:r>
              <a:rPr lang="cs-CZ" sz="1800" b="0" i="0">
                <a:solidFill>
                  <a:srgbClr val="000000"/>
                </a:solidFill>
                <a:latin typeface="Roboto" panose="02000000000000000000" pitchFamily="2" charset="0"/>
              </a:rPr>
              <a:t> – Statut interního auditu</a:t>
            </a:r>
          </a:p>
          <a:p>
            <a:pPr algn="l">
              <a:buFont typeface="Arial" panose="020b0604020202020204" pitchFamily="34" charset="0"/>
              <a:buChar char="•"/>
            </a:pPr>
            <a:r>
              <a:rPr lang="cs-CZ" sz="1800" b="1" i="0" u="sng">
                <a:solidFill>
                  <a:srgbClr val="C00000"/>
                </a:solidFill>
                <a:latin typeface="Roboto" panose="02000000000000000000" pitchFamily="2" charset="0"/>
                <a:hlinkClick r:id="rId3">
                  <a:extLst>
                    <a:ext uri="{A12FA001-AC4F-418D-AE19-62706E023703}">
                      <ahyp:hlinkClr xmlns:ahyp="http://schemas.microsoft.com/office/drawing/2018/hyperlinkcolor" val="tx"/>
                    </a:ext>
                  </a:extLst>
                </a:hlinkClick>
              </a:rPr>
              <a:t>Metodický pokyn CHJ č. 6</a:t>
            </a:r>
            <a:r>
              <a:rPr lang="cs-CZ" sz="1800" b="0" i="0">
                <a:solidFill>
                  <a:srgbClr val="000000"/>
                </a:solidFill>
                <a:latin typeface="Roboto" panose="02000000000000000000" pitchFamily="2" charset="0"/>
              </a:rPr>
              <a:t> – Manuál interního auditu</a:t>
            </a:r>
          </a:p>
          <a:p>
            <a:pPr algn="l">
              <a:buFont typeface="Arial" panose="020b0604020202020204" pitchFamily="34" charset="0"/>
              <a:buChar char="•"/>
            </a:pPr>
            <a:r>
              <a:rPr lang="cs-CZ" sz="1800" b="1" i="0" u="sng">
                <a:solidFill>
                  <a:srgbClr val="C00000"/>
                </a:solidFill>
                <a:latin typeface="Roboto" panose="02000000000000000000" pitchFamily="2" charset="0"/>
                <a:hlinkClick r:id="rId4">
                  <a:extLst>
                    <a:ext uri="{A12FA001-AC4F-418D-AE19-62706E023703}">
                      <ahyp:hlinkClr xmlns:ahyp="http://schemas.microsoft.com/office/drawing/2018/hyperlinkcolor" val="tx"/>
                    </a:ext>
                  </a:extLst>
                </a:hlinkClick>
              </a:rPr>
              <a:t>Metodický pokyn CHJ č. 17</a:t>
            </a:r>
            <a:r>
              <a:rPr lang="cs-CZ" sz="1800" b="0" i="0">
                <a:solidFill>
                  <a:srgbClr val="000000"/>
                </a:solidFill>
                <a:latin typeface="Roboto" panose="02000000000000000000" pitchFamily="2" charset="0"/>
              </a:rPr>
              <a:t> – Audit vnitřního kontrolního systému v orgánech veřejné správy</a:t>
            </a:r>
          </a:p>
          <a:p>
            <a:pPr algn="l">
              <a:buFont typeface="Arial" panose="020b0604020202020204" pitchFamily="34" charset="0"/>
              <a:buChar char="•"/>
            </a:pPr>
            <a:r>
              <a:rPr lang="cs-CZ" sz="1800" b="1" i="0" u="sng">
                <a:solidFill>
                  <a:srgbClr val="C00000"/>
                </a:solidFill>
                <a:latin typeface="Roboto" panose="02000000000000000000" pitchFamily="2" charset="0"/>
                <a:hlinkClick r:id="rId5">
                  <a:extLst>
                    <a:ext uri="{A12FA001-AC4F-418D-AE19-62706E023703}">
                      <ahyp:hlinkClr xmlns:ahyp="http://schemas.microsoft.com/office/drawing/2018/hyperlinkcolor" val="tx"/>
                    </a:ext>
                  </a:extLst>
                </a:hlinkClick>
              </a:rPr>
              <a:t>Metodický pokyn CHJ č. 18</a:t>
            </a:r>
            <a:r>
              <a:rPr lang="cs-CZ" sz="1800" b="1" i="0">
                <a:solidFill>
                  <a:srgbClr val="C00000"/>
                </a:solidFill>
                <a:latin typeface="Roboto" panose="02000000000000000000" pitchFamily="2" charset="0"/>
              </a:rPr>
              <a:t> </a:t>
            </a:r>
            <a:r>
              <a:rPr lang="cs-CZ" sz="1800" b="0" i="0">
                <a:solidFill>
                  <a:srgbClr val="000000"/>
                </a:solidFill>
                <a:latin typeface="Roboto" panose="02000000000000000000" pitchFamily="2" charset="0"/>
              </a:rPr>
              <a:t>– Manuál pro začínajícího interního auditora v orgánech veřejné správy</a:t>
            </a:r>
          </a:p>
          <a:p>
            <a:pPr algn="l">
              <a:buFont typeface="Arial" panose="020b0604020202020204" pitchFamily="34" charset="0"/>
              <a:buChar char="•"/>
            </a:pPr>
            <a:r>
              <a:rPr lang="cs-CZ" sz="1800" b="1" i="0" u="sng">
                <a:solidFill>
                  <a:srgbClr val="C00000"/>
                </a:solidFill>
                <a:latin typeface="Roboto" panose="02000000000000000000" pitchFamily="2" charset="0"/>
                <a:hlinkClick r:id="rId6">
                  <a:extLst>
                    <a:ext uri="{A12FA001-AC4F-418D-AE19-62706E023703}">
                      <ahyp:hlinkClr xmlns:ahyp="http://schemas.microsoft.com/office/drawing/2018/hyperlinkcolor" val="tx"/>
                    </a:ext>
                  </a:extLst>
                </a:hlinkClick>
              </a:rPr>
              <a:t>Metodický pokyn CHJ č. 20</a:t>
            </a:r>
            <a:r>
              <a:rPr lang="cs-CZ" sz="1800" b="1" i="0">
                <a:solidFill>
                  <a:srgbClr val="C00000"/>
                </a:solidFill>
                <a:latin typeface="Roboto" panose="02000000000000000000" pitchFamily="2" charset="0"/>
              </a:rPr>
              <a:t> </a:t>
            </a:r>
            <a:r>
              <a:rPr lang="cs-CZ" sz="1800" b="0" i="0">
                <a:solidFill>
                  <a:srgbClr val="000000"/>
                </a:solidFill>
                <a:latin typeface="Roboto" panose="02000000000000000000" pitchFamily="2" charset="0"/>
              </a:rPr>
              <a:t>– Hodnocení kvality interního auditu v orgánech veřejné správy</a:t>
            </a:r>
          </a:p>
          <a:p>
            <a:pPr algn="l">
              <a:buFont typeface="Arial" panose="020b0604020202020204" pitchFamily="34" charset="0"/>
              <a:buChar char="•"/>
            </a:pPr>
            <a:r>
              <a:rPr lang="cs-CZ" sz="1800" b="1" i="0" u="sng">
                <a:solidFill>
                  <a:srgbClr val="C00000"/>
                </a:solidFill>
                <a:latin typeface="Roboto" panose="02000000000000000000" pitchFamily="2" charset="0"/>
                <a:hlinkClick r:id="rId7">
                  <a:extLst>
                    <a:ext uri="{A12FA001-AC4F-418D-AE19-62706E023703}">
                      <ahyp:hlinkClr xmlns:ahyp="http://schemas.microsoft.com/office/drawing/2018/hyperlinkcolor" val="tx"/>
                    </a:ext>
                  </a:extLst>
                </a:hlinkClick>
              </a:rPr>
              <a:t>Metodický pokyn CHJ č. 28</a:t>
            </a:r>
            <a:r>
              <a:rPr lang="cs-CZ" sz="1800" b="1" i="0">
                <a:solidFill>
                  <a:srgbClr val="C00000"/>
                </a:solidFill>
                <a:latin typeface="Roboto" panose="02000000000000000000" pitchFamily="2" charset="0"/>
              </a:rPr>
              <a:t> </a:t>
            </a:r>
            <a:r>
              <a:rPr lang="cs-CZ" sz="1800" b="0" i="0">
                <a:solidFill>
                  <a:srgbClr val="000000"/>
                </a:solidFill>
                <a:latin typeface="Roboto" panose="02000000000000000000" pitchFamily="2" charset="0"/>
              </a:rPr>
              <a:t>– Etický kodex interního auditu</a:t>
            </a:r>
          </a:p>
          <a:p>
            <a:pPr marL="0" indent="0" algn="l">
              <a:buNone/>
            </a:pPr>
            <a:r>
              <a:rPr lang="cs-CZ" sz="1800" b="1">
                <a:solidFill>
                  <a:schemeClr val="accent6">
                    <a:lumMod val="75000"/>
                  </a:schemeClr>
                </a:solidFill>
                <a:latin typeface="Roboto" panose="02000000000000000000" pitchFamily="2" charset="0"/>
              </a:rPr>
              <a:t>Další informace naleznete zde: </a:t>
            </a:r>
            <a:r>
              <a:rPr lang="cs-CZ" sz="1800" b="1">
                <a:solidFill>
                  <a:srgbClr val="C00000"/>
                </a:solidFill>
                <a:hlinkClick r:id="rId8">
                  <a:extLst>
                    <a:ext uri="{A12FA001-AC4F-418D-AE19-62706E023703}">
                      <ahyp:hlinkClr xmlns:ahyp="http://schemas.microsoft.com/office/drawing/2018/hyperlinkcolor" val="tx"/>
                    </a:ext>
                  </a:extLst>
                </a:hlinkClick>
              </a:rPr>
              <a:t>Interní audit | Ministerstvo financí ČR</a:t>
            </a:r>
            <a:endParaRPr lang="cs-CZ" sz="1800" b="1">
              <a:solidFill>
                <a:srgbClr val="C00000"/>
              </a:solidFill>
            </a:endParaRPr>
          </a:p>
          <a:p>
            <a:pPr algn="just"/>
            <a:endParaRPr lang="cs-CZ" sz="180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57</a:t>
            </a:fld>
            <a:endParaRPr lang="cs-CZ"/>
          </a:p>
        </p:txBody>
      </p:sp>
    </p:spTree>
    <p:extLst>
      <p:ext uri="{BB962C8B-B14F-4D97-AF65-F5344CB8AC3E}">
        <p14:creationId xmlns:p14="http://schemas.microsoft.com/office/powerpoint/2010/main" val="4068510366"/>
      </p:ext>
    </p:extLst>
  </p:cSld>
  <p:clrMapOvr>
    <a:masterClrMapping/>
  </p:clrMapOvr>
  <p:transition/>
  <p:timing/>
</p:sld>
</file>

<file path=ppt/slides/slide5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a:extLst>
              <a:ext uri="{FF2B5EF4-FFF2-40B4-BE49-F238E27FC236}">
                <a16:creationId xmlns:a16="http://schemas.microsoft.com/office/drawing/2014/main" id="{9D127878-7249-41F4-8CBC-B5C81373ADD9}"/>
              </a:ext>
            </a:extLst>
          </p:cNvPr>
          <p:cNvSpPr>
            <a:spLocks noGrp="1"/>
          </p:cNvSpPr>
          <p:nvPr>
            <p:ph type="ctrTitle"/>
          </p:nvPr>
        </p:nvSpPr>
        <p:spPr>
          <a:xfrm>
            <a:off x="6300000" y="2116183"/>
            <a:ext cx="5400000" cy="1916866"/>
          </a:xfrm>
        </p:spPr>
        <p:txBody>
          <a:bodyPr/>
          <a:lstStyle>
            <a:defPPr>
              <a:defRPr kern="1200" smtId="4294967295"/>
            </a:defPPr>
          </a:lstStyle>
          <a:p>
            <a:r>
              <a:rPr lang="cs-CZ"/>
              <a:t>Děkuji</a:t>
            </a:r>
            <a:br>
              <a:rPr lang="cs-CZ"/>
            </a:br>
            <a:r>
              <a:rPr lang="cs-CZ"/>
              <a:t>za pozornost</a:t>
            </a:r>
          </a:p>
        </p:txBody>
      </p:sp>
      <p:sp>
        <p:nvSpPr>
          <p:cNvPr id="5" name="Zástupný symbol pro obsah 2">
            <a:extLst>
              <a:ext uri="{FF2B5EF4-FFF2-40B4-BE49-F238E27FC236}">
                <a16:creationId xmlns:a16="http://schemas.microsoft.com/office/drawing/2014/main" id="{78819B76-FCCF-20DD-93BA-079BCCC6451D}"/>
              </a:ext>
            </a:extLst>
          </p:cNvPr>
          <p:cNvSpPr>
            <a:spLocks noGrp="1"/>
          </p:cNvSpPr>
          <p:nvPr>
            <p:ph type="subTitle" idx="1"/>
          </p:nvPr>
        </p:nvSpPr>
        <p:spPr>
          <a:xfrm>
            <a:off x="6300000" y="4245429"/>
            <a:ext cx="5400000" cy="1968940"/>
          </a:xfrm>
        </p:spPr>
        <p:txBody>
          <a:bodyPr>
            <a:normAutofit/>
          </a:bodyPr>
          <a:lstStyle>
            <a:defPPr>
              <a:defRPr kern="1200" smtId="4294967295"/>
            </a:defPPr>
          </a:lstStyle>
          <a:p>
            <a:r>
              <a:rPr lang="cs-CZ" b="1"/>
              <a:t>Centrální harmonizační jednotka</a:t>
            </a:r>
          </a:p>
          <a:p>
            <a:r>
              <a:rPr lang="cs-CZ">
                <a:solidFill>
                  <a:schemeClr val="accent5"/>
                </a:solidFill>
                <a:hlinkClick r:id="rId2"/>
              </a:rPr>
              <a:t>jana.czudek_kranecova@mfcr.cz</a:t>
            </a:r>
            <a:r>
              <a:rPr lang="cs-CZ">
                <a:solidFill>
                  <a:schemeClr val="accent5"/>
                </a:solidFill>
              </a:rPr>
              <a:t> </a:t>
            </a:r>
          </a:p>
          <a:p>
            <a:r>
              <a:rPr lang="cs-CZ">
                <a:hlinkClick r:id="rId3"/>
              </a:rPr>
              <a:t>chj@mfcr.cz</a:t>
            </a:r>
            <a:r>
              <a:rPr lang="cs-CZ"/>
              <a:t> </a:t>
            </a:r>
          </a:p>
          <a:p>
            <a:r>
              <a:rPr lang="cs-CZ" b="1">
                <a:hlinkClick r:id="rId4"/>
              </a:rPr>
              <a:t>Řízení a kontrola veřejných financí </a:t>
            </a:r>
            <a:endParaRPr lang="cs-CZ" b="1">
              <a:solidFill>
                <a:schemeClr val="accent5"/>
              </a:solidFill>
            </a:endParaRPr>
          </a:p>
        </p:txBody>
      </p:sp>
    </p:spTree>
    <p:extLst>
      <p:ext uri="{BB962C8B-B14F-4D97-AF65-F5344CB8AC3E}">
        <p14:creationId xmlns:p14="http://schemas.microsoft.com/office/powerpoint/2010/main" val="2726387024"/>
      </p:ext>
    </p:extLst>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defPPr>
              <a:defRPr kern="1200" smtId="4294967295"/>
            </a:defPPr>
          </a:lstStyle>
          <a:p>
            <a:r>
              <a:rPr lang="cs-CZ"/>
              <a:t>Zásady řízení a kontroly veřejných financí</a:t>
            </a:r>
          </a:p>
        </p:txBody>
      </p:sp>
      <p:sp>
        <p:nvSpPr>
          <p:cNvPr id="6" name="Zástupný text 5">
            <a:extLst>
              <a:ext uri="{FF2B5EF4-FFF2-40B4-BE49-F238E27FC236}">
                <a16:creationId xmlns:a16="http://schemas.microsoft.com/office/drawing/2014/main" id="{9DE772BF-4BB7-4FA3-9A33-F0FAB85530E0}"/>
              </a:ext>
            </a:extLst>
          </p:cNvPr>
          <p:cNvSpPr>
            <a:spLocks noGrp="1"/>
          </p:cNvSpPr>
          <p:nvPr>
            <p:ph type="body" idx="1"/>
          </p:nvPr>
        </p:nvSpPr>
        <p:spPr/>
        <p:txBody>
          <a:bodyPr/>
          <a:lstStyle>
            <a:defPPr>
              <a:defRPr kern="1200" smtId="4294967295"/>
            </a:defPPr>
          </a:lstStyle>
          <a:p>
            <a:endParaRPr lang="cs-CZ"/>
          </a:p>
        </p:txBody>
      </p:sp>
    </p:spTree>
    <p:extLst>
      <p:ext uri="{BB962C8B-B14F-4D97-AF65-F5344CB8AC3E}">
        <p14:creationId xmlns:p14="http://schemas.microsoft.com/office/powerpoint/2010/main" val="3540760580"/>
      </p:ext>
    </p:extLst>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Zásada řádného finančního řízení (§ 3)</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1620000" y="1443790"/>
            <a:ext cx="8964000" cy="4631732"/>
          </a:xfrm>
        </p:spPr>
        <p:txBody>
          <a:bodyPr/>
          <a:lstStyle>
            <a:defPPr>
              <a:defRPr kern="1200" smtId="4294967295"/>
            </a:defPPr>
          </a:lstStyle>
          <a:p>
            <a:pPr algn="just"/>
            <a:r>
              <a:rPr lang="cs-CZ"/>
              <a:t>S veřejnými prostředky je každý povinen nakládat účelně, hospodárně           a efektivně. </a:t>
            </a:r>
          </a:p>
          <a:p>
            <a:pPr algn="just"/>
            <a:r>
              <a:rPr lang="cs-CZ"/>
              <a:t>Tam, kde je to relevantní, stanoví orgán veřejné správy konkrétní, měřitelné, dosažitelné, věcně související a časově vymezené cíle a jednoduché, přiměřené, přijímané, spolehlivé a důvěryhodné ukazatele. </a:t>
            </a:r>
          </a:p>
          <a:p>
            <a:pPr algn="just"/>
            <a:r>
              <a:rPr lang="cs-CZ"/>
              <a:t>Účelné je takové nakládání s veřejnými prostředky, kdy dosažené výsledky odpovídají stanoveným cílům. </a:t>
            </a:r>
          </a:p>
          <a:p>
            <a:pPr algn="just"/>
            <a:r>
              <a:rPr lang="cs-CZ"/>
              <a:t>Hospodárné je takové nakládání s veřejnými prostředky, kdy jsou zdroje          k dispozici ve správnou dobu, v dostatečném množství, v přiměřené kvalitě a za co nejvýhodnější cenu. </a:t>
            </a:r>
          </a:p>
          <a:p>
            <a:pPr algn="just"/>
            <a:r>
              <a:rPr lang="cs-CZ"/>
              <a:t>Efektivní je takové nakládání s veřejnými prostředky, kdy je dosaženo co nejlepšího vztahu mezi použitými zdroji, provedenými činnostmi                   a dosaženými výsledky. </a:t>
            </a:r>
          </a:p>
          <a:p>
            <a:pPr algn="just"/>
            <a:endParaRPr lang="cs-CZ"/>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7</a:t>
            </a:fld>
            <a:endParaRPr lang="cs-CZ"/>
          </a:p>
        </p:txBody>
      </p:sp>
    </p:spTree>
    <p:extLst>
      <p:ext uri="{BB962C8B-B14F-4D97-AF65-F5344CB8AC3E}">
        <p14:creationId xmlns:p14="http://schemas.microsoft.com/office/powerpoint/2010/main" val="706455170"/>
      </p:ext>
    </p:extLst>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Zásada spolupráce (§ 4)</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a:t>Orgány veřejné správy při řízení a kontrole veřejných financí vzájemně spolupracují a koordinují své činnosti s cílem předcházet jejich neodůvodněnému souběhu.</a:t>
            </a:r>
          </a:p>
          <a:p>
            <a:pPr algn="just"/>
            <a:r>
              <a:rPr lang="cs-CZ"/>
              <a:t>Orgány veřejné správy při řízení a kontrole veřejných financí sdílejí výsledky své činnosti a spoléhají se vzájemně na své závěry vždy, když je to možné.</a:t>
            </a:r>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8</a:t>
            </a:fld>
            <a:endParaRPr lang="cs-CZ"/>
          </a:p>
        </p:txBody>
      </p:sp>
    </p:spTree>
    <p:extLst>
      <p:ext uri="{BB962C8B-B14F-4D97-AF65-F5344CB8AC3E}">
        <p14:creationId xmlns:p14="http://schemas.microsoft.com/office/powerpoint/2010/main" val="1401382483"/>
      </p:ext>
    </p:extLst>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defPPr>
              <a:defRPr kern="1200" smtId="4294967295"/>
            </a:defPPr>
          </a:lstStyle>
          <a:p>
            <a:r>
              <a:rPr lang="cs-CZ"/>
              <a:t>Zásada prevence (§ 5)</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defPPr>
              <a:defRPr kern="1200" smtId="4294967295"/>
            </a:defPPr>
          </a:lstStyle>
          <a:p>
            <a:pPr algn="just"/>
            <a:r>
              <a:rPr lang="cs-CZ" sz="2000"/>
              <a:t>Orgán veřejné správy při řízení a kontrole veřejných financí předchází systémovým nedostatkům, zjišťuje je a napravuje je.</a:t>
            </a:r>
          </a:p>
          <a:p>
            <a:pPr algn="just"/>
            <a:endParaRPr lang="cs-CZ" sz="2000"/>
          </a:p>
          <a:p>
            <a:pPr algn="just"/>
            <a:endParaRPr lang="cs-CZ"/>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defPPr>
              <a:defRPr kern="1200" smtId="4294967295"/>
            </a:defPPr>
          </a:lstStyle>
          <a:p>
            <a:fld id="{1CF5A12E-3DFE-4C3E-9036-7893F29C52C1}" type="slidenum">
              <a:rPr lang="cs-CZ" smtClean="0"/>
              <a:t>9</a:t>
            </a:fld>
            <a:endParaRPr lang="cs-CZ"/>
          </a:p>
        </p:txBody>
      </p:sp>
    </p:spTree>
    <p:extLst>
      <p:ext uri="{BB962C8B-B14F-4D97-AF65-F5344CB8AC3E}">
        <p14:creationId xmlns:p14="http://schemas.microsoft.com/office/powerpoint/2010/main" val="937152172"/>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7763.0"/>
  <p:tag name="AS_RELEASE_DATE" val="2015.10.05"/>
  <p:tag name="AS_TITLE" val="Aspose.Slides for .NET 4.0"/>
  <p:tag name="AS_VERSION" val="15.8.0.0"/>
</p:tagLst>
</file>

<file path=ppt/theme/theme1.xml><?xml version="1.0" encoding="utf-8"?>
<a:theme xmlns:r="http://schemas.openxmlformats.org/officeDocument/2006/relationships" xmlns:a="http://schemas.openxmlformats.org/drawingml/2006/main" name="JVS PPT Dark">
  <a:themeElements>
    <a:clrScheme name="JVS barvy">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txDef>
      <a:spPr>
        <a:noFill/>
      </a:spPr>
      <a:bodyPr wrap="square" rtlCol="0">
        <a:spAutoFit/>
      </a:bodyPr>
      <a:lstStyle>
        <a:defPPr marL="288000" indent="-288000" algn="l">
          <a:spcAft>
            <a:spcPts val="1000"/>
          </a:spcAft>
          <a:buClr>
            <a:schemeClr val="accent5"/>
          </a:buClr>
          <a:buSzPct val="90000"/>
          <a:buFont typeface="Wingdings" pitchFamily="2" charset="2"/>
          <a:buChar char="§"/>
          <a:defRPr sz="2000" dirty="0">
            <a:solidFill>
              <a:schemeClr val="bg1"/>
            </a:solidFill>
            <a:latin typeface="Arial" panose="020B0604020202020204" pitchFamily="34" charset="0"/>
            <a:cs typeface="Arial" panose="020B0604020202020204" pitchFamily="3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JVS PPS Light">
  <a:themeElements>
    <a:clrScheme name="JVS UOSS 1">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txDef>
      <a:spPr>
        <a:noFill/>
      </a:spPr>
      <a:bodyPr wrap="square" rtlCol="0">
        <a:spAutoFit/>
      </a:bodyPr>
      <a:lstStyle>
        <a:defPPr marL="288000" indent="-288000" algn="l">
          <a:spcAft>
            <a:spcPts val="1000"/>
          </a:spcAft>
          <a:buClr>
            <a:schemeClr val="accent1"/>
          </a:buClr>
          <a:buSzPct val="90000"/>
          <a:buFont typeface="Wingdings" pitchFamily="2" charset="2"/>
          <a:buChar char="§"/>
          <a:defRPr sz="2000" dirty="0">
            <a:solidFill>
              <a:schemeClr val="tx1"/>
            </a:solidFill>
            <a:latin typeface="Arial" panose="020B0604020202020204" pitchFamily="34" charset="0"/>
            <a:cs typeface="Arial" panose="020B0604020202020204" pitchFamily="3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r="http://schemas.openxmlformats.org/officeDocument/2006/relationships"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2E142A2C-CD16-42D6-873A-C26D2A0506FA}" vid="{1BDDFF52-6CD6-40A5-AB3C-68EB2F1E4D0A}"/>
    </a:ext>
  </a:extLst>
</a:theme>
</file>

<file path=customXml/_rels/item1.xml.rels>&#65279;<?xml version="1.0" encoding="utf-8" standalone="yes"?><Relationships xmlns="http://schemas.openxmlformats.org/package/2006/relationships"><Relationship Id="rId1" Type="http://schemas.openxmlformats.org/officeDocument/2006/relationships/customXmlProps" Target="itemProps1.xml" /></Relationships>
</file>

<file path=customXml/_rels/item2.xml.rels>&#65279;<?xml version="1.0" encoding="utf-8" standalone="yes"?><Relationships xmlns="http://schemas.openxmlformats.org/package/2006/relationships"><Relationship Id="rId1" Type="http://schemas.openxmlformats.org/officeDocument/2006/relationships/customXmlProps" Target="itemProps2.xml" /></Relationships>
</file>

<file path=customXml/_rels/item3.xml.rels>&#65279;<?xml version="1.0" encoding="utf-8" standalone="yes"?><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E135B2A647C6347BCDF77FE154963B0" ma:contentTypeVersion="2" ma:contentTypeDescription="Vytvoří nový dokument" ma:contentTypeScope="" ma:versionID="4b8a09fc9fa18cdd0067e295bff36252">
  <xsd:schema xmlns:xsd="http://www.w3.org/2001/XMLSchema" xmlns:xs="http://www.w3.org/2001/XMLSchema" xmlns:p="http://schemas.microsoft.com/office/2006/metadata/properties" xmlns:ns2="181a8a43-540d-4cb0-a453-5a7c91b81e5c" targetNamespace="http://schemas.microsoft.com/office/2006/metadata/properties" ma:root="true" ma:fieldsID="c239c491363c39d46929c50c067a6a23" ns2:_="">
    <xsd:import namespace="181a8a43-540d-4cb0-a453-5a7c91b81e5c"/>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1a8a43-540d-4cb0-a453-5a7c91b81e5c" elementFormDefault="qualified">
    <xsd:import namespace="http://schemas.microsoft.com/office/2006/documentManagement/types"/>
    <xsd:import namespace="http://schemas.microsoft.com/office/infopath/2007/PartnerControls"/>
    <xsd:element name="SharedWithUsers" ma:index="8"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dílené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D19C120-5274-443A-93A6-139E5591E124}">
  <ds:schemaRefs>
    <ds:schemaRef ds:uri="http://purl.org/dc/terms/"/>
    <ds:schemaRef ds:uri="181a8a43-540d-4cb0-a453-5a7c91b81e5c"/>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C91B0F1-BDD1-486A-BD8F-8AC4E1CC693A}">
  <ds:schemaRefs>
    <ds:schemaRef ds:uri="http://schemas.microsoft.com/sharepoint/v3/contenttype/forms"/>
  </ds:schemaRefs>
</ds:datastoreItem>
</file>

<file path=customXml/itemProps3.xml><?xml version="1.0" encoding="utf-8"?>
<ds:datastoreItem xmlns:ds="http://schemas.openxmlformats.org/officeDocument/2006/customXml" ds:itemID="{DCF4C383-300C-44C8-A9D8-3BA80BCDBF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1a8a43-540d-4cb0-a453-5a7c91b81e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Template/>
  <Manager/>
  <Company/>
  <PresentationFormat/>
  <SharedDoc>0</SharedDoc>
  <Application>Aspose.Slides for .NET</Application>
  <AppVersion>15.0800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2026-04-09T12:54:37.374</cp:lastPrinted>
  <dcterms:created xsi:type="dcterms:W3CDTF">2026-04-09T12:54:37Z</dcterms:created>
  <dcterms:modified xsi:type="dcterms:W3CDTF">2026-04-09T12:54:37Z</dcterms:modified>
</cp:coreProperties>
</file>