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6"/>
  </p:notesMasterIdLst>
  <p:handoutMasterIdLst>
    <p:handoutMasterId r:id="rId7"/>
  </p:handoutMasterIdLst>
  <p:sldIdLst>
    <p:sldId id="322" r:id="rId8"/>
    <p:sldId id="384" r:id="rId9"/>
    <p:sldId id="383" r:id="rId10"/>
    <p:sldId id="325" r:id="rId11"/>
    <p:sldId id="357" r:id="rId12"/>
    <p:sldId id="386" r:id="rId13"/>
    <p:sldId id="347" r:id="rId14"/>
    <p:sldId id="326" r:id="rId15"/>
    <p:sldId id="327" r:id="rId16"/>
    <p:sldId id="348" r:id="rId17"/>
    <p:sldId id="328" r:id="rId18"/>
    <p:sldId id="329" r:id="rId19"/>
    <p:sldId id="330" r:id="rId20"/>
    <p:sldId id="331" r:id="rId21"/>
    <p:sldId id="332" r:id="rId22"/>
    <p:sldId id="333" r:id="rId23"/>
    <p:sldId id="364" r:id="rId24"/>
    <p:sldId id="365" r:id="rId25"/>
    <p:sldId id="335" r:id="rId26"/>
    <p:sldId id="336" r:id="rId27"/>
    <p:sldId id="337" r:id="rId28"/>
    <p:sldId id="366" r:id="rId29"/>
    <p:sldId id="338" r:id="rId30"/>
    <p:sldId id="339" r:id="rId31"/>
    <p:sldId id="340" r:id="rId32"/>
    <p:sldId id="341" r:id="rId33"/>
    <p:sldId id="342" r:id="rId34"/>
    <p:sldId id="367" r:id="rId35"/>
    <p:sldId id="368" r:id="rId36"/>
    <p:sldId id="343" r:id="rId37"/>
    <p:sldId id="369" r:id="rId38"/>
    <p:sldId id="345" r:id="rId39"/>
    <p:sldId id="346" r:id="rId40"/>
    <p:sldId id="349" r:id="rId41"/>
    <p:sldId id="350" r:id="rId42"/>
    <p:sldId id="370" r:id="rId43"/>
    <p:sldId id="351" r:id="rId44"/>
    <p:sldId id="352" r:id="rId45"/>
    <p:sldId id="353" r:id="rId46"/>
    <p:sldId id="354" r:id="rId47"/>
    <p:sldId id="355" r:id="rId48"/>
    <p:sldId id="373" r:id="rId49"/>
    <p:sldId id="358" r:id="rId50"/>
    <p:sldId id="359" r:id="rId51"/>
    <p:sldId id="360" r:id="rId52"/>
    <p:sldId id="361" r:id="rId53"/>
    <p:sldId id="362" r:id="rId54"/>
    <p:sldId id="374" r:id="rId55"/>
    <p:sldId id="363" r:id="rId56"/>
    <p:sldId id="381" r:id="rId57"/>
    <p:sldId id="382" r:id="rId58"/>
    <p:sldId id="371" r:id="rId59"/>
    <p:sldId id="356" r:id="rId60"/>
    <p:sldId id="385" r:id="rId61"/>
    <p:sldId id="321" r:id="rId62"/>
  </p:sldIdLst>
  <p:sldSz cx="12192000" cy="6858000"/>
  <p:notesSz cx="6858000" cy="9144000"/>
  <p:custDataLst>
    <p:tags r:id="rId63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39"/>
    <a:srgbClr val="FFAA00"/>
    <a:srgbClr val="FCF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70"/>
    <p:restoredTop sz="94684"/>
  </p:normalViewPr>
  <p:slideViewPr>
    <p:cSldViewPr snapToGrid="0">
      <p:cViewPr varScale="1">
        <p:scale>
          <a:sx n="62" d="100"/>
          <a:sy n="62" d="100"/>
        </p:scale>
        <p:origin x="10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slide" Target="slides/slide11.xml" /><Relationship Id="rId19" Type="http://schemas.openxmlformats.org/officeDocument/2006/relationships/slide" Target="slides/slide12.xml" /><Relationship Id="rId2" Type="http://schemas.openxmlformats.org/officeDocument/2006/relationships/customXml" Target="../customXml/item2.xml" /><Relationship Id="rId20" Type="http://schemas.openxmlformats.org/officeDocument/2006/relationships/slide" Target="slides/slide13.xml" /><Relationship Id="rId21" Type="http://schemas.openxmlformats.org/officeDocument/2006/relationships/slide" Target="slides/slide14.xml" /><Relationship Id="rId22" Type="http://schemas.openxmlformats.org/officeDocument/2006/relationships/slide" Target="slides/slide15.xml" /><Relationship Id="rId23" Type="http://schemas.openxmlformats.org/officeDocument/2006/relationships/slide" Target="slides/slide16.xml" /><Relationship Id="rId24" Type="http://schemas.openxmlformats.org/officeDocument/2006/relationships/slide" Target="slides/slide17.xml" /><Relationship Id="rId25" Type="http://schemas.openxmlformats.org/officeDocument/2006/relationships/slide" Target="slides/slide18.xml" /><Relationship Id="rId26" Type="http://schemas.openxmlformats.org/officeDocument/2006/relationships/slide" Target="slides/slide19.xml" /><Relationship Id="rId27" Type="http://schemas.openxmlformats.org/officeDocument/2006/relationships/slide" Target="slides/slide20.xml" /><Relationship Id="rId28" Type="http://schemas.openxmlformats.org/officeDocument/2006/relationships/slide" Target="slides/slide21.xml" /><Relationship Id="rId29" Type="http://schemas.openxmlformats.org/officeDocument/2006/relationships/slide" Target="slides/slide22.xml" /><Relationship Id="rId3" Type="http://schemas.openxmlformats.org/officeDocument/2006/relationships/customXml" Target="../customXml/item3.xml" /><Relationship Id="rId30" Type="http://schemas.openxmlformats.org/officeDocument/2006/relationships/slide" Target="slides/slide23.xml" /><Relationship Id="rId31" Type="http://schemas.openxmlformats.org/officeDocument/2006/relationships/slide" Target="slides/slide24.xml" /><Relationship Id="rId32" Type="http://schemas.openxmlformats.org/officeDocument/2006/relationships/slide" Target="slides/slide25.xml" /><Relationship Id="rId33" Type="http://schemas.openxmlformats.org/officeDocument/2006/relationships/slide" Target="slides/slide26.xml" /><Relationship Id="rId34" Type="http://schemas.openxmlformats.org/officeDocument/2006/relationships/slide" Target="slides/slide27.xml" /><Relationship Id="rId35" Type="http://schemas.openxmlformats.org/officeDocument/2006/relationships/slide" Target="slides/slide28.xml" /><Relationship Id="rId36" Type="http://schemas.openxmlformats.org/officeDocument/2006/relationships/slide" Target="slides/slide29.xml" /><Relationship Id="rId37" Type="http://schemas.openxmlformats.org/officeDocument/2006/relationships/slide" Target="slides/slide30.xml" /><Relationship Id="rId38" Type="http://schemas.openxmlformats.org/officeDocument/2006/relationships/slide" Target="slides/slide31.xml" /><Relationship Id="rId39" Type="http://schemas.openxmlformats.org/officeDocument/2006/relationships/slide" Target="slides/slide32.xml" /><Relationship Id="rId4" Type="http://schemas.openxmlformats.org/officeDocument/2006/relationships/slideMaster" Target="slideMasters/slideMaster1.xml" /><Relationship Id="rId40" Type="http://schemas.openxmlformats.org/officeDocument/2006/relationships/slide" Target="slides/slide33.xml" /><Relationship Id="rId41" Type="http://schemas.openxmlformats.org/officeDocument/2006/relationships/slide" Target="slides/slide34.xml" /><Relationship Id="rId42" Type="http://schemas.openxmlformats.org/officeDocument/2006/relationships/slide" Target="slides/slide35.xml" /><Relationship Id="rId43" Type="http://schemas.openxmlformats.org/officeDocument/2006/relationships/slide" Target="slides/slide36.xml" /><Relationship Id="rId44" Type="http://schemas.openxmlformats.org/officeDocument/2006/relationships/slide" Target="slides/slide37.xml" /><Relationship Id="rId45" Type="http://schemas.openxmlformats.org/officeDocument/2006/relationships/slide" Target="slides/slide38.xml" /><Relationship Id="rId46" Type="http://schemas.openxmlformats.org/officeDocument/2006/relationships/slide" Target="slides/slide39.xml" /><Relationship Id="rId47" Type="http://schemas.openxmlformats.org/officeDocument/2006/relationships/slide" Target="slides/slide40.xml" /><Relationship Id="rId48" Type="http://schemas.openxmlformats.org/officeDocument/2006/relationships/slide" Target="slides/slide41.xml" /><Relationship Id="rId49" Type="http://schemas.openxmlformats.org/officeDocument/2006/relationships/slide" Target="slides/slide42.xml" /><Relationship Id="rId5" Type="http://schemas.openxmlformats.org/officeDocument/2006/relationships/slideMaster" Target="slideMasters/slideMaster2.xml" /><Relationship Id="rId50" Type="http://schemas.openxmlformats.org/officeDocument/2006/relationships/slide" Target="slides/slide43.xml" /><Relationship Id="rId51" Type="http://schemas.openxmlformats.org/officeDocument/2006/relationships/slide" Target="slides/slide44.xml" /><Relationship Id="rId52" Type="http://schemas.openxmlformats.org/officeDocument/2006/relationships/slide" Target="slides/slide45.xml" /><Relationship Id="rId53" Type="http://schemas.openxmlformats.org/officeDocument/2006/relationships/slide" Target="slides/slide46.xml" /><Relationship Id="rId54" Type="http://schemas.openxmlformats.org/officeDocument/2006/relationships/slide" Target="slides/slide47.xml" /><Relationship Id="rId55" Type="http://schemas.openxmlformats.org/officeDocument/2006/relationships/slide" Target="slides/slide48.xml" /><Relationship Id="rId56" Type="http://schemas.openxmlformats.org/officeDocument/2006/relationships/slide" Target="slides/slide49.xml" /><Relationship Id="rId57" Type="http://schemas.openxmlformats.org/officeDocument/2006/relationships/slide" Target="slides/slide50.xml" /><Relationship Id="rId58" Type="http://schemas.openxmlformats.org/officeDocument/2006/relationships/slide" Target="slides/slide51.xml" /><Relationship Id="rId59" Type="http://schemas.openxmlformats.org/officeDocument/2006/relationships/slide" Target="slides/slide52.xml" /><Relationship Id="rId6" Type="http://schemas.openxmlformats.org/officeDocument/2006/relationships/notesMaster" Target="notesMasters/notesMaster1.xml" /><Relationship Id="rId60" Type="http://schemas.openxmlformats.org/officeDocument/2006/relationships/slide" Target="slides/slide53.xml" /><Relationship Id="rId61" Type="http://schemas.openxmlformats.org/officeDocument/2006/relationships/slide" Target="slides/slide54.xml" /><Relationship Id="rId62" Type="http://schemas.openxmlformats.org/officeDocument/2006/relationships/slide" Target="slides/slide55.xml" /><Relationship Id="rId63" Type="http://schemas.openxmlformats.org/officeDocument/2006/relationships/tags" Target="tags/tag1.xml" /><Relationship Id="rId64" Type="http://schemas.openxmlformats.org/officeDocument/2006/relationships/presProps" Target="presProps.xml" /><Relationship Id="rId65" Type="http://schemas.openxmlformats.org/officeDocument/2006/relationships/viewProps" Target="viewProps.xml" /><Relationship Id="rId66" Type="http://schemas.openxmlformats.org/officeDocument/2006/relationships/theme" Target="theme/theme1.xml" /><Relationship Id="rId67" Type="http://schemas.openxmlformats.org/officeDocument/2006/relationships/tableStyles" Target="tableStyles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1795FB3-D144-EFBF-862F-0AC235C4B5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1721D41-C436-A25A-A965-186243BFB2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FE8D92B3-70A1-4078-9347-098B5DADC076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321E9C1-8250-7925-DDCB-23A0A8AC2ED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84E3272-9687-E64E-2287-732564E304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DE55FCA6-759E-442D-BC87-6E87E2E65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665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EE7B8BB-D9D6-467F-9994-F012167BAEAE}" type="datetimeFigureOut">
              <a:rPr lang="cs-CZ" smtClean="0"/>
              <a:t>08.04.2026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658EE2B-939F-47CD-9BC5-5FD16CEF39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21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D658EE2B-939F-47CD-9BC5-5FD16CEF397F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1959154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emf" /><Relationship Id="rId2" Type="http://schemas.openxmlformats.org/officeDocument/2006/relationships/slideMaster" Target="../slideMasters/slideMaster1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3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slideMaster" Target="../slideMasters/slideMaster2.xml" /></Relationships>
</file>

<file path=ppt/slideLayouts/_rels/slideLayout3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slideMaster" Target="../slideMasters/slideMaster2.xml" /></Relationships>
</file>

<file path=ppt/slideLayouts/_rels/slideLayout3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emf" /><Relationship Id="rId2" Type="http://schemas.openxmlformats.org/officeDocument/2006/relationships/slideMaster" Target="../slideMasters/slideMaster2.xml" /></Relationships>
</file>

<file path=ppt/slideLayouts/_rels/slideLayout4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4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5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defPPr>
              <a:defRPr kern="1200" smtId="4294967295"/>
            </a:defPPr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defPPr>
              <a:defRPr kern="1200" smtId="4294967295"/>
            </a:defPPr>
            <a:lvl1pPr marL="0" indent="0" algn="l">
              <a:lnSpc>
                <a:spcPct val="100000"/>
              </a:lnSpc>
              <a:spcBef>
                <a:spcPct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728178E-EFEE-F93C-4D5A-F1DF77E2C134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96" y="641675"/>
            <a:ext cx="2785054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1060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defPPr>
              <a:defRPr kern="1200" smtId="4294967295"/>
            </a:defPPr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defPPr>
              <a:defRPr kern="1200" smtId="4294967295"/>
            </a:defPPr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010331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defPPr>
              <a:defRPr kern="1200" smtId="4294967295"/>
            </a:defPPr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28385004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defPPr>
              <a:defRPr kern="1200" smtId="4294967295"/>
            </a:defPPr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47666541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ext běžný s obrázk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288000" indent="-288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217DFE5-4AB5-CB80-1E80-AF1A38727F6E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4102232353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dva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</p:spPr>
        <p:txBody>
          <a:bodyPr/>
          <a:lstStyle>
            <a:defPPr>
              <a:defRPr kern="1200" smtId="4294967295"/>
            </a:defPPr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4BF51896-151D-3843-DB7C-41BB6E22FE4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60477" y="2165625"/>
            <a:ext cx="4323523" cy="3960537"/>
          </a:xfrm>
        </p:spPr>
        <p:txBody>
          <a:bodyPr/>
          <a:lstStyle>
            <a:defPPr>
              <a:defRPr kern="1200" smtId="4294967295"/>
            </a:defPPr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06D5A9D-5B24-E761-D1A3-27947B1C890A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217058550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ři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číslo snímku 5">
            <a:extLst>
              <a:ext uri="{FF2B5EF4-FFF2-40B4-BE49-F238E27FC236}">
                <a16:creationId xmlns:a16="http://schemas.microsoft.com/office/drawing/2014/main" id="{C2D358F0-6A79-42DF-456E-F8DBAF212BBF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234631885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3 sloupce podbarven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9900000" cy="772560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6362B212-FD62-9F50-CE3D-DFF199FD57C2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683013717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3 sloupce podbarvené se šipkam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6B0AA4C-B328-7C47-A4DA-F8ED2EFC4710}"/>
              </a:ext>
            </a:extLst>
          </p:cNvPr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3985314" y="3880589"/>
            <a:ext cx="363853" cy="30112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22E6FE-C4C5-B012-E7A4-C906162897C5}"/>
              </a:ext>
            </a:extLst>
          </p:cNvPr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846114" y="3880589"/>
            <a:ext cx="363853" cy="301120"/>
          </a:xfrm>
          <a:prstGeom prst="rect">
            <a:avLst/>
          </a:prstGeom>
        </p:spPr>
      </p:pic>
      <p:sp>
        <p:nvSpPr>
          <p:cNvPr id="13" name="Zástupný text 8">
            <a:extLst>
              <a:ext uri="{FF2B5EF4-FFF2-40B4-BE49-F238E27FC236}">
                <a16:creationId xmlns:a16="http://schemas.microsoft.com/office/drawing/2014/main" id="{E61F4B55-11B4-1167-283D-55E922C634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Zástupný symbol pro číslo snímku 5">
            <a:extLst>
              <a:ext uri="{FF2B5EF4-FFF2-40B4-BE49-F238E27FC236}">
                <a16:creationId xmlns:a16="http://schemas.microsoft.com/office/drawing/2014/main" id="{82C2015C-6855-8BFE-A304-EDB16134EE6C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90772256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E6FDC1DE-B4B0-083B-CF86-1E57EC819B18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4254742880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defPPr>
              <a:defRPr kern="1200" smtId="4294967295"/>
            </a:defPPr>
            <a:lvl1pPr indent="0">
              <a:buNone/>
              <a:defRPr lang="cs-CZ" sz="2000" kern="120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60B77F-477A-D5FB-8405-23971B2738BD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371284409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preserve="1" userDrawn="1">
  <p:cSld name="2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905499" cy="6858000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defPPr>
              <a:defRPr kern="1200" smtId="4294967295"/>
            </a:defPPr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defPPr>
              <a:defRPr kern="1200" smtId="4294967295"/>
            </a:defPPr>
            <a:lvl1pPr marL="0" indent="0" algn="l">
              <a:lnSpc>
                <a:spcPct val="100000"/>
              </a:lnSpc>
              <a:spcBef>
                <a:spcPct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33C6C63-41D2-4183-84FA-4DFB3D844040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96" y="641675"/>
            <a:ext cx="2785054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930870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140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1_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defPPr>
              <a:defRPr kern="1200" smtId="4294967295"/>
            </a:defPPr>
            <a:lvl1pPr>
              <a:buNone/>
              <a:defRPr lang="cs-CZ" sz="2000" kern="120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0E9E0BDC-B470-B4BC-892A-7CD72300D49D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520165661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4 sloupce s obrázky a po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7556DA22-95D2-B84C-8D36-C93C88F1A70B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998650805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6068FBD-80A0-A131-94EA-3F77B4064DBE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233842380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75418"/>
            <a:ext cx="6157278" cy="3383763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979A1C8-AB56-208C-E695-4985A095C3C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defPPr>
              <a:defRPr kern="1200" smtId="4294967295"/>
            </a:defPPr>
            <a:lvl1pPr>
              <a:buNone/>
              <a:defRPr lang="cs-CZ" sz="2000" kern="120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FB432D-C3B5-D43F-DAB7-52E395EF4C41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3026077715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text a tabulk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defPPr>
              <a:defRPr kern="1200" smtId="4294967295"/>
            </a:defPPr>
            <a:lvl1pPr>
              <a:buNone/>
              <a:defRPr lang="cs-CZ" sz="2000" kern="120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66658BE-27EF-DD53-8F17-938260B54B8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E903755D-63C9-7F62-34B8-C0C2AFB43970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2652019780"/>
      </p:ext>
    </p:extLst>
  </p:cSld>
  <p:clrMapOvr>
    <a:masterClrMapping/>
  </p:clrMapOvr>
  <p:transition/>
  <p:timing/>
</p:sldLayout>
</file>

<file path=ppt/slideLayouts/slideLayout2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4D3900D-FEF7-DC42-A070-58AF49658B8B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3079274029"/>
      </p:ext>
    </p:extLst>
  </p:cSld>
  <p:clrMapOvr>
    <a:masterClrMapping/>
  </p:clrMapOvr>
  <p:transition/>
  <p:timing/>
</p:sldLayout>
</file>

<file path=ppt/slideLayouts/slideLayout2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06374"/>
      </p:ext>
    </p:extLst>
  </p:cSld>
  <p:clrMapOvr>
    <a:masterClrMapping/>
  </p:clrMapOvr>
  <p:transition/>
  <p:timing/>
</p:sldLayout>
</file>

<file path=ppt/slideLayouts/slideLayout2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>
  <p:cSld name="Porovn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471ADDA6-D629-44E6-B234-A73E9F4FF4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557706"/>
      </p:ext>
    </p:extLst>
  </p:cSld>
  <p:clrMapOvr>
    <a:masterClrMapping/>
  </p:clrMapOvr>
  <p:transition/>
  <p:timing/>
</p:sldLayout>
</file>

<file path=ppt/slideLayouts/slideLayout2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Závěr a shrnut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defPPr>
              <a:defRPr kern="1200" smtId="4294967295"/>
            </a:defPPr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accent5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25495628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Základní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1000"/>
              </a:spcAft>
              <a:defRPr sz="1800"/>
            </a:lvl2pPr>
            <a:lvl3pPr marL="720000" indent="-216000">
              <a:spcAft>
                <a:spcPts val="1000"/>
              </a:spcAft>
              <a:defRPr>
                <a:solidFill>
                  <a:schemeClr val="accent2"/>
                </a:solidFill>
              </a:defRPr>
            </a:lvl3pPr>
            <a:lvl4pPr marL="936000" indent="-216000">
              <a:spcAft>
                <a:spcPts val="1000"/>
              </a:spcAft>
              <a:defRPr/>
            </a:lvl4pPr>
            <a:lvl5pPr marL="1152000" indent="-216000">
              <a:spcAft>
                <a:spcPts val="1000"/>
              </a:spcAft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398010605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1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defPPr>
              <a:defRPr kern="1200" smtId="4294967295"/>
            </a:defPPr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defPPr>
              <a:defRPr kern="1200" smtId="4294967295"/>
            </a:defPPr>
            <a:lvl1pPr marL="0" indent="0" algn="l">
              <a:lnSpc>
                <a:spcPct val="100000"/>
              </a:lnSpc>
              <a:spcBef>
                <a:spcPct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0FBC8A8-5E9E-9A1A-1744-A0A2B96CE25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96" y="641675"/>
            <a:ext cx="2785054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05062"/>
      </p:ext>
    </p:extLst>
  </p:cSld>
  <p:clrMapOvr>
    <a:masterClrMapping/>
  </p:clrMapOvr>
  <p:transition/>
  <p:timing/>
</p:sldLayout>
</file>

<file path=ppt/slideLayouts/slideLayout3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738824463"/>
      </p:ext>
    </p:extLst>
  </p:cSld>
  <p:clrMapOvr>
    <a:masterClrMapping/>
  </p:clrMapOvr>
  <p:transition/>
  <p:timing/>
</p:sldLayout>
</file>

<file path=ppt/slideLayouts/slideLayout3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xmlns:p14="http://schemas.microsoft.com/office/powerpoint/2010/main" val="1424083275"/>
      </p:ext>
    </p:extLst>
  </p:cSld>
  <p:clrMapOvr>
    <a:masterClrMapping/>
  </p:clrMapOvr>
  <p:transition/>
  <p:timing/>
</p:sldLayout>
</file>

<file path=ppt/slideLayouts/slideLayout3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defPPr>
              <a:defRPr kern="1200" smtId="4294967295"/>
            </a:defPPr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 algn="l">
              <a:lnSpc>
                <a:spcPct val="100000"/>
              </a:lnSpc>
              <a:spcBef>
                <a:spcPct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5985675-CB29-8524-D925-6CB8C81842F4}"/>
              </a:ext>
            </a:extLst>
          </p:cNvPr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84000" y="648000"/>
            <a:ext cx="41976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93839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defPPr>
              <a:defRPr kern="1200" smtId="4294967295"/>
            </a:defPPr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 algn="l">
              <a:lnSpc>
                <a:spcPct val="100000"/>
              </a:lnSpc>
              <a:spcBef>
                <a:spcPct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3313178687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defPPr>
              <a:defRPr kern="1200" smtId="4294967295"/>
            </a:defPPr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  <a:prstGeom prst="rect">
            <a:avLst/>
          </a:prstGeom>
        </p:spPr>
        <p:txBody>
          <a:bodyPr lIns="0" tIns="0" rIns="0" bIns="0"/>
          <a:lstStyle>
            <a:defPPr>
              <a:defRPr kern="1200" smtId="4294967295"/>
            </a:defPPr>
            <a:lvl1pPr marL="0" indent="0" algn="l">
              <a:lnSpc>
                <a:spcPct val="100000"/>
              </a:lnSpc>
              <a:spcBef>
                <a:spcPct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00B06A8-6A45-456C-C652-6FE2C7B99B6C}"/>
              </a:ext>
            </a:extLst>
          </p:cNvPr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684000" y="648000"/>
            <a:ext cx="41976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404825"/>
      </p:ext>
    </p:extLst>
  </p:cSld>
  <p:clrMapOvr>
    <a:masterClrMapping/>
  </p:clrMapOvr>
  <p:transition/>
  <p:timing/>
</p:sldLayout>
</file>

<file path=ppt/slideLayouts/slideLayout3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Nadpis a obsa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/>
          <a:lstStyle>
            <a:defPPr>
              <a:defRPr kern="1200" smtId="4294967295"/>
            </a:defPPr>
            <a:lvl1pPr marL="288000" indent="-288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2000"/>
            </a:lvl1pPr>
            <a:lvl2pPr marL="288000" indent="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 sz="1800"/>
            </a:lvl2pPr>
            <a:lvl3pPr marL="720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3pPr>
            <a:lvl4pPr marL="936000"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4pPr>
            <a:lvl5pPr indent="-216000">
              <a:lnSpc>
                <a:spcPct val="100000"/>
              </a:lnSpc>
              <a:spcAft>
                <a:spcPts val="1000"/>
              </a:spcAft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95514258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ext velk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833162793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ext běž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BBC0884-F87E-1907-FF5F-2AB324A5C47E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816794560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Odrážky velké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84905BBB-F9FE-9FBF-15BB-B1658C5A09FF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785083271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Odrážky malé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93163992-C525-2C66-6CAF-F1C6D7A2FF4B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300737552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Základ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/>
          <a:lstStyle>
            <a:defPPr>
              <a:defRPr kern="1200" smtId="4294967295"/>
            </a:defPPr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49276644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defPPr>
              <a:defRPr kern="1200" smtId="4294967295"/>
            </a:defPPr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74970386"/>
      </p:ext>
    </p:extLst>
  </p:cSld>
  <p:clrMapOvr>
    <a:masterClrMapping/>
  </p:clrMapOvr>
  <p:transition/>
  <p:timing/>
</p:sldLayout>
</file>

<file path=ppt/slideLayouts/slideLayout4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Autofit/>
          </a:bodyPr>
          <a:lstStyle>
            <a:defPPr>
              <a:defRPr kern="1200" smtId="4294967295"/>
            </a:defPPr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856864773"/>
      </p:ext>
    </p:extLst>
  </p:cSld>
  <p:clrMapOvr>
    <a:masterClrMapping/>
  </p:clrMapOvr>
  <p:transition/>
  <p:timing/>
</p:sldLayout>
</file>

<file path=ppt/slideLayouts/slideLayout4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Autofit/>
          </a:bodyPr>
          <a:lstStyle>
            <a:defPPr>
              <a:defRPr kern="1200" smtId="4294967295"/>
            </a:defPPr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680919530"/>
      </p:ext>
    </p:extLst>
  </p:cSld>
  <p:clrMapOvr>
    <a:masterClrMapping/>
  </p:clrMapOvr>
  <p:transition/>
  <p:timing/>
</p:sldLayout>
</file>

<file path=ppt/slideLayouts/slideLayout4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ext běžný s obrázk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4476000" cy="379703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360000" indent="-360000">
              <a:lnSpc>
                <a:spcPct val="100000"/>
              </a:lnSpc>
              <a:spcAft>
                <a:spcPts val="1000"/>
              </a:spcAft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2C7EEF15-9663-FDF8-3786-E9D1170BC091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394102900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dva sloupc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4323523" cy="3960537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2843CF9-B3FD-9E68-3D7A-392FEBCB4FE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266427" y="2160000"/>
            <a:ext cx="4323523" cy="3960537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1A2E329E-B047-5BCC-C0F2-88F14A418F05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182028005"/>
      </p:ext>
    </p:extLst>
  </p:cSld>
  <p:clrMapOvr>
    <a:masterClrMapping/>
  </p:clrMapOvr>
  <p:transition/>
  <p:timing/>
</p:sldLayout>
</file>

<file path=ppt/slideLayouts/slideLayout4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ři sloupc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0000"/>
            <a:ext cx="3375982" cy="3960537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0000"/>
            <a:ext cx="3375982" cy="3960537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0000"/>
            <a:ext cx="3375982" cy="3960537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B9A68AD-FB4B-8978-5212-ECDC03A6FB0B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435564551"/>
      </p:ext>
    </p:extLst>
  </p:cSld>
  <p:clrMapOvr>
    <a:masterClrMapping/>
  </p:clrMapOvr>
  <p:transition/>
  <p:timing/>
</p:sldLayout>
</file>

<file path=ppt/slideLayouts/slideLayout4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3 sloupce podbarvené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>
              <a:buNone/>
              <a:defRPr lang="cs-CZ" sz="20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prstGeom prst="rect">
            <a:avLst/>
          </a:prstGeom>
          <a:solidFill>
            <a:schemeClr val="tx2"/>
          </a:solidFill>
        </p:spPr>
        <p:txBody>
          <a:bodyPr lIns="180000" tIns="108000" rIns="144000" bIns="72000"/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C1C452-BE80-BC5C-7921-09A8FE89B918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428847054"/>
      </p:ext>
    </p:extLst>
  </p:cSld>
  <p:clrMapOvr>
    <a:masterClrMapping/>
  </p:clrMapOvr>
  <p:transition/>
  <p:timing/>
</p:sldLayout>
</file>

<file path=ppt/slideLayouts/slideLayout4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3 sloupce podbarvené se šipkam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46803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prstGeom prst="rect">
            <a:avLst/>
          </a:prstGeom>
          <a:solidFill>
            <a:schemeClr val="accent1"/>
          </a:solidFill>
        </p:spPr>
        <p:txBody>
          <a:bodyPr lIns="180000" tIns="180000" rIns="144000" bIns="7200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2A3086D1-EC65-B74C-A8BB-C58567182BE6}"/>
              </a:ext>
            </a:extLst>
          </p:cNvPr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3985314" y="3880589"/>
            <a:ext cx="360717" cy="30112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CAAABE1A-E3F7-8D77-4BC1-22DA8776E5AB}"/>
              </a:ext>
            </a:extLst>
          </p:cNvPr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7846114" y="3880589"/>
            <a:ext cx="360717" cy="301120"/>
          </a:xfrm>
          <a:prstGeom prst="rect">
            <a:avLst/>
          </a:prstGeom>
        </p:spPr>
      </p:pic>
      <p:sp>
        <p:nvSpPr>
          <p:cNvPr id="21" name="Zástupný text 8">
            <a:extLst>
              <a:ext uri="{FF2B5EF4-FFF2-40B4-BE49-F238E27FC236}">
                <a16:creationId xmlns:a16="http://schemas.microsoft.com/office/drawing/2014/main" id="{EE858B53-D403-C768-50C6-B820DCD4E5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>
              <a:buNone/>
              <a:defRPr lang="cs-CZ" sz="20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22" name="Zástupný symbol pro číslo snímku 5">
            <a:extLst>
              <a:ext uri="{FF2B5EF4-FFF2-40B4-BE49-F238E27FC236}">
                <a16:creationId xmlns:a16="http://schemas.microsoft.com/office/drawing/2014/main" id="{7BDEE34E-2AD1-D45A-CDC5-B7356B87F969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922485863"/>
      </p:ext>
    </p:extLst>
  </p:cSld>
  <p:clrMapOvr>
    <a:masterClrMapping/>
  </p:clrMapOvr>
  <p:transition/>
  <p:timing/>
</p:sldLayout>
</file>

<file path=ppt/slideLayouts/slideLayout4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4 sloupce s obrázk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96F11FE-78A2-69C8-0643-BE729D4F1FDE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3440647"/>
      </p:ext>
    </p:extLst>
  </p:cSld>
  <p:clrMapOvr>
    <a:masterClrMapping/>
  </p:clrMapOvr>
  <p:transition/>
  <p:timing/>
</p:sldLayout>
</file>

<file path=ppt/slideLayouts/slideLayout4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4 sloupce s obrázk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>
              <a:buNone/>
              <a:defRPr lang="cs-CZ" sz="20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34D6FE-BA08-8A8E-D5AE-55D3E756260C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361014844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defPPr>
              <a:defRPr kern="1200" smtId="4294967295"/>
            </a:defPPr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63824936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1_Podnadpis, 4 sloupce s obrázk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>
              <a:buNone/>
              <a:defRPr lang="cs-CZ" sz="20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6BCC6951-FCF3-7B03-5562-7840A02525D2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768918147"/>
      </p:ext>
    </p:extLst>
  </p:cSld>
  <p:clrMapOvr>
    <a:masterClrMapping/>
  </p:clrMapOvr>
  <p:transition/>
  <p:timing/>
</p:sldLayout>
</file>

<file path=ppt/slideLayouts/slideLayout5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4 sloupce s obrázky a popisem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/>
              <a:t>Název fotky</a:t>
            </a:r>
          </a:p>
          <a:p>
            <a:pPr lvl="1"/>
            <a:r>
              <a:rPr lang="cs-CZ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93E901C-6AA0-0F75-C9B1-BE19FABFC393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2583380000"/>
      </p:ext>
    </p:extLst>
  </p:cSld>
  <p:clrMapOvr>
    <a:masterClrMapping/>
  </p:clrMapOvr>
  <p:transition/>
  <p:timing/>
</p:sldLayout>
</file>

<file path=ppt/slideLayouts/slideLayout5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Text a graf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C3AB57E5-30E5-1721-7ABB-F3BD27E78527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3150893869"/>
      </p:ext>
    </p:extLst>
  </p:cSld>
  <p:clrMapOvr>
    <a:masterClrMapping/>
  </p:clrMapOvr>
  <p:transition/>
  <p:timing/>
</p:sldLayout>
</file>

<file path=ppt/slideLayouts/slideLayout5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text a graf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65625"/>
            <a:ext cx="6157278" cy="3383763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F692555-6195-4F09-FB48-4EF6E638FA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>
              <a:buNone/>
              <a:defRPr lang="cs-CZ" sz="20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80B733-56AF-86CD-D756-629084A16536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3611828484"/>
      </p:ext>
    </p:extLst>
  </p:cSld>
  <p:clrMapOvr>
    <a:masterClrMapping/>
  </p:clrMapOvr>
  <p:transition/>
  <p:timing/>
</p:sldLayout>
</file>

<file path=ppt/slideLayouts/slideLayout5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nadpis, text a tabulk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>
              <a:buNone/>
              <a:defRPr lang="cs-CZ" sz="200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AA2B79E-EBDF-2530-1330-B70DF2E98A5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kern="1200" smtId="4294967295"/>
            </a:defPPr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0CAAE527-231E-9248-0A0C-52E8BA0AF602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657245625"/>
      </p:ext>
    </p:extLst>
  </p:cSld>
  <p:clrMapOvr>
    <a:masterClrMapping/>
  </p:clrMapOvr>
  <p:transition/>
  <p:timing/>
</p:sldLayout>
</file>

<file path=ppt/slideLayouts/slideLayout5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Závěr a shrnut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  <a:prstGeom prst="rect">
            <a:avLst/>
          </a:prstGeom>
        </p:spPr>
        <p:txBody>
          <a:bodyPr numCol="2" spcCol="360000">
            <a:noAutofit/>
          </a:bodyPr>
          <a:lstStyle>
            <a:defPPr>
              <a:defRPr kern="1200" smtId="4294967295"/>
            </a:defPPr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tx1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71630684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1_Jenom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1A0C973-C08E-95A7-04DC-A227455E46BF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bg2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895591035"/>
      </p:ext>
    </p:extLst>
  </p:cSld>
  <p:clrMapOvr>
    <a:masterClrMapping/>
  </p:clrMapOvr>
  <p:transition/>
  <p:timing/>
</p:sldLayout>
</file>

<file path=ppt/slideLayouts/slideLayout5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598148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ext velk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1549922830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ext běžn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26021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87EABB6-9EA1-4F27-1C21-C571E0100C58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3767757764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Odrážky velk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46919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5547E9F-BA9C-9C4B-9DF5-F81989FE8098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2562001902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Odrážky mal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defPPr>
              <a:defRPr kern="1200" smtId="4294967295"/>
            </a:defPPr>
            <a:lvl1pPr>
              <a:defRPr sz="36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15521"/>
          </a:xfrm>
        </p:spPr>
        <p:txBody>
          <a:bodyPr>
            <a:noAutofit/>
          </a:bodyPr>
          <a:lstStyle>
            <a:defPPr>
              <a:defRPr kern="1200" smtId="4294967295"/>
            </a:defPPr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667C9E67-68A9-C008-6034-D232C1AF110C}"/>
              </a:ext>
            </a:extLst>
          </p:cNvPr>
          <p:cNvSpPr txBox="1"/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s-CZ" sz="1000">
                <a:solidFill>
                  <a:schemeClr val="accent5"/>
                </a:solidFill>
              </a:rPr>
              <a:t>Ministerstvo financí</a:t>
            </a:r>
          </a:p>
        </p:txBody>
      </p:sp>
    </p:spTree>
    <p:extLst>
      <p:ext uri="{BB962C8B-B14F-4D97-AF65-F5344CB8AC3E}">
        <p14:creationId xmlns:p14="http://schemas.microsoft.com/office/powerpoint/2010/main" val="3407055048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slideLayout" Target="../slideLayouts/slideLayout17.xml" /><Relationship Id="rId18" Type="http://schemas.openxmlformats.org/officeDocument/2006/relationships/slideLayout" Target="../slideLayouts/slideLayout18.xml" /><Relationship Id="rId19" Type="http://schemas.openxmlformats.org/officeDocument/2006/relationships/slideLayout" Target="../slideLayouts/slideLayout19.xml" /><Relationship Id="rId2" Type="http://schemas.openxmlformats.org/officeDocument/2006/relationships/slideLayout" Target="../slideLayouts/slideLayout2.xml" /><Relationship Id="rId20" Type="http://schemas.openxmlformats.org/officeDocument/2006/relationships/slideLayout" Target="../slideLayouts/slideLayout20.xml" /><Relationship Id="rId21" Type="http://schemas.openxmlformats.org/officeDocument/2006/relationships/slideLayout" Target="../slideLayouts/slideLayout21.xml" /><Relationship Id="rId22" Type="http://schemas.openxmlformats.org/officeDocument/2006/relationships/slideLayout" Target="../slideLayouts/slideLayout22.xml" /><Relationship Id="rId23" Type="http://schemas.openxmlformats.org/officeDocument/2006/relationships/slideLayout" Target="../slideLayouts/slideLayout23.xml" /><Relationship Id="rId24" Type="http://schemas.openxmlformats.org/officeDocument/2006/relationships/slideLayout" Target="../slideLayouts/slideLayout24.xml" /><Relationship Id="rId25" Type="http://schemas.openxmlformats.org/officeDocument/2006/relationships/slideLayout" Target="../slideLayouts/slideLayout25.xml" /><Relationship Id="rId26" Type="http://schemas.openxmlformats.org/officeDocument/2006/relationships/slideLayout" Target="../slideLayouts/slideLayout26.xml" /><Relationship Id="rId27" Type="http://schemas.openxmlformats.org/officeDocument/2006/relationships/slideLayout" Target="../slideLayouts/slideLayout27.xml" /><Relationship Id="rId28" Type="http://schemas.openxmlformats.org/officeDocument/2006/relationships/slideLayout" Target="../slideLayouts/slideLayout28.xml" /><Relationship Id="rId29" Type="http://schemas.openxmlformats.org/officeDocument/2006/relationships/image" Target="../media/image3.png" /><Relationship Id="rId3" Type="http://schemas.openxmlformats.org/officeDocument/2006/relationships/slideLayout" Target="../slideLayouts/slideLayout3.xml" /><Relationship Id="rId30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9.xml" /><Relationship Id="rId10" Type="http://schemas.openxmlformats.org/officeDocument/2006/relationships/slideLayout" Target="../slideLayouts/slideLayout38.xml" /><Relationship Id="rId11" Type="http://schemas.openxmlformats.org/officeDocument/2006/relationships/slideLayout" Target="../slideLayouts/slideLayout39.xml" /><Relationship Id="rId12" Type="http://schemas.openxmlformats.org/officeDocument/2006/relationships/slideLayout" Target="../slideLayouts/slideLayout40.xml" /><Relationship Id="rId13" Type="http://schemas.openxmlformats.org/officeDocument/2006/relationships/slideLayout" Target="../slideLayouts/slideLayout41.xml" /><Relationship Id="rId14" Type="http://schemas.openxmlformats.org/officeDocument/2006/relationships/slideLayout" Target="../slideLayouts/slideLayout42.xml" /><Relationship Id="rId15" Type="http://schemas.openxmlformats.org/officeDocument/2006/relationships/slideLayout" Target="../slideLayouts/slideLayout43.xml" /><Relationship Id="rId16" Type="http://schemas.openxmlformats.org/officeDocument/2006/relationships/slideLayout" Target="../slideLayouts/slideLayout44.xml" /><Relationship Id="rId17" Type="http://schemas.openxmlformats.org/officeDocument/2006/relationships/slideLayout" Target="../slideLayouts/slideLayout45.xml" /><Relationship Id="rId18" Type="http://schemas.openxmlformats.org/officeDocument/2006/relationships/slideLayout" Target="../slideLayouts/slideLayout46.xml" /><Relationship Id="rId19" Type="http://schemas.openxmlformats.org/officeDocument/2006/relationships/slideLayout" Target="../slideLayouts/slideLayout47.xml" /><Relationship Id="rId2" Type="http://schemas.openxmlformats.org/officeDocument/2006/relationships/slideLayout" Target="../slideLayouts/slideLayout30.xml" /><Relationship Id="rId20" Type="http://schemas.openxmlformats.org/officeDocument/2006/relationships/slideLayout" Target="../slideLayouts/slideLayout48.xml" /><Relationship Id="rId21" Type="http://schemas.openxmlformats.org/officeDocument/2006/relationships/slideLayout" Target="../slideLayouts/slideLayout49.xml" /><Relationship Id="rId22" Type="http://schemas.openxmlformats.org/officeDocument/2006/relationships/slideLayout" Target="../slideLayouts/slideLayout50.xml" /><Relationship Id="rId23" Type="http://schemas.openxmlformats.org/officeDocument/2006/relationships/slideLayout" Target="../slideLayouts/slideLayout51.xml" /><Relationship Id="rId24" Type="http://schemas.openxmlformats.org/officeDocument/2006/relationships/slideLayout" Target="../slideLayouts/slideLayout52.xml" /><Relationship Id="rId25" Type="http://schemas.openxmlformats.org/officeDocument/2006/relationships/slideLayout" Target="../slideLayouts/slideLayout53.xml" /><Relationship Id="rId26" Type="http://schemas.openxmlformats.org/officeDocument/2006/relationships/slideLayout" Target="../slideLayouts/slideLayout54.xml" /><Relationship Id="rId27" Type="http://schemas.openxmlformats.org/officeDocument/2006/relationships/slideLayout" Target="../slideLayouts/slideLayout55.xml" /><Relationship Id="rId28" Type="http://schemas.openxmlformats.org/officeDocument/2006/relationships/slideLayout" Target="../slideLayouts/slideLayout56.xml" /><Relationship Id="rId29" Type="http://schemas.openxmlformats.org/officeDocument/2006/relationships/slideLayout" Target="../slideLayouts/slideLayout57.xml" /><Relationship Id="rId3" Type="http://schemas.openxmlformats.org/officeDocument/2006/relationships/slideLayout" Target="../slideLayouts/slideLayout31.xml" /><Relationship Id="rId30" Type="http://schemas.openxmlformats.org/officeDocument/2006/relationships/image" Target="../media/image3.png" /><Relationship Id="rId31" Type="http://schemas.openxmlformats.org/officeDocument/2006/relationships/theme" Target="../theme/theme2.xml" /><Relationship Id="rId4" Type="http://schemas.openxmlformats.org/officeDocument/2006/relationships/slideLayout" Target="../slideLayouts/slideLayout32.xml" /><Relationship Id="rId5" Type="http://schemas.openxmlformats.org/officeDocument/2006/relationships/slideLayout" Target="../slideLayouts/slideLayout33.xml" /><Relationship Id="rId6" Type="http://schemas.openxmlformats.org/officeDocument/2006/relationships/slideLayout" Target="../slideLayouts/slideLayout34.xml" /><Relationship Id="rId7" Type="http://schemas.openxmlformats.org/officeDocument/2006/relationships/slideLayout" Target="../slideLayouts/slideLayout35.xml" /><Relationship Id="rId8" Type="http://schemas.openxmlformats.org/officeDocument/2006/relationships/slideLayout" Target="../slideLayouts/slideLayout36.xml" /><Relationship Id="rId9" Type="http://schemas.openxmlformats.org/officeDocument/2006/relationships/slideLayout" Target="../slideLayouts/slideLayout37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defPPr>
              <a:defRPr kern="1200" smtId="4294967295"/>
            </a:defPPr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DF67F3F1-F3D2-EC43-5EB5-2BB7ED887C96}"/>
              </a:ext>
            </a:extLst>
          </p:cNvPr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2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60" r:id="rId3"/>
    <p:sldLayoutId id="2147483718" r:id="rId4"/>
    <p:sldLayoutId id="2147483650" r:id="rId5"/>
    <p:sldLayoutId id="2147483676" r:id="rId6"/>
    <p:sldLayoutId id="2147483677" r:id="rId7"/>
    <p:sldLayoutId id="2147483678" r:id="rId8"/>
    <p:sldLayoutId id="2147483679" r:id="rId9"/>
    <p:sldLayoutId id="2147483651" r:id="rId10"/>
    <p:sldLayoutId id="2147483680" r:id="rId11"/>
    <p:sldLayoutId id="2147483681" r:id="rId12"/>
    <p:sldLayoutId id="2147483682" r:id="rId13"/>
    <p:sldLayoutId id="2147483652" r:id="rId14"/>
    <p:sldLayoutId id="2147483683" r:id="rId15"/>
    <p:sldLayoutId id="2147483684" r:id="rId16"/>
    <p:sldLayoutId id="2147483685" r:id="rId17"/>
    <p:sldLayoutId id="2147483686" r:id="rId18"/>
    <p:sldLayoutId id="2147483687" r:id="rId19"/>
    <p:sldLayoutId id="2147483688" r:id="rId20"/>
    <p:sldLayoutId id="2147483689" r:id="rId21"/>
    <p:sldLayoutId id="2147483690" r:id="rId22"/>
    <p:sldLayoutId id="2147483716" r:id="rId23"/>
    <p:sldLayoutId id="2147483691" r:id="rId24"/>
    <p:sldLayoutId id="2147483654" r:id="rId25"/>
    <p:sldLayoutId id="2147483655" r:id="rId26"/>
    <p:sldLayoutId id="2147483721" r:id="rId27"/>
    <p:sldLayoutId id="2147483719" r:id="rId28"/>
  </p:sldLayoutIdLst>
  <p:transition/>
  <p:timing/>
  <p:hf hdr="0" dt="0"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defPPr>
        <a:defRPr kern="1200" smtId="4294967295"/>
      </a:defPPr>
      <a:lvl1pPr marL="288000" indent="-2880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ct val="0"/>
        </a:spcBef>
        <a:spcAft>
          <a:spcPts val="1000"/>
        </a:spcAft>
        <a:buFont typeface="Wingdings" pitchFamily="2" charset="2"/>
        <a:buChar char="§"/>
        <a:defRPr sz="20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ct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ct val="0"/>
        </a:spcBef>
        <a:spcAft>
          <a:spcPts val="1000"/>
        </a:spcAft>
        <a:buFont typeface="Wingdings" pitchFamily="2" charset="2"/>
        <a:buChar char="§"/>
        <a:defRPr sz="1500" b="0" i="0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ct val="0"/>
        </a:spcBef>
        <a:spcAft>
          <a:spcPts val="1000"/>
        </a:spcAft>
        <a:buFont typeface="Wingdings" pitchFamily="2" charset="2"/>
        <a:buChar char="§"/>
        <a:defRPr sz="1200" b="0" i="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defPPr>
              <a:defRPr kern="1200" smtId="4294967295"/>
            </a:def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20000" y="2160000"/>
            <a:ext cx="8964000" cy="407806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defPPr>
              <a:defRPr kern="1200" smtId="4294967295"/>
            </a:def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kern="1200" smtId="4294967295"/>
            </a:defPPr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pic>
        <p:nvPicPr>
          <p:cNvPr id="4" name="Obrázek 3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025FCB21-8AB5-EA3D-1803-9CBD8B12DF84}"/>
              </a:ext>
            </a:extLst>
          </p:cNvPr>
          <p:cNvPicPr>
            <a:picLocks noChangeAspect="1"/>
          </p:cNvPicPr>
          <p:nvPr userDrawn="1"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16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8" r:id="rId2"/>
    <p:sldLayoutId id="2147483669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7" r:id="rId25"/>
    <p:sldLayoutId id="2147483713" r:id="rId26"/>
    <p:sldLayoutId id="2147483720" r:id="rId27"/>
    <p:sldLayoutId id="2147483714" r:id="rId28"/>
    <p:sldLayoutId id="2147483715" r:id="rId29"/>
  </p:sldLayoutIdLst>
  <p:transition/>
  <p:timing/>
  <p:hf hdr="0" dt="0"/>
  <p:txStyles>
    <p:titleStyle>
      <a:defPPr>
        <a:defRPr kern="1200" smtId="4294967295"/>
      </a:defPPr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defPPr>
        <a:defRPr kern="1200" smtId="4294967295"/>
      </a:defPPr>
      <a:lvl1pPr marL="288000" indent="-288000" algn="l" defTabSz="914400" rtl="0" eaLnBrk="1" latinLnBrk="0" hangingPunct="1">
        <a:lnSpc>
          <a:spcPct val="100000"/>
        </a:lnSpc>
        <a:spcBef>
          <a:spcPct val="0"/>
        </a:spcBef>
        <a:spcAft>
          <a:spcPts val="1000"/>
        </a:spcAft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ct val="0"/>
        </a:spcBef>
        <a:spcAft>
          <a:spcPts val="10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20000" indent="-216000" algn="l" defTabSz="914400" rtl="0" eaLnBrk="1" latinLnBrk="0" hangingPunct="1">
        <a:lnSpc>
          <a:spcPct val="100000"/>
        </a:lnSpc>
        <a:spcBef>
          <a:spcPct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36000" indent="-216000" algn="l" defTabSz="914400" rtl="0" eaLnBrk="1" latinLnBrk="0" hangingPunct="1">
        <a:lnSpc>
          <a:spcPct val="100000"/>
        </a:lnSpc>
        <a:spcBef>
          <a:spcPct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2000" indent="-216000" algn="l" defTabSz="914400" rtl="0" eaLnBrk="1" latinLnBrk="0" hangingPunct="1">
        <a:lnSpc>
          <a:spcPct val="100000"/>
        </a:lnSpc>
        <a:spcBef>
          <a:spcPct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 userDrawn="1">
          <p15:clr>
            <a:srgbClr val="F26B43"/>
          </p15:clr>
        </p15:guide>
        <p15:guide id="2" pos="415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notesSlide" Target="../notesSlides/notesSlide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4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10" Type="http://schemas.openxmlformats.org/officeDocument/2006/relationships/hyperlink" Target="https://www.mfcr.cz/cs/kontrola-a-regulace/rizeni-a-kontrola-verejnych-financi/metodicka-podpora-chj/2021/metodicky-pokyn-chj-c-21--smernice-o-fin-42947" TargetMode="External" /><Relationship Id="rId11" Type="http://schemas.openxmlformats.org/officeDocument/2006/relationships/hyperlink" Target="https://www.mfcr.cz/cs/kontrola-a-regulace/rizeni-a-kontrola-verejnych-financi/metodicka-podpora-chj/2023/metodicky-pokyn-chj-c-26-ridici-kontrola-a-dotace-52089" TargetMode="External" /><Relationship Id="rId12" Type="http://schemas.openxmlformats.org/officeDocument/2006/relationships/hyperlink" Target="https://mf.gov.cz/cs/kontrola-a-regulace/rizeni-a-kontrola-verejnych-financi/ridici-kontrola" TargetMode="External" /><Relationship Id="rId2" Type="http://schemas.openxmlformats.org/officeDocument/2006/relationships/hyperlink" Target="https://mf.gov.cz/cs/kontrola-a-regulace/rizeni-a-kontrola-verejnych-financi/metodicka-podpora-chj/2016/metodicky-pokyn-chj-c-3--metodika-verejn-25582" TargetMode="External" /><Relationship Id="rId3" Type="http://schemas.openxmlformats.org/officeDocument/2006/relationships/hyperlink" Target="https://www.mfcr.cz/cs/kontrola-a-regulace/rizeni-a-kontrola-verejnych-financi/metodicka-podpora-chj/2020/metodicky-pokyn-chj-c-9-vzorova-smernice-37203" TargetMode="External" /><Relationship Id="rId4" Type="http://schemas.openxmlformats.org/officeDocument/2006/relationships/hyperlink" Target="https://www.mfcr.cz/cs/kontrola-a-regulace/rizeni-a-kontrola-verejnych-financi/metodicka-podpora-chj/2020/metodicky-pokyn-chj-c-10--vzorova-smerni-39632" TargetMode="External" /><Relationship Id="rId5" Type="http://schemas.openxmlformats.org/officeDocument/2006/relationships/hyperlink" Target="https://www.mfcr.cz/cs/kontrola-a-regulace/rizeni-a-kontrola-verejnych-financi/metodicka-podpora-chj/2020/metodicky-pokyn-chj-c-11--vzorova-smerni-39633" TargetMode="External" /><Relationship Id="rId6" Type="http://schemas.openxmlformats.org/officeDocument/2006/relationships/hyperlink" Target="https://www.mfcr.cz/cs/kontrola-a-regulace/rizeni-a-kontrola-verejnych-financi/metodicka-podpora-chj/2020/metodicky-pokyn-chj-c-12--vzorova-smerni-39721" TargetMode="External" /><Relationship Id="rId7" Type="http://schemas.openxmlformats.org/officeDocument/2006/relationships/hyperlink" Target="https://www.mfcr.cz/cs/kontrola-a-regulace/rizeni-a-kontrola-verejnych-financi/metodicka-podpora-chj/2021/metodicky-pokyn-chj-c-15-40927" TargetMode="External" /><Relationship Id="rId8" Type="http://schemas.openxmlformats.org/officeDocument/2006/relationships/hyperlink" Target="https://www.mfcr.cz/cs/kontrola-a-regulace/rizeni-a-kontrola-verejnych-financi/metodicka-podpora-chj/2021/metodicky-pokyn-chj-c-16-40928" TargetMode="External" /><Relationship Id="rId9" Type="http://schemas.openxmlformats.org/officeDocument/2006/relationships/hyperlink" Target="https://www.mfcr.cz/cs/kontrola-a-regulace/rizeni-a-kontrola-verejnych-financi/metodicka-podpora-chj/2021/metodicky-pokyn-chj-c-19-40931" TargetMode="External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hyperlink" Target="https://www.e-sbirka.cz/sb/2025/231/2027-01-01?f=231%2F2025&amp;zalozka=text" TargetMode="External" /><Relationship Id="rId3" Type="http://schemas.openxmlformats.org/officeDocument/2006/relationships/hyperlink" Target="https://www.e-sbirka.cz/sb/2025/419/0000-00-00?f=419%2F2025&amp;zalozka=text" TargetMode="External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4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4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4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hyperlink" Target="https://www.e-sbirka.cz/sb/2025/419/0000-00-00?f=231%2F2025&amp;zalozka=text" TargetMode="External" /></Relationships>
</file>

<file path=ppt/slides/_rels/slide4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5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5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hyperlink" Target="https://www.mfcr.cz/cs/kontrola-a-regulace/rizeni-a-kontrola-verejnych-financi/metodicka-podpora-chj/2018/metodicky-pokyn-chj-c-5--statut-internih-32888" TargetMode="External" /><Relationship Id="rId3" Type="http://schemas.openxmlformats.org/officeDocument/2006/relationships/hyperlink" Target="https://www.mfcr.cz/cs/kontrola-a-regulace/rizeni-a-kontrola-verejnych-financi/metodicka-podpora-chj/2018/metodicky-pokyn-chj-c-6--manual-internih-32889" TargetMode="External" /><Relationship Id="rId4" Type="http://schemas.openxmlformats.org/officeDocument/2006/relationships/hyperlink" Target="https://www.mfcr.cz/cs/kontrola-a-regulace/rizeni-a-kontrola-verejnych-financi/metodicka-podpora-chj/2021/metodicky-pokyn-chj-c-17-40929" TargetMode="External" /><Relationship Id="rId5" Type="http://schemas.openxmlformats.org/officeDocument/2006/relationships/hyperlink" Target="https://www.mfcr.cz/cs/kontrola-a-regulace/rizeni-a-kontrola-verejnych-financi/metodicka-podpora-chj/2021/metodicky-pokyn-chj-c-18-40930" TargetMode="External" /><Relationship Id="rId6" Type="http://schemas.openxmlformats.org/officeDocument/2006/relationships/hyperlink" Target="https://www.mfcr.cz/cs/kontrola-a-regulace/rizeni-a-kontrola-verejnych-financi/metodicka-podpora-chj/2021/metodicky-pokyn-chj-c-20-metodicky-pokyn-41489" TargetMode="External" /><Relationship Id="rId7" Type="http://schemas.openxmlformats.org/officeDocument/2006/relationships/hyperlink" Target="https://www.mfcr.cz/cs/kontrola-a-regulace/rizeni-a-kontrola-verejnych-financi/metodicka-podpora-chj/2025/metodicky-pokyn-chj-c-28-eticky-kodex-internich-au-61024" TargetMode="External" /><Relationship Id="rId8" Type="http://schemas.openxmlformats.org/officeDocument/2006/relationships/hyperlink" Target="https://mf.gov.cz/cs/kontrola-a-regulace/rizeni-a-kontrola-verejnych-financi/interni-audit" TargetMode="External" /></Relationships>
</file>

<file path=ppt/slides/_rels/slide5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5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_rels/slide5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5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hyperlink" Target="mailto:chj@mfcr.cz" TargetMode="External" /><Relationship Id="rId3" Type="http://schemas.openxmlformats.org/officeDocument/2006/relationships/hyperlink" Target="https://mf.gov.cz/cs/kontrola-a-regulace/rizeni-a-kontrola-verejnych-financi" TargetMode="Externa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Relationship Id="rId2" Type="http://schemas.openxmlformats.org/officeDocument/2006/relationships/hyperlink" Target="mailto:chj@mfcr.cz" TargetMode="External" /><Relationship Id="rId3" Type="http://schemas.openxmlformats.org/officeDocument/2006/relationships/hyperlink" Target="https://mf.gov.cz/cs/ministerstvo/sluzby-verejnosti/informace-o-zpracovani-osobnich-udajuhttps:/mf.gov.cz/cs/ministerstvo/sluzby-verejnosti/informace-o-zpracovani-osobnich-udaju" TargetMode="Externa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0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5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9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FEACA-1020-20A3-E183-1CEB85D8D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 sz="3600"/>
              <a:t>Zákon o řízení a kontrole veřejných financí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F2B8E6-3E8B-6703-D17B-D3F0D3B65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131F65-3A82-DFF0-E99A-6E04CBE1E18B}"/>
              </a:ext>
            </a:extLst>
          </p:cNvPr>
          <p:cNvSpPr txBox="1"/>
          <p:nvPr/>
        </p:nvSpPr>
        <p:spPr>
          <a:xfrm>
            <a:off x="720000" y="5976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>
                <a:latin typeface="Arial"/>
                <a:cs typeface="Arial"/>
              </a:rPr>
              <a:t>8. 4. 2026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9259792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CD4FB-73CD-447D-BE3E-6FD94A17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Zásady řízení a kontroly veřejných financí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9DE772BF-4BB7-4FA3-9A33-F0FAB85530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076058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Zásada řádného finančního řízení (§ 3)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443790"/>
            <a:ext cx="8964000" cy="4631732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S veřejnými prostředky je každý povinen nakládat účelně, hospodárně           a efektivně. </a:t>
            </a:r>
          </a:p>
          <a:p>
            <a:pPr algn="just"/>
            <a:r>
              <a:rPr lang="cs-CZ"/>
              <a:t>Tam, kde je to relevantní, stanoví orgán veřejné správy konkrétní, měřitelné, dosažitelné, věcně související a časově vymezené cíle a jednoduché, přiměřené, přijímané, spolehlivé a důvěryhodné ukazatele. </a:t>
            </a:r>
          </a:p>
          <a:p>
            <a:pPr algn="just"/>
            <a:r>
              <a:rPr lang="cs-CZ"/>
              <a:t>Účelné je takové nakládání s veřejnými prostředky, kdy dosažené výsledky odpovídají stanoveným cílům. </a:t>
            </a:r>
          </a:p>
          <a:p>
            <a:pPr algn="just"/>
            <a:r>
              <a:rPr lang="cs-CZ"/>
              <a:t>Hospodárné je takové nakládání s veřejnými prostředky, kdy jsou zdroje          k dispozici ve správnou dobu, v dostatečném množství, v přiměřené kvalitě a za co nejvýhodnější cenu. </a:t>
            </a:r>
          </a:p>
          <a:p>
            <a:pPr algn="just"/>
            <a:r>
              <a:rPr lang="cs-CZ"/>
              <a:t>Efektivní je takové nakládání s veřejnými prostředky, kdy je dosaženo co nejlepšího vztahu mezi použitými zdroji, provedenými činnostmi                   a dosaženými výsledky. 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455170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Zásada spolupráce (§ 4)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Orgány veřejné správy při řízení a kontrole veřejných financí vzájemně spolupracují a koordinují své činnosti s cílem předcházet jejich neodůvodněnému souběhu.</a:t>
            </a:r>
          </a:p>
          <a:p>
            <a:pPr algn="just"/>
            <a:r>
              <a:rPr lang="cs-CZ"/>
              <a:t>Orgány veřejné správy při řízení a kontrole veřejných financí sdílejí výsledky své činnosti a spoléhají se vzájemně na své závěry vždy, když je to možné.</a:t>
            </a:r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382483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Zásada prevence (§ 5)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sz="2000"/>
              <a:t>Orgán veřejné správy při řízení a kontrole veřejných financí předchází systémovým nedostatkům, zjišťuje je a napravuje je.</a:t>
            </a:r>
          </a:p>
          <a:p>
            <a:pPr algn="just"/>
            <a:endParaRPr lang="cs-CZ" sz="2000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7152172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3600"/>
              <a:t>Zásada přístupu založeného na posouzení rizik (§ 6)</a:t>
            </a:r>
            <a:endParaRPr lang="cs-CZ"/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Orgán veřejné správy přistupuje k řízení a kontrole veřejných financí na základě posouzení rizik.</a:t>
            </a:r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926149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Zásada rozdělení práv a povinností (§ 7)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Orgán veřejné správy při řízení a kontrole veřejných financí zajistí rozdělení práv a povinností při přípravě, schvalování, provádění a kontrole operací mezi více osob.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586523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Zásada zachování auditní stopy (§ 8)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Orgán veřejné správy pořizuje a uchovává záznamy o nastavení a změnách systému řízení a kontroly veřejných financí.</a:t>
            </a:r>
          </a:p>
          <a:p>
            <a:pPr algn="just"/>
            <a:r>
              <a:rPr lang="cs-CZ"/>
              <a:t>Orgán veřejné správy pořizuje a uchovává záznamy, ze kterých lze zpětně rekonstruovat posloupnost úkonů při řízení a kontrole veřejných financí                a tyto úkony ověřit.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916629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CD4FB-73CD-447D-BE3E-6FD94A17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Vnitřní kontrolní systém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C04BFC-830D-455F-8E4D-A207B2BEBF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4812902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Vnitřní kontrolní systém</a:t>
            </a:r>
          </a:p>
        </p:txBody>
      </p:sp>
      <p:sp>
        <p:nvSpPr>
          <p:cNvPr id="13" name="Zástupný obsah 12">
            <a:extLst>
              <a:ext uri="{FF2B5EF4-FFF2-40B4-BE49-F238E27FC236}">
                <a16:creationId xmlns:a16="http://schemas.microsoft.com/office/drawing/2014/main" id="{40F8AC74-0B35-4A32-8264-A0ADAB3EF8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2100" b="1"/>
              <a:t>Kontrolní prostředí</a:t>
            </a:r>
          </a:p>
          <a:p>
            <a:pPr lvl="1"/>
            <a:r>
              <a:rPr lang="cs-CZ" sz="2100"/>
              <a:t>Organizační struktura, vymezení odpovědností a pravomocí</a:t>
            </a:r>
          </a:p>
          <a:p>
            <a:pPr lvl="1"/>
            <a:r>
              <a:rPr lang="cs-CZ" sz="2100"/>
              <a:t>Odbornost a kompetence zaměstnanců</a:t>
            </a:r>
          </a:p>
          <a:p>
            <a:r>
              <a:rPr lang="cs-CZ" sz="2100" b="1"/>
              <a:t>Řízení rizik</a:t>
            </a:r>
          </a:p>
          <a:p>
            <a:pPr lvl="1"/>
            <a:r>
              <a:rPr lang="cs-CZ" sz="2100"/>
              <a:t>Identifikace a analýza rizik </a:t>
            </a:r>
          </a:p>
          <a:p>
            <a:pPr lvl="1"/>
            <a:r>
              <a:rPr lang="cs-CZ" sz="2100"/>
              <a:t>Přijímání opatření k jejich vyloučení nebo zmírnění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18</a:t>
            </a:fld>
            <a:endParaRPr lang="cs-CZ"/>
          </a:p>
        </p:txBody>
      </p:sp>
      <p:sp>
        <p:nvSpPr>
          <p:cNvPr id="14" name="Zástupný obsah 13">
            <a:extLst>
              <a:ext uri="{FF2B5EF4-FFF2-40B4-BE49-F238E27FC236}">
                <a16:creationId xmlns:a16="http://schemas.microsoft.com/office/drawing/2014/main" id="{E699805B-FE83-429D-9D51-D418AF38AE24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2100" b="1"/>
              <a:t>Informace a komunikace</a:t>
            </a:r>
          </a:p>
          <a:p>
            <a:pPr lvl="1"/>
            <a:r>
              <a:rPr lang="cs-CZ" sz="2100"/>
              <a:t>Včasné a přesné informace potřebné k rozhodování</a:t>
            </a:r>
          </a:p>
          <a:p>
            <a:pPr lvl="1"/>
            <a:r>
              <a:rPr lang="cs-CZ" sz="2100"/>
              <a:t>Dostupné komunikační kanály uvnitř organizace</a:t>
            </a:r>
          </a:p>
          <a:p>
            <a:r>
              <a:rPr lang="cs-CZ" sz="2100" b="1"/>
              <a:t>Monitoring</a:t>
            </a:r>
          </a:p>
          <a:p>
            <a:pPr lvl="1"/>
            <a:r>
              <a:rPr lang="cs-CZ" sz="2100"/>
              <a:t>Průběžné a následné kontroly</a:t>
            </a:r>
          </a:p>
          <a:p>
            <a:pPr lvl="1"/>
            <a:r>
              <a:rPr lang="cs-CZ" sz="2100"/>
              <a:t>Identifikace nedostatků a jejich náprava</a:t>
            </a:r>
          </a:p>
        </p:txBody>
      </p:sp>
      <p:sp>
        <p:nvSpPr>
          <p:cNvPr id="15" name="Zástupný obsah 14">
            <a:extLst>
              <a:ext uri="{FF2B5EF4-FFF2-40B4-BE49-F238E27FC236}">
                <a16:creationId xmlns:a16="http://schemas.microsoft.com/office/drawing/2014/main" id="{4E49BE12-F300-4392-A664-485A9CC03597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2100" b="1"/>
              <a:t>Řídicí a kontrolní mechanismy</a:t>
            </a:r>
          </a:p>
          <a:p>
            <a:pPr lvl="1"/>
            <a:r>
              <a:rPr lang="cs-CZ" sz="2100"/>
              <a:t>Postupy a opatření k zajištění plnění úkolů </a:t>
            </a:r>
          </a:p>
          <a:p>
            <a:pPr lvl="1"/>
            <a:r>
              <a:rPr lang="cs-CZ" sz="2100"/>
              <a:t>Kontroly zabudované do procesů (např. schvalování, čtyři oči)</a:t>
            </a:r>
          </a:p>
          <a:p>
            <a:pPr lvl="1"/>
            <a:r>
              <a:rPr lang="cs-CZ" sz="2100"/>
              <a:t>Kontroly zaměřené na prevenci, odhalování a nápravu chyb</a:t>
            </a:r>
          </a:p>
        </p:txBody>
      </p:sp>
    </p:spTree>
    <p:extLst>
      <p:ext uri="{BB962C8B-B14F-4D97-AF65-F5344CB8AC3E}">
        <p14:creationId xmlns:p14="http://schemas.microsoft.com/office/powerpoint/2010/main" val="1537854127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3600"/>
              <a:t>Základní povinnosti – vedoucí orgánu veřejné správy</a:t>
            </a:r>
            <a:endParaRPr lang="cs-CZ"/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sz="2000" b="1">
                <a:solidFill>
                  <a:srgbClr val="C00000"/>
                </a:solidFill>
              </a:rPr>
              <a:t>Vedoucí orgánu veřejné správy</a:t>
            </a:r>
          </a:p>
          <a:p>
            <a:pPr marL="846900" lvl="1" indent="-342900" algn="just"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cs-CZ" sz="2000"/>
              <a:t>vnitřním předpisem nastaví a udržuje přiměřený a účinný vnitřní kontrolní systém a stanoví postupy řídicí kontroly</a:t>
            </a:r>
          </a:p>
          <a:p>
            <a:pPr marL="846900" lvl="1" indent="-342900" algn="just"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000"/>
              <a:t>stanoví rozsah práv a povinností osob vykonávajících činnosti v rámci vnitřního kontrolního systému</a:t>
            </a:r>
          </a:p>
          <a:p>
            <a:pPr marL="846900" lvl="1" indent="-342900" algn="just">
              <a:buFont typeface="Arial" panose="020b0604020202020204" pitchFamily="34" charset="0"/>
              <a:buChar char="•"/>
            </a:pPr>
            <a:r>
              <a:rPr lang="cs-CZ" sz="2000"/>
              <a:t>zajistí, aby operace byly prověřeny řídicí kontrolou</a:t>
            </a:r>
          </a:p>
          <a:p>
            <a:pPr marL="846900" lvl="1" indent="-342900" algn="just">
              <a:buFont typeface="Arial" panose="020b0604020202020204" pitchFamily="34" charset="0"/>
              <a:buChar char="•"/>
            </a:pPr>
            <a:r>
              <a:rPr lang="cs-CZ" sz="2000"/>
              <a:t>zajistí, aby činnosti v rámci vnitřního kontrolního systému vykonávaly bezúhonné fyzické osoby s odpovídajícími předpoklady pro jejich výkon</a:t>
            </a:r>
          </a:p>
          <a:p>
            <a:pPr marL="846900" lvl="1" indent="-342900" algn="just">
              <a:buFont typeface="Arial" panose="020b0604020202020204" pitchFamily="34" charset="0"/>
              <a:buChar char="•"/>
            </a:pPr>
            <a:r>
              <a:rPr lang="cs-CZ" sz="2000"/>
              <a:t>zajistí průběžné prověřování přiměřenosti a účinnosti vnitřního kontrolního systému</a:t>
            </a:r>
          </a:p>
          <a:p>
            <a:pPr algn="just"/>
            <a:endParaRPr lang="cs-CZ" sz="2000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688535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Organizační informace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00788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</a:t>
            </a:fld>
            <a:endParaRPr lang="cs-CZ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50BCD00-FA91-42FC-A53F-1200EB2BE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666005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Přiměřený a účinný vnitřní kontrolní systém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440809"/>
            <a:ext cx="8964000" cy="3915521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sz="2000"/>
              <a:t>odpovídá vnějším podmínkám, složitosti organizační struktury a charakteru zajišťovaných úkolů</a:t>
            </a:r>
          </a:p>
          <a:p>
            <a:pPr algn="just"/>
            <a:r>
              <a:rPr lang="cs-CZ" sz="2000"/>
              <a:t>vytváří podmínky pro řádné a včasné plnění úkolů a cílů orgánu veřejné správy</a:t>
            </a:r>
          </a:p>
          <a:p>
            <a:pPr algn="just"/>
            <a:r>
              <a:rPr lang="cs-CZ" sz="2000"/>
              <a:t>umožňuje včas zjišťovat rizika a přijímat opatření k jejich vyloučení nebo zmírnění</a:t>
            </a:r>
          </a:p>
          <a:p>
            <a:pPr algn="just"/>
            <a:r>
              <a:rPr lang="cs-CZ" sz="2000"/>
              <a:t>poskytuje včasné, relevantní a spolehlivé informace pro řízení a kontrolu veřejných financí</a:t>
            </a:r>
          </a:p>
          <a:p>
            <a:pPr algn="just"/>
            <a:r>
              <a:rPr lang="cs-CZ" sz="2000"/>
              <a:t>umožňuje včas zjišťovat závažné nedostatky, přijímat opatření k jejich odstranění nebo prevenci a sledovat jejich plnění </a:t>
            </a:r>
          </a:p>
          <a:p>
            <a:pPr algn="just"/>
            <a:r>
              <a:rPr lang="cs-CZ" sz="2000"/>
              <a:t>je v souladu s tímto zákonem, jinými právními předpisy, přímo použitelnými předpisy Evropské unie a vnitřními předpisy orgánu veřejné správy</a:t>
            </a:r>
          </a:p>
          <a:p>
            <a:pPr algn="just"/>
            <a:endParaRPr lang="cs-CZ" sz="2000"/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0023485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Základní povinnosti – ostatní osoby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z="2000" b="1">
                <a:solidFill>
                  <a:srgbClr val="C00000"/>
                </a:solidFill>
              </a:rPr>
              <a:t>Osoba vykonávající činnosti v rámci vnitřního kontrolního systému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zjišťuje a posuzuje rizika související s úkoly, které jsou jí svěřeny, a přijímá opatření k jejich vyloučení nebo zmírnění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při zjištění nedostatku neprodleně přijme opatření k jeho odstranění nebo prevenci nebo o potřebě přijetí takových opatření informuje vedoucího orgánu veřejné správy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1572840"/>
      </p:ext>
    </p:extLst>
  </p:cSld>
  <p:clrMapOvr>
    <a:masterClrMapping/>
  </p:clrMapOvr>
  <p:transition/>
  <p:timing/>
</p:sld>
</file>

<file path=ppt/slides/slide2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CD4FB-73CD-447D-BE3E-6FD94A17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Řídicí kontrola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C04BFC-830D-455F-8E4D-A207B2BEBF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366978"/>
      </p:ext>
    </p:extLst>
  </p:cSld>
  <p:clrMapOvr>
    <a:masterClrMapping/>
  </p:clrMapOvr>
  <p:transition/>
  <p:timing/>
</p:sld>
</file>

<file path=ppt/slides/slide2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Osoby vykonávající předběžnou řídicí kontrolu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b="1">
                <a:solidFill>
                  <a:srgbClr val="C00000"/>
                </a:solidFill>
              </a:rPr>
              <a:t>příjmové operace:</a:t>
            </a:r>
            <a:r>
              <a:rPr lang="cs-CZ"/>
              <a:t> příkazce operace, správce rozpočtu</a:t>
            </a:r>
          </a:p>
          <a:p>
            <a:pPr algn="just"/>
            <a:r>
              <a:rPr lang="cs-CZ" b="1">
                <a:solidFill>
                  <a:srgbClr val="C00000"/>
                </a:solidFill>
              </a:rPr>
              <a:t>výdajové operace:</a:t>
            </a:r>
            <a:r>
              <a:rPr lang="cs-CZ"/>
              <a:t> příkazce operace, správce rozpočtu a hlavní účetní</a:t>
            </a:r>
          </a:p>
          <a:p>
            <a:pPr algn="just"/>
            <a:r>
              <a:rPr lang="cs-CZ" b="1">
                <a:solidFill>
                  <a:srgbClr val="C00000"/>
                </a:solidFill>
              </a:rPr>
              <a:t>majetkové operace:</a:t>
            </a:r>
            <a:r>
              <a:rPr lang="cs-CZ"/>
              <a:t> příkazce operace, osoba určená vedoucím orgánu veřejné správy</a:t>
            </a:r>
          </a:p>
          <a:p>
            <a:pPr algn="just"/>
            <a:r>
              <a:rPr lang="cs-CZ"/>
              <a:t>příkazce operace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vedoucí orgánu veřejné správy nebo jím určený zaměstnanec orgánu veřejné správy pověřený řízením činnosti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místostarosta, náměstek primátora </a:t>
            </a:r>
          </a:p>
          <a:p>
            <a:pPr algn="just"/>
            <a:r>
              <a:rPr lang="cs-CZ"/>
              <a:t>neslučitelnost funkcí (příkazce operace x správce rozpočtu / hlavní účetní)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7547862"/>
      </p:ext>
    </p:extLst>
  </p:cSld>
  <p:clrMapOvr>
    <a:masterClrMapping/>
  </p:clrMapOvr>
  <p:transition/>
  <p:timing/>
</p:sld>
</file>

<file path=ppt/slides/slide2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Osoby vykonávající předběžnou řídicí kontrolu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správce rozpočtu / hlavní účetní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zaměstnanec orgánu veřejné správy (vždy u ministerstev)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jiná osoba - v případech odůvodněných nízkou pravděpodobností výskytu nepřiměřených rizik pro nakládání s veřejnými prostředky</a:t>
            </a:r>
          </a:p>
          <a:p>
            <a:pPr algn="just"/>
            <a:r>
              <a:rPr lang="cs-CZ"/>
              <a:t>sloučení funkce správce rozpočtu a hlavního účetního</a:t>
            </a:r>
          </a:p>
          <a:p>
            <a:pPr lvl="1" algn="just"/>
            <a:r>
              <a:rPr lang="cs-CZ"/>
              <a:t>v případech odůvodněných nízkou pravděpodobností výskytu nepřiměřených rizik pro nakládání s veřejnými prostředky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3137325"/>
      </p:ext>
    </p:extLst>
  </p:cSld>
  <p:clrMapOvr>
    <a:masterClrMapping/>
  </p:clrMapOvr>
  <p:transition/>
  <p:timing/>
</p:sld>
</file>

<file path=ppt/slides/slide2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PŘÍJMOVÉ OPERACE- předběžná kontrola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61B5EF3-4CE8-4E98-9F40-6500FD102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0000" y="2370350"/>
            <a:ext cx="4323523" cy="3960537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SPRÁVCE ROZPOČTU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0">
                <a:solidFill>
                  <a:schemeClr val="bg2">
                    <a:lumMod val="50000"/>
                  </a:schemeClr>
                </a:solidFill>
              </a:rPr>
              <a:t>souladu se schváleným rozpočtem, programy, projekty, uzavřenými smlouvami nebo  rozhodnutím o nakládání s veřejnými prostředky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0">
                <a:solidFill>
                  <a:schemeClr val="bg2">
                    <a:lumMod val="50000"/>
                  </a:schemeClr>
                </a:solidFill>
              </a:rPr>
              <a:t>soulad s pravidly pro financování činnosti orgánu veřejné správy 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0">
                <a:solidFill>
                  <a:schemeClr val="bg2">
                    <a:lumMod val="50000"/>
                  </a:schemeClr>
                </a:solidFill>
              </a:rPr>
              <a:t>řízení souvisejících rozpočtových rizik</a:t>
            </a:r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25</a:t>
            </a:fld>
            <a:endParaRPr lang="cs-CZ"/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5CC0AA04-A00F-4D8C-A785-53587E99AAE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10689853" cy="77256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PŘED SCHVÁLENÍM OPERACE (§ 12)</a:t>
            </a:r>
          </a:p>
          <a:p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Pořadí stanoví orgán veřejné správy – doporučení, aby byl příkazce operace na konci procesu jako osoba odpovědná za schválení operace </a:t>
            </a:r>
          </a:p>
          <a:p>
            <a:endParaRPr lang="cs-CZ"/>
          </a:p>
          <a:p>
            <a:endParaRPr lang="cs-CZ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5E613C3B-733A-405E-BB59-E5CC89E3E8F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66427" y="2358814"/>
            <a:ext cx="4323523" cy="3960537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PŘÍKAZCE OPERACE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soulad s právními předpisy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nezbytnost k zajištění úkolů, záměrů a cílů orgánu veřejné správy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soulad se zásadou řádného finančního řízení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soulad se schváleným rozpočtem, programy, projekty, uzavřenými smlouvami rozhodnutími o nakládání s veřejnými prostředky a pravidly pro financování činnosti orgánu veřejné správy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doložení správnými a úplnými podklady 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řízení souvisejících rizik</a:t>
            </a:r>
          </a:p>
          <a:p>
            <a:pPr algn="just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643011"/>
      </p:ext>
    </p:extLst>
  </p:cSld>
  <p:clrMapOvr>
    <a:masterClrMapping/>
  </p:clrMapOvr>
  <p:transition/>
  <p:timing/>
</p:sld>
</file>

<file path=ppt/slides/slide2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PŘÍJMOVÉ OPERACE – následná kontrola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Osoba určená vedoucím orgánu veřejné správy sleduje, zda příjmy, na které má orgán veřejné správy nárok, jsou hrazeny včas a ve správné výši, a při zjištění nedostatku neprodleně přijme opatření k jeho odstranění nebo prevenci nebo o potřebě přijetí takových opatření informuje vedoucího orgánu veřejné správy.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1038680"/>
      </p:ext>
    </p:extLst>
  </p:cSld>
  <p:clrMapOvr>
    <a:masterClrMapping/>
  </p:clrMapOvr>
  <p:transition/>
  <p:timing/>
</p:sld>
</file>

<file path=ppt/slides/slide2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PŘÍJMOVÉ OPERACE - výjimky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hromadné provedení předběžné řídicí kontroly před schválením operace          (§ 14 odst. 1)</a:t>
            </a:r>
          </a:p>
          <a:p>
            <a:pPr algn="just"/>
            <a:r>
              <a:rPr lang="cs-CZ"/>
              <a:t>vyplývá-li povinnost uskutečnit operaci nebo její podmínky z jiného právního předpisu, opatření obecné povahy, usnesení vlády, rozhodnutí soudu nebo rozhodnutí správního orgánu, provede se předběžná řídicí kontrola pouze            v rozsahu, který může orgán veřejné správy ovlivnit (§ 14 odst. 2)</a:t>
            </a:r>
          </a:p>
          <a:p>
            <a:pPr algn="just"/>
            <a:r>
              <a:rPr lang="cs-CZ"/>
              <a:t>nahrazené předběžné řídicí kontroly následnou řídicí kontrolou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příjmové operace, kterou nelze předvídat [§ 14 odst. 3 písm. a)]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4070515"/>
      </p:ext>
    </p:extLst>
  </p:cSld>
  <p:clrMapOvr>
    <a:masterClrMapping/>
  </p:clrMapOvr>
  <p:transition/>
  <p:timing/>
</p:sld>
</file>

<file path=ppt/slides/slide2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VÝDAJOVÉ OPERACE- předběžná kontrola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61B5EF3-4CE8-4E98-9F40-6500FD102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0000" y="2370350"/>
            <a:ext cx="4323523" cy="3960537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SPRÁVCE ROZPOČTU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0">
                <a:solidFill>
                  <a:schemeClr val="bg2">
                    <a:lumMod val="50000"/>
                  </a:schemeClr>
                </a:solidFill>
              </a:rPr>
              <a:t>souladu se schváleným rozpočtem, programy, projekty, uzavřenými smlouvami nebo  rozhodnutím o nakládání s veřejnými prostředky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0">
                <a:solidFill>
                  <a:schemeClr val="bg2">
                    <a:lumMod val="50000"/>
                  </a:schemeClr>
                </a:solidFill>
              </a:rPr>
              <a:t>soulad s pravidly pro financování činnosti orgánu veřejné správy 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0">
                <a:solidFill>
                  <a:schemeClr val="bg2">
                    <a:lumMod val="50000"/>
                  </a:schemeClr>
                </a:solidFill>
              </a:rPr>
              <a:t>řízení souvisejících rozpočtových rizik</a:t>
            </a:r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28</a:t>
            </a:fld>
            <a:endParaRPr lang="cs-CZ"/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5CC0AA04-A00F-4D8C-A785-53587E99AAE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10689853" cy="77256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PŘED SCHVÁLENÍM OPERACE (§ 12)</a:t>
            </a:r>
          </a:p>
          <a:p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Pořadí stanoví orgán veřejné správy – doporučení, aby byl příkazce operace na konci procesu jako osoba odpovědná za schválení operace </a:t>
            </a:r>
          </a:p>
          <a:p>
            <a:endParaRPr lang="cs-CZ"/>
          </a:p>
          <a:p>
            <a:endParaRPr lang="cs-CZ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5E613C3B-733A-405E-BB59-E5CC89E3E8F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66427" y="2358814"/>
            <a:ext cx="4323523" cy="3960537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PŘÍKAZCE OPERACE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soulad s právními předpisy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nezbytnost k zajištění úkolů, záměrů a cílů orgánu veřejné správy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soulad se zásadou řádného finančního řízení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soulad se schváleným rozpočtem, programy, projekty, uzavřenými smlouvami rozhodnutími o nakládání s veřejnými prostředky a pravidly pro financování činnosti orgánu veřejné správy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doložení správnými a úplnými podklady 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řízení souvisejících rizik</a:t>
            </a:r>
          </a:p>
          <a:p>
            <a:pPr algn="just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858541"/>
      </p:ext>
    </p:extLst>
  </p:cSld>
  <p:clrMapOvr>
    <a:masterClrMapping/>
  </p:clrMapOvr>
  <p:transition/>
  <p:timing/>
</p:sld>
</file>

<file path=ppt/slides/slide2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VÝDAJOVÉ OPERACE- předběžná kontrola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61B5EF3-4CE8-4E98-9F40-6500FD102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0000" y="2370350"/>
            <a:ext cx="4323523" cy="3960537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HLAVNÍ ÚČETNÍ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0">
                <a:solidFill>
                  <a:schemeClr val="bg2">
                    <a:lumMod val="50000"/>
                  </a:schemeClr>
                </a:solidFill>
              </a:rPr>
              <a:t>věřitel, výše, splatnost</a:t>
            </a:r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29</a:t>
            </a:fld>
            <a:endParaRPr lang="cs-CZ"/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5CC0AA04-A00F-4D8C-A785-53587E99AAE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10689853" cy="77256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PŘED PLATBOU (§ 13)</a:t>
            </a:r>
          </a:p>
          <a:p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Pořadí stanoví orgán veřejné správy – doporučení, aby byl příkazce operace na konci procesu jako osoba odpovědná za schválení platby </a:t>
            </a:r>
          </a:p>
          <a:p>
            <a:endParaRPr lang="cs-CZ"/>
          </a:p>
          <a:p>
            <a:endParaRPr lang="cs-CZ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5E613C3B-733A-405E-BB59-E5CC89E3E8F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66427" y="2358814"/>
            <a:ext cx="4323523" cy="3960537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PŘÍKAZCE OPERACE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>
                <a:solidFill>
                  <a:schemeClr val="bg2">
                    <a:lumMod val="50000"/>
                  </a:schemeClr>
                </a:solidFill>
              </a:rPr>
              <a:t>soulad realizace operace s podmínkami, za kterých byla schválena</a:t>
            </a:r>
          </a:p>
          <a:p>
            <a:pPr marL="1062900" lvl="2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l-PL" sz="1600">
                <a:solidFill>
                  <a:schemeClr val="bg2">
                    <a:lumMod val="50000"/>
                  </a:schemeClr>
                </a:solidFill>
              </a:rPr>
              <a:t>včetně věřitele, výše, splatnosti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160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87861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2FEACA-1020-20A3-E183-1CEB85D8D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 sz="3600"/>
              <a:t>Zákon o řízení a kontrole veřejných financí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F2B8E6-3E8B-6703-D17B-D3F0D3B65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6131F65-3A82-DFF0-E99A-6E04CBE1E18B}"/>
              </a:ext>
            </a:extLst>
          </p:cNvPr>
          <p:cNvSpPr txBox="1"/>
          <p:nvPr/>
        </p:nvSpPr>
        <p:spPr>
          <a:xfrm>
            <a:off x="720000" y="5976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>
                <a:latin typeface="Arial"/>
                <a:cs typeface="Arial"/>
              </a:rPr>
              <a:t>8. 4. 2026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6375691"/>
      </p:ext>
    </p:extLst>
  </p:cSld>
  <p:clrMapOvr>
    <a:masterClrMapping/>
  </p:clrMapOvr>
  <p:transition/>
  <p:timing/>
</p:sld>
</file>

<file path=ppt/slides/slide3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VÝDAJOVÉ OPERACE – výjimky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hromadné provedení předběžné řídicí kontroly před schválením operace         (§ 14 odst. 1)</a:t>
            </a:r>
          </a:p>
          <a:p>
            <a:r>
              <a:rPr lang="cs-CZ"/>
              <a:t>vyplývá-li povinnost uskutečnit operaci nebo její podmínky z jiného právního předpisu, opatření obecné povahy, usnesení vlády, rozhodnutí soudu nebo rozhodnutí správního orgánu, provede se předběžná řídicí kontrola pouze      v rozsahu, který může orgán veřejné správy ovlivnit (§ 14 odst. 2)</a:t>
            </a:r>
          </a:p>
          <a:p>
            <a:r>
              <a:rPr lang="cs-CZ"/>
              <a:t>nahrazené předběžné řídicí kontroly následnou řídicí kontrolou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/>
              <a:t>výdajové operace, je-li nezbytné zabránit újmě [§ 14 odst. 3 písm. b)]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/>
              <a:t>operace související s plněním úkolu konkrétního orgánu veřejné správy, který nesnese odkladu [§ 14 odst. 3 písm. c)]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1268507"/>
      </p:ext>
    </p:extLst>
  </p:cSld>
  <p:clrMapOvr>
    <a:masterClrMapping/>
  </p:clrMapOvr>
  <p:transition/>
  <p:timing/>
</p:sld>
</file>

<file path=ppt/slides/slide3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MAJETKOVÉ OPERACE - předběžná kontrola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61B5EF3-4CE8-4E98-9F40-6500FD102F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20000" y="2370350"/>
            <a:ext cx="4323523" cy="3960537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OSOBA URČENÁ VEDOUCÍM ORGÁNU VEŘEJNÉ SPRÁVY</a:t>
            </a:r>
          </a:p>
          <a:p>
            <a:pPr lvl="1"/>
            <a:r>
              <a:rPr lang="cs-CZ" sz="1600"/>
              <a:t>rozsah ověření stanovení vnitřní předpisy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31</a:t>
            </a:fld>
            <a:endParaRPr lang="cs-CZ"/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5CC0AA04-A00F-4D8C-A785-53587E99AAE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10689853" cy="77256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PŘED SCHVÁLENÍM OPERACE (§ 12)</a:t>
            </a:r>
          </a:p>
          <a:p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Pořadí stanoví orgán veřejné správy – doporučení, aby byl příkazce operace na konci procesu jako osoba odpovědná za schválení operace </a:t>
            </a:r>
          </a:p>
          <a:p>
            <a:endParaRPr lang="cs-CZ"/>
          </a:p>
          <a:p>
            <a:endParaRPr lang="cs-CZ"/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5E613C3B-733A-405E-BB59-E5CC89E3E8F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66427" y="2358814"/>
            <a:ext cx="4323523" cy="3960537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PŘÍKAZCE OPERACE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soulad s právními předpisy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nezbytnost k zajištění úkolů, záměrů a cílů orgánu veřejné správy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soulad se zásadou řádného finančního řízení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soulad se schváleným rozpočtem, programy, projekty, uzavřenými smlouvami rozhodnutími o nakládání s veřejnými prostředky a pravidly pro financování činnosti orgánu veřejné správy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doložení správnými a úplnými podklady </a:t>
            </a:r>
          </a:p>
          <a:p>
            <a:pPr marL="3429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>
                <a:solidFill>
                  <a:schemeClr val="bg2">
                    <a:lumMod val="50000"/>
                  </a:schemeClr>
                </a:solidFill>
              </a:rPr>
              <a:t>řízení souvisejících rizik</a:t>
            </a:r>
          </a:p>
          <a:p>
            <a:pPr algn="just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357058"/>
      </p:ext>
    </p:extLst>
  </p:cSld>
  <p:clrMapOvr>
    <a:masterClrMapping/>
  </p:clrMapOvr>
  <p:transition/>
  <p:timing/>
</p:sld>
</file>

<file path=ppt/slides/slide3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Speciální pravidla – operace schvalovaná kolektivním orgánem 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speciální pravidla se použijí v případě, že operaci nejdřív schválí kolektivní orgán (např. rada nebo zastupitelstvo) a následně je operace předána k realizaci (úkony starosty, úkony zaměstnanců obce)</a:t>
            </a:r>
          </a:p>
          <a:p>
            <a:pPr algn="just"/>
            <a:r>
              <a:rPr lang="cs-CZ"/>
              <a:t>omezena odpovědnost příkazce operace 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ověření souladu se schváleným rozhodnutím kolektivního orgánu a v jeho mezích v souladu se zásadou řádného finančního řízení</a:t>
            </a:r>
          </a:p>
          <a:p>
            <a:pPr algn="just"/>
            <a:r>
              <a:rPr lang="cs-CZ"/>
              <a:t>pokud příkazce operace zjistí nedostatek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povinnost neprodleně přijmout opatření k odstranění nebo prevenci nebo           o potřebě přijetí opatření informuje příslušný kolektivní orgán prostřednictvím vedoucího orgánu veřejné správy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9288787"/>
      </p:ext>
    </p:extLst>
  </p:cSld>
  <p:clrMapOvr>
    <a:masterClrMapping/>
  </p:clrMapOvr>
  <p:transition/>
  <p:timing/>
</p:sld>
</file>

<file path=ppt/slides/slide3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Osoby vykonávající následnou řídicí kontrolu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zaměstnanec </a:t>
            </a:r>
          </a:p>
          <a:p>
            <a:pPr algn="just"/>
            <a:r>
              <a:rPr lang="cs-CZ"/>
              <a:t>jiná osoba 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nemá-li orgán veřejné správy zaměstnance s odpovídajícími předpoklady pro její výkon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v případech odůvodněných nízkou pravděpodobností výskytu nepřiměřených rizik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936947"/>
      </p:ext>
    </p:extLst>
  </p:cSld>
  <p:clrMapOvr>
    <a:masterClrMapping/>
  </p:clrMapOvr>
  <p:transition/>
  <p:timing/>
</p:sld>
</file>

<file path=ppt/slides/slide3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Následná řídicí kontrola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512735"/>
            <a:ext cx="8964000" cy="3915521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sz="1800"/>
              <a:t>na základě analýzy rizik </a:t>
            </a:r>
          </a:p>
          <a:p>
            <a:pPr algn="just"/>
            <a:r>
              <a:rPr lang="cs-CZ" sz="1800"/>
              <a:t>tam, kde nebylo možné provést předběžnou řídicí kontrolu</a:t>
            </a:r>
          </a:p>
          <a:p>
            <a:pPr algn="just"/>
            <a:r>
              <a:rPr lang="cs-CZ" sz="1800"/>
              <a:t>předmět: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 sz="1600"/>
              <a:t>soulad s právními předpisy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 sz="1600"/>
              <a:t>soulad s podmínkami, za kterých byla operace schválena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 sz="1600"/>
              <a:t>soulad se zásadou řádného finančního řízení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 sz="1600"/>
              <a:t>doložení správnými a úplnými podklady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 sz="1600"/>
              <a:t>řízení souvisejících rizik</a:t>
            </a:r>
          </a:p>
          <a:p>
            <a:pPr algn="just"/>
            <a:r>
              <a:rPr lang="cs-CZ" sz="1800"/>
              <a:t>Osoba určená vedoucím orgánu veřejné správy sleduje, zda příjmy, na které má orgán veřejné správy nárok, a výdaje, které je orgán veřejné správy povinen uhradit, jsou hrazeny včas a ve správné výši, a při zjištění nedostatku neprodleně přijme opatření k jeho odstranění nebo prevenci nebo o potřebě přijetí takových opatření informuje vedoucího orgánu veřejné správy.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199272"/>
      </p:ext>
    </p:extLst>
  </p:cSld>
  <p:clrMapOvr>
    <a:masterClrMapping/>
  </p:clrMapOvr>
  <p:transition/>
  <p:timing/>
</p:sld>
</file>

<file path=ppt/slides/slide3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Metodické pokyny k řídicí kontrole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913419"/>
            <a:ext cx="9208962" cy="3915521"/>
          </a:xfrm>
        </p:spPr>
        <p:txBody>
          <a:bodyPr/>
          <a:lstStyle>
            <a:defPPr>
              <a:defRPr kern="1200" smtId="4294967295"/>
            </a:defPPr>
          </a:lstStyle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3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Metodika veřejného nakupování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9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Vzorová směrnice o finanční kontrole pro dobrovolné svazky obcí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10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Vzorová směrnice o finanční kontrole pro obce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11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Vzorová směrnice o řízení rizik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12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Vzorová směrnice o finanční kontrole pro příspěvkové organizace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15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Správa majetku v souladu s principy 3E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16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Správa vozového parku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19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Řídicí kontrola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21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Směrnice o finanční kontrole (pro orgány veřejné správy)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1" i="0" u="sng">
                <a:solidFill>
                  <a:srgbClr val="C00000"/>
                </a:solidFill>
                <a:latin typeface="Roboto" panose="020000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26</a:t>
            </a:r>
            <a:r>
              <a:rPr lang="cs-CZ" sz="1600" b="0" i="0">
                <a:solidFill>
                  <a:srgbClr val="000000"/>
                </a:solidFill>
                <a:latin typeface="Roboto" panose="02000000000000000000" pitchFamily="2" charset="0"/>
              </a:rPr>
              <a:t> – Řídicí kontrola u dotací</a:t>
            </a:r>
          </a:p>
          <a:p>
            <a:pPr marL="0" indent="0" algn="l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600" b="1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</a:rPr>
              <a:t>Další informace naleznete zde:</a:t>
            </a:r>
            <a:r>
              <a:rPr lang="cs-CZ" sz="1600" b="1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  <a:r>
              <a:rPr lang="cs-CZ" sz="1600" b="1">
                <a:solidFill>
                  <a:srgbClr val="C00000"/>
                </a:solidFill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Řídicí kontrola | Ministerstvo financí ČR</a:t>
            </a:r>
            <a:endParaRPr lang="cs-CZ" sz="1800" b="1" i="0">
              <a:solidFill>
                <a:srgbClr val="C0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cs-CZ" sz="160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6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629267"/>
      </p:ext>
    </p:extLst>
  </p:cSld>
  <p:clrMapOvr>
    <a:masterClrMapping/>
  </p:clrMapOvr>
  <p:transition/>
  <p:timing/>
</p:sld>
</file>

<file path=ppt/slides/slide3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CD4FB-73CD-447D-BE3E-6FD94A17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Veřejnosprávní kontrola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C04BFC-830D-455F-8E4D-A207B2BEBF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2230843"/>
      </p:ext>
    </p:extLst>
  </p:cSld>
  <p:clrMapOvr>
    <a:masterClrMapping/>
  </p:clrMapOvr>
  <p:transition/>
  <p:timing/>
</p:sld>
</file>

<file path=ppt/slides/slide3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Povinnosti vedoucího orgánu veřejné správy v oblasti veřejnosprávní kontroly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b="1">
                <a:solidFill>
                  <a:srgbClr val="C00000"/>
                </a:solidFill>
              </a:rPr>
              <a:t>Vedoucí orgánu veřejné správy 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zajistí, aby veřejnosprávní kontrolu vykonávaly bezúhonné osoby s odpovídajícími předpoklady potřebnými pro její výkon. </a:t>
            </a:r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6649460"/>
      </p:ext>
    </p:extLst>
  </p:cSld>
  <p:clrMapOvr>
    <a:masterClrMapping/>
  </p:clrMapOvr>
  <p:transition/>
  <p:timing/>
</p:sld>
</file>

<file path=ppt/slides/slide3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Působnost k výkonu veřejnosprávní kontroly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územní samosprávné celky a dobrovolné svazky obcí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kontrola veřejné finanční podpory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kontrola hospodaření </a:t>
            </a:r>
          </a:p>
          <a:p>
            <a:pPr algn="just"/>
            <a:r>
              <a:rPr lang="cs-CZ"/>
              <a:t>procesní postup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kontrolní řád (zákon č. 255/2012 Sb.)</a:t>
            </a:r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738029"/>
      </p:ext>
    </p:extLst>
  </p:cSld>
  <p:clrMapOvr>
    <a:masterClrMapping/>
  </p:clrMapOvr>
  <p:transition/>
  <p:timing/>
</p:sld>
</file>

<file path=ppt/slides/slide3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Koordinace plánování kontrol veřejné finanční podpory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2015622"/>
            <a:ext cx="8964000" cy="3915521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Nebrání-li to splnění účelu kontroly, poskytovatel veřejné finanční podpory, orgán zapojený do správy zahraničních prostředků, auditní orgán, Úřad pro ochranu hospodářské soutěže a při správě odvodů za porušení rozpočtové kázně orgány Finanční správy České republiky vkládají informace                          o plánovaných kontrolách veřejné finanční podpory do informačního systému pro koordinaci kontrol Ministerstva financí.</a:t>
            </a:r>
          </a:p>
          <a:p>
            <a:pPr algn="just"/>
            <a:r>
              <a:rPr lang="cs-CZ"/>
              <a:t>Nebrání-li to splnění účelu kontroly, poskytovatel veřejné finanční podpory, orgán zapojený do správy zahraničních prostředků, Úřad pro ochranu hospodářské soutěže a při správě odvodů za porušení rozpočtové kázně orgány Finanční správy České republiky vzájemně koordinují plánované kontroly veřejné finanční podpory s cílem předcházet neodůvodněnému souběhu kontrol stejného žadatele o veřejnou finanční podporu nebo příjemce veřejné finanční podpory.</a:t>
            </a:r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727065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Základní informace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sz="2000"/>
              <a:t>zákon č. 320/2001 Sb., o finanční kontrole ve veřejné správě bude nahrazen </a:t>
            </a:r>
            <a:r>
              <a:rPr lang="cs-CZ" sz="2000" b="1">
                <a:solidFill>
                  <a:schemeClr val="tx2">
                    <a:lumMod val="75000"/>
                    <a:lumOff val="2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zákonem č. 231/2025 Sb., o řízení a kontrole veřejných financí</a:t>
            </a:r>
            <a:endParaRPr lang="cs-CZ" sz="2000" b="1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marL="846900" lvl="1" indent="-342900" algn="just">
              <a:buFont typeface="Arial" panose="020b0604020202020204" pitchFamily="34" charset="0"/>
              <a:buChar char="•"/>
            </a:pPr>
            <a:r>
              <a:rPr lang="cs-CZ" sz="2000"/>
              <a:t>s účinností od 1.1.2027</a:t>
            </a:r>
          </a:p>
          <a:p>
            <a:pPr marL="846900" lvl="1" indent="-342900" algn="just">
              <a:buFont typeface="Arial" panose="020b0604020202020204" pitchFamily="34" charset="0"/>
              <a:buChar char="•"/>
            </a:pPr>
            <a:r>
              <a:rPr lang="cs-CZ" sz="2000"/>
              <a:t>prováděcí vyhláška bude zrušena bez náhrady </a:t>
            </a:r>
          </a:p>
          <a:p>
            <a:pPr algn="just"/>
            <a:r>
              <a:rPr lang="cs-CZ" sz="2000"/>
              <a:t>Globální standardy </a:t>
            </a:r>
          </a:p>
          <a:p>
            <a:pPr lvl="1" algn="just"/>
            <a:r>
              <a:rPr lang="cs-CZ" sz="2000" b="1">
                <a:solidFill>
                  <a:schemeClr val="tx2">
                    <a:lumMod val="75000"/>
                    <a:lumOff val="2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Sdělení Ministerstva financí č. 419/2025 Sb. </a:t>
            </a:r>
            <a:endParaRPr lang="cs-CZ" sz="2000" b="1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8294916"/>
      </p:ext>
    </p:extLst>
  </p:cSld>
  <p:clrMapOvr>
    <a:masterClrMapping/>
  </p:clrMapOvr>
  <p:transition/>
  <p:timing/>
</p:sld>
</file>

<file path=ppt/slides/slide4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Využívání výsledků kontrol veřejné finanční podpory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Poskytovatel veřejné finanční podpory, orgán zapojený do správy zahraničních prostředků, Úřad pro ochranu hospodářské soutěže a při správě odvodů za porušení rozpočtové kázně orgány Finanční správy České republiky využívají při kontrole veřejné finanční podpory výsledky kontrol jiných kontrolních orgánů, a pokud se od nich odchýlí, tento postup odůvodní.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483245"/>
      </p:ext>
    </p:extLst>
  </p:cSld>
  <p:clrMapOvr>
    <a:masterClrMapping/>
  </p:clrMapOvr>
  <p:transition/>
  <p:timing/>
</p:sld>
</file>

<file path=ppt/slides/slide4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Opatření k odstranění nebo prevenci nedostatků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Kontrolovaná osoba má povinnost přijmout bez zbytečného odkladu opatření k odstranění nebo prevenci nedostatků zjištěných veřejnosprávní kontrolou.</a:t>
            </a:r>
          </a:p>
          <a:p>
            <a:pPr algn="just"/>
            <a:r>
              <a:rPr lang="cs-CZ"/>
              <a:t>Kontrolní orgán má povinnost sledovat plnění opatření k odstranění nebo prevenci nedostatků zjištěných veřejnosprávní kontrolou. 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011369"/>
      </p:ext>
    </p:extLst>
  </p:cSld>
  <p:clrMapOvr>
    <a:masterClrMapping/>
  </p:clrMapOvr>
  <p:transition/>
  <p:timing/>
</p:sld>
</file>

<file path=ppt/slides/slide4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CD4FB-73CD-447D-BE3E-6FD94A17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Interní audit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C04BFC-830D-455F-8E4D-A207B2BEBF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3114649"/>
      </p:ext>
    </p:extLst>
  </p:cSld>
  <p:clrMapOvr>
    <a:masterClrMapping/>
  </p:clrMapOvr>
  <p:transition/>
  <p:timing/>
</p:sld>
</file>

<file path=ppt/slides/slide4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Zřízení útvaru interního auditu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kraj</a:t>
            </a:r>
          </a:p>
          <a:p>
            <a:pPr algn="just"/>
            <a:r>
              <a:rPr lang="cs-CZ"/>
              <a:t>hlavní město Praha</a:t>
            </a:r>
          </a:p>
          <a:p>
            <a:pPr algn="just"/>
            <a:r>
              <a:rPr lang="cs-CZ"/>
              <a:t>městská část hlavního města Prahy, která má více než 15 000 obyvatel, není-li Statutem hlavního města Prahy stanoveno, že se útvar interního auditu u této městské části nezřizuje</a:t>
            </a:r>
          </a:p>
          <a:p>
            <a:pPr algn="just"/>
            <a:r>
              <a:rPr lang="cs-CZ"/>
              <a:t>obec, která má více než 15 000 obyvatel</a:t>
            </a:r>
          </a:p>
          <a:p>
            <a:pPr algn="just"/>
            <a:r>
              <a:rPr lang="cs-CZ"/>
              <a:t>městský obvod nebo městská část statutárního města, které mají více než 15 000 obyvatel, není-li statutem statutárního města stanoveno, že se útvar interního auditu u tohoto městského obvodu nebo u této městské části nezřizuje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141291"/>
      </p:ext>
    </p:extLst>
  </p:cSld>
  <p:clrMapOvr>
    <a:masterClrMapping/>
  </p:clrMapOvr>
  <p:transition/>
  <p:timing/>
</p:sld>
</file>

<file path=ppt/slides/slide4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Zřízení útvaru interního auditu u příspěvkové organizace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Kraj, hlavní město Praha, městská část hlavního města Prahy, obec, městský obvod nebo městská část statutárního města a dobrovolný svazek obcí mohou rozhodnout o zřízení útvaru interního auditu u jimi zřízené příspěvkové organizace.</a:t>
            </a:r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6270197"/>
      </p:ext>
    </p:extLst>
  </p:cSld>
  <p:clrMapOvr>
    <a:masterClrMapping/>
  </p:clrMapOvr>
  <p:transition/>
  <p:timing/>
</p:sld>
</file>

<file path=ppt/slides/slide4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Působnost útvaru interního auditu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800406"/>
            <a:ext cx="8964000" cy="3915521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sz="1800"/>
              <a:t>Uvnitř orgánu veřejné správy</a:t>
            </a:r>
          </a:p>
          <a:p>
            <a:pPr algn="just"/>
            <a:r>
              <a:rPr lang="cs-CZ" sz="1800"/>
              <a:t>Útvar interního auditu hlavního města Prahy vykonává rovněž interní audit městské části, je-li Statutem hlavního města Prahy stanoveno, že se útvar interního auditu               u této městské části nezřizuje. </a:t>
            </a:r>
          </a:p>
          <a:p>
            <a:pPr algn="just"/>
            <a:r>
              <a:rPr lang="cs-CZ" sz="1800"/>
              <a:t>Útvar interního auditu statutárního města vykonává rovněž interní audit městského obvodu nebo městské části, je-li statutem statutárního města stanoveno, že se útvar interního auditu u tohoto městského obvodu nebo u této městské části nezřizuje. 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Pokud je u městského obvodu nebo městské části útvar interního auditu zřízen, zajišťuje výkon interního auditu tento útvar.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Pokud není u městského obvodu nebo městské části zřízen útvar interního auditu, protože tak stanoví statut statutárního města, zajišťuje výkon interního auditu útvar interního auditu statutárního města.</a:t>
            </a:r>
          </a:p>
          <a:p>
            <a:pPr algn="just"/>
            <a:endParaRPr lang="cs-CZ" sz="1800"/>
          </a:p>
          <a:p>
            <a:pPr algn="just"/>
            <a:endParaRPr lang="cs-CZ" sz="18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939103"/>
      </p:ext>
    </p:extLst>
  </p:cSld>
  <p:clrMapOvr>
    <a:masterClrMapping/>
  </p:clrMapOvr>
  <p:transition/>
  <p:timing/>
</p:sld>
</file>

<file path=ppt/slides/slide4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Působnost útvaru interního auditu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Útvar interního auditu prověřuje 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plnění úkolů, záměrů a cílů orgánu veřejné správy, 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dodržování právních předpisů a vnitřních předpisů orgánu veřejné správy, včetně dodržování zásad řízení a kontroly veřejných financí a přiměřenosti              a účinnosti vnitřního kontrolního systému </a:t>
            </a:r>
          </a:p>
          <a:p>
            <a:pPr algn="just"/>
            <a:r>
              <a:rPr lang="cs-CZ"/>
              <a:t>Útvar interního auditu provádí poradenskou činnost pro orgán veřejné správy, u kterého interní audit vykonává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8269431"/>
      </p:ext>
    </p:extLst>
  </p:cSld>
  <p:clrMapOvr>
    <a:masterClrMapping/>
  </p:clrMapOvr>
  <p:transition/>
  <p:timing/>
</p:sld>
</file>

<file path=ppt/slides/slide4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Povinnosti vedoucího orgánu veřejné správy v oblasti interního auditu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b="1">
                <a:solidFill>
                  <a:srgbClr val="C00000"/>
                </a:solidFill>
              </a:rPr>
              <a:t>Vedoucí orgánu veřejné správy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vydá statut útvaru interního auditu, ve kterém stanoví rozsah práv a povinností zaměstnanců vykonávajících interní audit, osob přizvaných k účasti na interním auditu a auditovaných osob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zajistí přístup útvaru interního auditu k informacím, zaměstnancům a majetku potřebným k plnění úkolů interního auditu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zajistí, aby interní audit vykonávaly bezúhonné osoby s odpovídajícími předpoklady pro jeho výkon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/>
              <a:t>zajistí, aby útvar interního auditu byl funkčně nezávislý a organizačně oddělený od řídících struktur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2321018"/>
      </p:ext>
    </p:extLst>
  </p:cSld>
  <p:clrMapOvr>
    <a:masterClrMapping/>
  </p:clrMapOvr>
  <p:transition/>
  <p:timing/>
</p:sld>
</file>

<file path=ppt/slides/slide4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Pravidla výkonu interního auditu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sz="2000"/>
              <a:t>speciální pravidla stanovená zákonem o řízení a kontrole veřejných financí</a:t>
            </a:r>
          </a:p>
          <a:p>
            <a:pPr algn="just"/>
            <a:r>
              <a:rPr lang="cs-CZ" sz="2000"/>
              <a:t>mezinárodní standardy - </a:t>
            </a:r>
            <a:r>
              <a:rPr lang="cs-CZ" sz="2000" b="1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Globální standardy interního auditu </a:t>
            </a:r>
            <a:endParaRPr lang="cs-CZ" sz="2000">
              <a:solidFill>
                <a:srgbClr val="C00000"/>
              </a:solidFill>
            </a:endParaRPr>
          </a:p>
          <a:p>
            <a:pPr algn="just"/>
            <a:endParaRPr lang="cs-CZ" sz="2000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254988"/>
      </p:ext>
    </p:extLst>
  </p:cSld>
  <p:clrMapOvr>
    <a:masterClrMapping/>
  </p:clrMapOvr>
  <p:transition/>
  <p:timing/>
</p:sld>
</file>

<file path=ppt/slides/slide4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Externí hodnocení kvality interního auditu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minimálně jednou za 5 let</a:t>
            </a:r>
          </a:p>
          <a:p>
            <a:pPr algn="just"/>
            <a:r>
              <a:rPr lang="cs-CZ"/>
              <a:t>postup podle mezinárodních standardů </a:t>
            </a:r>
          </a:p>
          <a:p>
            <a:pPr algn="just"/>
            <a:r>
              <a:rPr lang="cs-CZ"/>
              <a:t>povinnost vytvořit podmínky a poskytnout součinnost</a:t>
            </a:r>
          </a:p>
          <a:p>
            <a:pPr algn="just"/>
            <a:r>
              <a:rPr lang="cs-CZ"/>
              <a:t>u ministerstvem provádí MF nebo auditorská společnost</a:t>
            </a:r>
          </a:p>
          <a:p>
            <a:pPr algn="just"/>
            <a:r>
              <a:rPr lang="cs-CZ"/>
              <a:t>výstupem je zpráva z externího hodnocení, která obsahuje zjištění, závěry         a doporučení</a:t>
            </a:r>
          </a:p>
          <a:p>
            <a:pPr algn="just"/>
            <a:r>
              <a:rPr lang="cs-CZ"/>
              <a:t>povinnost přijmout opatření</a:t>
            </a:r>
          </a:p>
          <a:p>
            <a:pPr algn="just"/>
            <a:endParaRPr lang="cs-CZ"/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62659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Metodická podpora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177" y="1368890"/>
            <a:ext cx="9404171" cy="3915521"/>
          </a:xfrm>
        </p:spPr>
        <p:txBody>
          <a:bodyPr/>
          <a:lstStyle>
            <a:defPPr>
              <a:defRPr kern="1200" smtId="4294967295"/>
            </a:defPPr>
          </a:lstStyle>
          <a:p>
            <a:pPr algn="l"/>
            <a:r>
              <a:rPr lang="cs-CZ" sz="1800" b="1" i="0" u="none" strike="noStrike" baseline="0">
                <a:solidFill>
                  <a:schemeClr val="tx2">
                    <a:lumMod val="75000"/>
                    <a:lumOff val="25000"/>
                  </a:schemeClr>
                </a:solidFill>
                <a:latin typeface="SegoeUI-Light"/>
              </a:rPr>
              <a:t>Metodické materiály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sz="1600" b="0" i="0" u="none" strike="noStrike" baseline="0">
                <a:solidFill>
                  <a:srgbClr val="000000"/>
                </a:solidFill>
                <a:latin typeface="SegoeUI-Light"/>
              </a:rPr>
              <a:t>metodické pokyny a stanoviska k </a:t>
            </a:r>
            <a:r>
              <a:rPr lang="cs-CZ" sz="1600" b="1" i="0" u="sng" strike="noStrike" baseline="0">
                <a:solidFill>
                  <a:srgbClr val="C00000"/>
                </a:solidFill>
                <a:latin typeface="SegoeUI-Light"/>
              </a:rPr>
              <a:t>řídicí</a:t>
            </a:r>
            <a:r>
              <a:rPr lang="cs-CZ" sz="1600" b="0" i="0" u="sng" strike="noStrike" baseline="0">
                <a:solidFill>
                  <a:srgbClr val="C00000"/>
                </a:solidFill>
                <a:latin typeface="SegoeUI-Light"/>
              </a:rPr>
              <a:t> </a:t>
            </a:r>
            <a:r>
              <a:rPr lang="cs-CZ" sz="1600" b="1" i="0" u="sng" strike="noStrike" baseline="0">
                <a:solidFill>
                  <a:srgbClr val="C00000"/>
                </a:solidFill>
                <a:latin typeface="SegoeUI-Light"/>
              </a:rPr>
              <a:t>kontrole</a:t>
            </a:r>
            <a:r>
              <a:rPr lang="cs-CZ" sz="1600" b="0" i="0" u="sng" strike="noStrike" baseline="0">
                <a:solidFill>
                  <a:srgbClr val="467986"/>
                </a:solidFill>
                <a:latin typeface="SegoeUI-Light"/>
              </a:rPr>
              <a:t> </a:t>
            </a:r>
            <a:r>
              <a:rPr lang="cs-CZ" sz="1600" b="0" i="0" u="none" strike="noStrike" baseline="0">
                <a:solidFill>
                  <a:srgbClr val="000000"/>
                </a:solidFill>
                <a:latin typeface="SegoeUI-Light"/>
              </a:rPr>
              <a:t>a </a:t>
            </a:r>
            <a:r>
              <a:rPr lang="cs-CZ" sz="1600" b="1" i="0" u="sng" strike="noStrike" baseline="0">
                <a:solidFill>
                  <a:srgbClr val="C00000"/>
                </a:solidFill>
                <a:latin typeface="SegoeUI-Light"/>
              </a:rPr>
              <a:t>internímu auditu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pl-PL" sz="1600" b="0" i="0" u="none" strike="noStrike" baseline="0">
                <a:solidFill>
                  <a:srgbClr val="000000"/>
                </a:solidFill>
                <a:latin typeface="SegoeUI-Light"/>
              </a:rPr>
              <a:t>odpovědi na </a:t>
            </a:r>
            <a:r>
              <a:rPr lang="pl-PL" sz="1600" b="1" i="0" u="sng" strike="noStrike" baseline="0">
                <a:solidFill>
                  <a:srgbClr val="C00000"/>
                </a:solidFill>
                <a:latin typeface="SegoeUI-Light"/>
              </a:rPr>
              <a:t>často kladené dotazy</a:t>
            </a:r>
          </a:p>
          <a:p>
            <a:pPr algn="l"/>
            <a:r>
              <a:rPr lang="cs-CZ" sz="1800" b="1" i="0" u="none" strike="noStrike" baseline="0">
                <a:solidFill>
                  <a:schemeClr val="tx2">
                    <a:lumMod val="75000"/>
                    <a:lumOff val="25000"/>
                  </a:schemeClr>
                </a:solidFill>
                <a:latin typeface="SegoeUI-Light"/>
              </a:rPr>
              <a:t>Školení – Změny vyplývající ze zákona o řízení a kontrole veřejných financí 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 sz="1600" b="0" i="0" u="none" strike="noStrike" baseline="0">
                <a:solidFill>
                  <a:srgbClr val="000000"/>
                </a:solidFill>
                <a:latin typeface="SegoeUI-Light"/>
              </a:rPr>
              <a:t>pro obce a příspěvkové organizace online v termínech:</a:t>
            </a:r>
          </a:p>
          <a:p>
            <a:pPr lvl="4"/>
            <a:r>
              <a:rPr lang="cs-CZ" sz="1600" b="0" i="0" u="none" strike="noStrike" baseline="0">
                <a:solidFill>
                  <a:srgbClr val="000000"/>
                </a:solidFill>
                <a:latin typeface="SegoeUI-Light"/>
              </a:rPr>
              <a:t>08. 4. 2026 – 9:00 – 11:00</a:t>
            </a:r>
          </a:p>
          <a:p>
            <a:pPr lvl="4"/>
            <a:r>
              <a:rPr lang="cs-CZ" sz="1600" b="0" i="0" u="none" strike="noStrike" baseline="0">
                <a:solidFill>
                  <a:srgbClr val="000000"/>
                </a:solidFill>
                <a:latin typeface="SegoeUI-Light"/>
              </a:rPr>
              <a:t>21. 4. 2026 – 9:00 – 11:00</a:t>
            </a:r>
          </a:p>
          <a:p>
            <a:pPr lvl="4"/>
            <a:r>
              <a:rPr lang="cs-CZ" sz="1600" b="0" i="0" u="none" strike="noStrike" baseline="0">
                <a:solidFill>
                  <a:srgbClr val="000000"/>
                </a:solidFill>
                <a:latin typeface="SegoeUI-Light"/>
              </a:rPr>
              <a:t>25. 6. 2026 – 9:00 – 11:00</a:t>
            </a:r>
          </a:p>
          <a:p>
            <a:pPr algn="l"/>
            <a:r>
              <a:rPr lang="cs-CZ" sz="1600" b="0" i="0" u="none" strike="noStrike" baseline="0">
                <a:solidFill>
                  <a:srgbClr val="000000"/>
                </a:solidFill>
                <a:latin typeface="SegoeUI-Light"/>
              </a:rPr>
              <a:t>odkaz pro připojení: </a:t>
            </a:r>
            <a:r>
              <a:rPr lang="cs-CZ" sz="1800" b="1" i="0" u="sng" strike="noStrike" baseline="0">
                <a:solidFill>
                  <a:srgbClr val="C00000"/>
                </a:solidFill>
                <a:latin typeface="SegoeUI-Light"/>
              </a:rPr>
              <a:t>Školení – Změny vyplývající ze zákona o řízení a kontrole veřejných financí | Microsoft Teams</a:t>
            </a:r>
          </a:p>
          <a:p>
            <a:r>
              <a:rPr lang="cs-CZ" sz="1800" b="1" i="0" u="sng" strike="noStrike" baseline="0">
                <a:solidFill>
                  <a:srgbClr val="C00000"/>
                </a:solidFill>
                <a:latin typeface="SegoeUI-Light"/>
              </a:rPr>
              <a:t>další bezplatné vzdělávací akce pořádané MF</a:t>
            </a:r>
          </a:p>
          <a:p>
            <a:pPr algn="l"/>
            <a:r>
              <a:rPr lang="pl-PL" sz="1800" b="1" i="0" u="sng" strike="noStrike" baseline="0">
                <a:solidFill>
                  <a:srgbClr val="C00000"/>
                </a:solidFill>
                <a:latin typeface="SegoeUI-Light"/>
              </a:rPr>
              <a:t>záznamy ze školení online </a:t>
            </a:r>
            <a:r>
              <a:rPr lang="pl-PL" sz="1600" b="0" i="0" u="none" strike="noStrike" baseline="0">
                <a:solidFill>
                  <a:srgbClr val="000000"/>
                </a:solidFill>
                <a:latin typeface="SegoeUI-Light"/>
              </a:rPr>
              <a:t>budou dostupné po 8. 4. 2026</a:t>
            </a:r>
            <a:endParaRPr lang="cs-CZ" sz="1600"/>
          </a:p>
          <a:p>
            <a:pPr algn="just"/>
            <a:endParaRPr lang="cs-CZ" sz="18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0978834"/>
      </p:ext>
    </p:extLst>
  </p:cSld>
  <p:clrMapOvr>
    <a:masterClrMapping/>
  </p:clrMapOvr>
  <p:transition/>
  <p:timing/>
</p:sld>
</file>

<file path=ppt/slides/slide5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Roční zpráva o výsledcích interního auditu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718209"/>
            <a:ext cx="8964000" cy="3915521"/>
          </a:xfrm>
        </p:spPr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 sz="1600"/>
              <a:t>informace o provedených interních auditech</a:t>
            </a:r>
          </a:p>
          <a:p>
            <a:pPr algn="just"/>
            <a:r>
              <a:rPr lang="cs-CZ" sz="1600"/>
              <a:t>informace o plnění střednědobého a ročního plánu interního auditu</a:t>
            </a:r>
          </a:p>
          <a:p>
            <a:pPr algn="just"/>
            <a:r>
              <a:rPr lang="cs-CZ" sz="1600"/>
              <a:t>přehled nejzávažnějších zjištěných nedostatků, opatření směřujících k jejich odstranění nebo prevenci a informaci o jejich plnění</a:t>
            </a:r>
          </a:p>
          <a:p>
            <a:pPr algn="just"/>
            <a:r>
              <a:rPr lang="cs-CZ" sz="1600"/>
              <a:t>celkový názor útvaru interního auditu k přiměřenosti a účinnosti vnitřního kontrolního systému 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 sz="1200"/>
              <a:t>vnitřní kontrolní systém je přiměřený a účinný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 sz="1200"/>
              <a:t>vnitřní kontrolní systém potřebuje dílčí zlepšení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 sz="1200"/>
              <a:t>vnitřní kontrolní systém potřebuje významná zlepšení</a:t>
            </a:r>
          </a:p>
          <a:p>
            <a:pPr marL="789750" lvl="1" indent="-285750" algn="just">
              <a:buFont typeface="Arial" panose="020b0604020202020204" pitchFamily="34" charset="0"/>
              <a:buChar char="•"/>
            </a:pPr>
            <a:r>
              <a:rPr lang="cs-CZ" sz="1200"/>
              <a:t>vnitřní kontrolní systém není přiměřený nebo účinný</a:t>
            </a:r>
          </a:p>
          <a:p>
            <a:pPr algn="just"/>
            <a:r>
              <a:rPr lang="cs-CZ" sz="1600"/>
              <a:t>doporučení k fungování vnitřního kontrolního systému </a:t>
            </a:r>
          </a:p>
          <a:p>
            <a:pPr algn="just"/>
            <a:r>
              <a:rPr lang="cs-CZ" sz="1600"/>
              <a:t>zhodnocení souladu s mezinárodními standardy interního auditu, včetně shrnutí výsledků externího hodnocení kvality interního auditu, bylo-li v daném roce provedeno, a zhodnocení plnění opatření ke zvyšování kvality interního auditu</a:t>
            </a:r>
          </a:p>
          <a:p>
            <a:pPr algn="just"/>
            <a:endParaRPr lang="cs-CZ" sz="1600"/>
          </a:p>
          <a:p>
            <a:pPr algn="just"/>
            <a:endParaRPr lang="cs-CZ" sz="1600"/>
          </a:p>
          <a:p>
            <a:pPr algn="just"/>
            <a:endParaRPr lang="cs-CZ" sz="16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0310599"/>
      </p:ext>
    </p:extLst>
  </p:cSld>
  <p:clrMapOvr>
    <a:masterClrMapping/>
  </p:clrMapOvr>
  <p:transition/>
  <p:timing/>
</p:sld>
</file>

<file path=ppt/slides/slide5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Metodické pokyny k internímu auditu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000" y="1790132"/>
            <a:ext cx="8964000" cy="3915521"/>
          </a:xfrm>
        </p:spPr>
        <p:txBody>
          <a:bodyPr/>
          <a:lstStyle>
            <a:defPPr>
              <a:defRPr kern="1200" smtId="4294967295"/>
            </a:defPPr>
          </a:lstStyle>
          <a:p>
            <a:pPr algn="l">
              <a:buFont typeface="Arial" panose="020b0604020202020204" pitchFamily="34" charset="0"/>
              <a:buChar char="•"/>
            </a:pPr>
            <a:r>
              <a:rPr lang="cs-CZ" sz="1800" b="1" i="0" u="sng">
                <a:solidFill>
                  <a:srgbClr val="C00000"/>
                </a:solidFill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5</a:t>
            </a:r>
            <a:r>
              <a:rPr lang="cs-CZ" sz="1800" b="0" i="0">
                <a:solidFill>
                  <a:srgbClr val="000000"/>
                </a:solidFill>
                <a:latin typeface="Roboto" panose="02000000000000000000" pitchFamily="2" charset="0"/>
              </a:rPr>
              <a:t> – Statut interního auditu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b="1" i="0" u="sng">
                <a:solidFill>
                  <a:srgbClr val="C00000"/>
                </a:solidFill>
                <a:latin typeface="Roboto" panose="020000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6</a:t>
            </a:r>
            <a:r>
              <a:rPr lang="cs-CZ" sz="1800" b="0" i="0">
                <a:solidFill>
                  <a:srgbClr val="000000"/>
                </a:solidFill>
                <a:latin typeface="Roboto" panose="02000000000000000000" pitchFamily="2" charset="0"/>
              </a:rPr>
              <a:t> – Manuál interního auditu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b="1" i="0" u="sng">
                <a:solidFill>
                  <a:srgbClr val="C00000"/>
                </a:solidFill>
                <a:latin typeface="Roboto" panose="020000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17</a:t>
            </a:r>
            <a:r>
              <a:rPr lang="cs-CZ" sz="1800" b="0" i="0">
                <a:solidFill>
                  <a:srgbClr val="000000"/>
                </a:solidFill>
                <a:latin typeface="Roboto" panose="02000000000000000000" pitchFamily="2" charset="0"/>
              </a:rPr>
              <a:t> – Audit vnitřního kontrolního systému v orgánech veřejné správy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b="1" i="0" u="sng">
                <a:solidFill>
                  <a:srgbClr val="C00000"/>
                </a:solidFill>
                <a:latin typeface="Roboto" panose="020000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18</a:t>
            </a:r>
            <a:r>
              <a:rPr lang="cs-CZ" sz="1800" b="1" i="0">
                <a:solidFill>
                  <a:srgbClr val="C00000"/>
                </a:solidFill>
                <a:latin typeface="Roboto" panose="02000000000000000000" pitchFamily="2" charset="0"/>
              </a:rPr>
              <a:t> </a:t>
            </a:r>
            <a:r>
              <a:rPr lang="cs-CZ" sz="1800" b="0" i="0">
                <a:solidFill>
                  <a:srgbClr val="000000"/>
                </a:solidFill>
                <a:latin typeface="Roboto" panose="02000000000000000000" pitchFamily="2" charset="0"/>
              </a:rPr>
              <a:t>– Manuál pro začínajícího interního auditora v orgánech veřejné správy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b="1" i="0" u="sng">
                <a:solidFill>
                  <a:srgbClr val="C00000"/>
                </a:solidFill>
                <a:latin typeface="Roboto" panose="020000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20</a:t>
            </a:r>
            <a:r>
              <a:rPr lang="cs-CZ" sz="1800" b="1" i="0">
                <a:solidFill>
                  <a:srgbClr val="C00000"/>
                </a:solidFill>
                <a:latin typeface="Roboto" panose="02000000000000000000" pitchFamily="2" charset="0"/>
              </a:rPr>
              <a:t> </a:t>
            </a:r>
            <a:r>
              <a:rPr lang="cs-CZ" sz="1800" b="0" i="0">
                <a:solidFill>
                  <a:srgbClr val="000000"/>
                </a:solidFill>
                <a:latin typeface="Roboto" panose="02000000000000000000" pitchFamily="2" charset="0"/>
              </a:rPr>
              <a:t>– Hodnocení kvality interního auditu v orgánech veřejné správy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sz="1800" b="1" i="0" u="sng">
                <a:solidFill>
                  <a:srgbClr val="C00000"/>
                </a:solidFill>
                <a:latin typeface="Roboto" panose="020000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Metodický pokyn CHJ č. 28</a:t>
            </a:r>
            <a:r>
              <a:rPr lang="cs-CZ" sz="1800" b="1" i="0">
                <a:solidFill>
                  <a:srgbClr val="C00000"/>
                </a:solidFill>
                <a:latin typeface="Roboto" panose="02000000000000000000" pitchFamily="2" charset="0"/>
              </a:rPr>
              <a:t> </a:t>
            </a:r>
            <a:r>
              <a:rPr lang="cs-CZ" sz="1800" b="0" i="0">
                <a:solidFill>
                  <a:srgbClr val="000000"/>
                </a:solidFill>
                <a:latin typeface="Roboto" panose="02000000000000000000" pitchFamily="2" charset="0"/>
              </a:rPr>
              <a:t>– Etický kodex interního auditu</a:t>
            </a:r>
          </a:p>
          <a:p>
            <a:pPr marL="0" indent="0" algn="l">
              <a:buNone/>
            </a:pPr>
            <a:r>
              <a:rPr lang="cs-CZ" sz="1800" b="1">
                <a:solidFill>
                  <a:schemeClr val="accent6">
                    <a:lumMod val="75000"/>
                  </a:schemeClr>
                </a:solidFill>
                <a:latin typeface="Roboto" panose="02000000000000000000" pitchFamily="2" charset="0"/>
              </a:rPr>
              <a:t>Další informace naleznete zde: </a:t>
            </a:r>
            <a:r>
              <a:rPr lang="cs-CZ" sz="1800" b="1">
                <a:solidFill>
                  <a:srgbClr val="C0000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Interní audit | Ministerstvo financí ČR</a:t>
            </a:r>
            <a:endParaRPr lang="cs-CZ" sz="1800" b="1">
              <a:solidFill>
                <a:srgbClr val="C00000"/>
              </a:solidFill>
            </a:endParaRPr>
          </a:p>
          <a:p>
            <a:pPr algn="just"/>
            <a:endParaRPr lang="cs-CZ" sz="18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8510366"/>
      </p:ext>
    </p:extLst>
  </p:cSld>
  <p:clrMapOvr>
    <a:masterClrMapping/>
  </p:clrMapOvr>
  <p:transition/>
  <p:timing/>
</p:sld>
</file>

<file path=ppt/slides/slide5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CD4FB-73CD-447D-BE3E-6FD94A17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Roční zprávy předávané MF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C04BFC-830D-455F-8E4D-A207B2BEBF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0302146"/>
      </p:ext>
    </p:extLst>
  </p:cSld>
  <p:clrMapOvr>
    <a:masterClrMapping/>
  </p:clrMapOvr>
  <p:transition/>
  <p:timing/>
</p:sld>
</file>

<file path=ppt/slides/slide5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Roční zprávy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povinnost předávat mají orgány veřejné správy, které povinně zřizují útvar interního auditu</a:t>
            </a:r>
          </a:p>
          <a:p>
            <a:pPr algn="just"/>
            <a:r>
              <a:rPr lang="cs-CZ"/>
              <a:t>rozsah obdobný jako podle stávající právní úpravy</a:t>
            </a:r>
          </a:p>
          <a:p>
            <a:pPr algn="just"/>
            <a:r>
              <a:rPr lang="cs-CZ"/>
              <a:t>způsob předávání zpráv – stejný jako doposud </a:t>
            </a:r>
          </a:p>
          <a:p>
            <a:pPr algn="just"/>
            <a:r>
              <a:rPr lang="cs-CZ"/>
              <a:t>za rok 2026 ještě budou předávány podle původní úpravy </a:t>
            </a:r>
          </a:p>
          <a:p>
            <a:pPr algn="just"/>
            <a:endParaRPr lang="cs-CZ"/>
          </a:p>
          <a:p>
            <a:pPr algn="just"/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4040123"/>
      </p:ext>
    </p:extLst>
  </p:cSld>
  <p:clrMapOvr>
    <a:masterClrMapping/>
  </p:clrMapOvr>
  <p:transition/>
  <p:timing/>
</p:sld>
</file>

<file path=ppt/slides/slide5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761E122C-ECED-4557-8EED-C0E21C5CF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DOTAZY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E1B9D138-23B2-441E-912E-96A38830C2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DE4881-819B-45F9-8B6C-9693494AEF5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00788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9052592"/>
      </p:ext>
    </p:extLst>
  </p:cSld>
  <p:clrMapOvr>
    <a:masterClrMapping/>
  </p:clrMapOvr>
  <p:transition/>
  <p:timing/>
</p:sld>
</file>

<file path=ppt/slides/slide5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27878-7249-41F4-8CBC-B5C81373A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116183"/>
            <a:ext cx="5400000" cy="1916866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Děkuji</a:t>
            </a:r>
            <a:br>
              <a:rPr lang="cs-CZ"/>
            </a:br>
            <a:r>
              <a:rPr lang="cs-CZ"/>
              <a:t>za pozornost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78819B76-FCCF-20DD-93BA-079BCCC64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0000" y="4245429"/>
            <a:ext cx="5400000" cy="1968940"/>
          </a:xfrm>
        </p:spPr>
        <p:txBody>
          <a:bodyPr>
            <a:normAutofit/>
          </a:bodyPr>
          <a:lstStyle>
            <a:defPPr>
              <a:defRPr kern="1200" smtId="4294967295"/>
            </a:defPPr>
          </a:lstStyle>
          <a:p>
            <a:r>
              <a:rPr lang="cs-CZ" b="1"/>
              <a:t>Centrální harmonizační jednotka</a:t>
            </a:r>
          </a:p>
          <a:p>
            <a:r>
              <a:rPr lang="cs-CZ">
                <a:hlinkClick r:id="rId2"/>
              </a:rPr>
              <a:t>chj@mfcr.cz</a:t>
            </a:r>
            <a:r>
              <a:rPr lang="cs-CZ"/>
              <a:t> </a:t>
            </a:r>
          </a:p>
          <a:p>
            <a:r>
              <a:rPr lang="cs-CZ" b="1">
                <a:hlinkClick r:id="rId3"/>
              </a:rPr>
              <a:t>Řízení a kontrola veřejných financí </a:t>
            </a:r>
            <a:endParaRPr lang="cs-CZ" b="1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38702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8FA077-B3AA-4B63-BA88-5F79B5363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999" y="619932"/>
            <a:ext cx="10124413" cy="1070756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Mailing list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3B99CE-7133-4CDB-9B71-17666401A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algn="just"/>
            <a:r>
              <a:rPr lang="cs-CZ"/>
              <a:t>Pokud si přejete být </a:t>
            </a:r>
            <a:r>
              <a:rPr lang="cs-CZ" b="1">
                <a:solidFill>
                  <a:srgbClr val="C00000"/>
                </a:solidFill>
              </a:rPr>
              <a:t>informováni o nadcházejících vzdělávacích akcích          a dalších činnostech</a:t>
            </a:r>
            <a:r>
              <a:rPr lang="cs-CZ"/>
              <a:t> odboru Centrální harmonizační jednotka, napište na adresu </a:t>
            </a:r>
            <a:r>
              <a:rPr lang="cs-CZ">
                <a:hlinkClick r:id="rId2"/>
              </a:rPr>
              <a:t>chj@mfcr.cz</a:t>
            </a:r>
            <a:r>
              <a:rPr lang="cs-CZ"/>
              <a:t>, že chcete být zařazeni do našeho mailing-listu CHJ pro odběr novinek.</a:t>
            </a:r>
          </a:p>
          <a:p>
            <a:pPr algn="just"/>
            <a:r>
              <a:rPr lang="cs-CZ"/>
              <a:t>Zasláním žádosti o zařazení do mailing-listu CHJ souhlasíte se zpracováním poskytnutých osobních údajů. Informace o zpracování Vašich osobních údajů Ministerstvem financí jsou dostupné na webu Ministerstva financí                  v sekci </a:t>
            </a:r>
            <a:r>
              <a:rPr lang="cs-CZ">
                <a:hlinkClick r:id="rId3"/>
              </a:rPr>
              <a:t>GDPR</a:t>
            </a:r>
            <a:r>
              <a:rPr lang="cs-CZ"/>
              <a:t> v části Přílohy.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D766CB0-CEFB-4379-88B6-D2887AAA5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25700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DCD4FB-73CD-447D-BE3E-6FD94A17A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Základní pojmy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C04BFC-830D-455F-8E4D-A207B2BEBF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57024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Orgán veřejné správy</a:t>
            </a:r>
          </a:p>
        </p:txBody>
      </p:sp>
      <p:sp>
        <p:nvSpPr>
          <p:cNvPr id="13" name="Zástupný obsah 12">
            <a:extLst>
              <a:ext uri="{FF2B5EF4-FFF2-40B4-BE49-F238E27FC236}">
                <a16:creationId xmlns:a16="http://schemas.microsoft.com/office/drawing/2014/main" id="{40F8AC74-0B35-4A32-8264-A0ADAB3EF8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kraj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hlavní město Praha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městská část hlavního města Prahy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obec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městský obvod nebo městská část statutárního města</a:t>
            </a:r>
          </a:p>
          <a:p>
            <a:endParaRPr lang="cs-CZ" b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8</a:t>
            </a:fld>
            <a:endParaRPr lang="cs-CZ"/>
          </a:p>
        </p:txBody>
      </p:sp>
      <p:sp>
        <p:nvSpPr>
          <p:cNvPr id="14" name="Zástupný obsah 13">
            <a:extLst>
              <a:ext uri="{FF2B5EF4-FFF2-40B4-BE49-F238E27FC236}">
                <a16:creationId xmlns:a16="http://schemas.microsoft.com/office/drawing/2014/main" id="{E699805B-FE83-429D-9D51-D418AF38AE24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jiná veřejná instituce podle zákona upravujícího pravidla rozpočtové odpovědnosti, která hospodaří s veřejnými prostředky nebo plní úkoly veřejné správy, s výjimkou státního podniku a obchodní společnosti</a:t>
            </a:r>
          </a:p>
          <a:p>
            <a:endParaRPr lang="cs-CZ" b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Zástupný obsah 14">
            <a:extLst>
              <a:ext uri="{FF2B5EF4-FFF2-40B4-BE49-F238E27FC236}">
                <a16:creationId xmlns:a16="http://schemas.microsoft.com/office/drawing/2014/main" id="{4E49BE12-F300-4392-A664-485A9CC03597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dobrovolný svazek obcí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příspěvková organizace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školská právnická osoba 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veřejná výzkumná instituce</a:t>
            </a:r>
          </a:p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cs-CZ" b="0">
                <a:solidFill>
                  <a:schemeClr val="tx1"/>
                </a:solidFill>
              </a:rPr>
              <a:t>veřejná kulturní instituce</a:t>
            </a:r>
          </a:p>
          <a:p>
            <a:endParaRPr lang="cs-CZ" b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978836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Nadpis 15">
            <a:extLst>
              <a:ext uri="{FF2B5EF4-FFF2-40B4-BE49-F238E27FC236}">
                <a16:creationId xmlns:a16="http://schemas.microsoft.com/office/drawing/2014/main" id="{8CCBD5BF-F0ED-EE19-B6A5-FBF2F968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Vedoucí orgánu veřejné správy</a:t>
            </a:r>
          </a:p>
        </p:txBody>
      </p:sp>
      <p:sp>
        <p:nvSpPr>
          <p:cNvPr id="17" name="Zástupný obsah 16">
            <a:extLst>
              <a:ext uri="{FF2B5EF4-FFF2-40B4-BE49-F238E27FC236}">
                <a16:creationId xmlns:a16="http://schemas.microsoft.com/office/drawing/2014/main" id="{89750FEE-F16F-E58E-7376-BD2E54619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fyzická osoba oprávněná jednat za orgán veřejné správy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/>
              <a:t>kraj – ředitel krajského úřadu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/>
              <a:t>obec – starosta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/>
              <a:t>statutární město - primátor	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/>
              <a:t>městský obvod nebo městská část Prahy/statutárního města – starosta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/>
              <a:t>dobrovolný svazek obcí – orgán, kterým dobrovolný svazek obcí jedná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/>
              <a:t>příspěvková organizace – ředitel</a:t>
            </a:r>
          </a:p>
          <a:p>
            <a:pPr marL="789750" lvl="1" indent="-285750">
              <a:buFont typeface="Arial" panose="020b0604020202020204" pitchFamily="34" charset="0"/>
              <a:buChar char="•"/>
            </a:pPr>
            <a:r>
              <a:rPr lang="cs-CZ"/>
              <a:t>školská právnická osoba – ředitel </a:t>
            </a:r>
          </a:p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76CB6E-2EB4-BC9E-DA18-10E4D9C5D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>
            <a:defPPr>
              <a:defRPr kern="1200" smtId="4294967295"/>
            </a:defPPr>
          </a:lstStyle>
          <a:p>
            <a:fld id="{1CF5A12E-3DFE-4C3E-9036-7893F29C52C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787315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7763.0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JVS PPT Dark">
  <a:themeElements>
    <a:clrScheme name="JVS barvy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5"/>
          </a:buClr>
          <a:buSzPct val="90000"/>
          <a:buFont typeface="Wingdings" pitchFamily="2" charset="2"/>
          <a:buChar char="§"/>
          <a:defRPr sz="20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JVS PPS Light">
  <a:themeElements>
    <a:clrScheme name="JVS UOSS 1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288000" indent="-288000" algn="l">
          <a:spcAft>
            <a:spcPts val="1000"/>
          </a:spcAft>
          <a:buClr>
            <a:schemeClr val="accent1"/>
          </a:buClr>
          <a:buSzPct val="90000"/>
          <a:buFont typeface="Wingdings" pitchFamily="2" charset="2"/>
          <a:buChar char="§"/>
          <a:defRPr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E135B2A647C6347BCDF77FE154963B0" ma:contentTypeVersion="2" ma:contentTypeDescription="Vytvoří nový dokument" ma:contentTypeScope="" ma:versionID="4b8a09fc9fa18cdd0067e295bff36252">
  <xsd:schema xmlns:xsd="http://www.w3.org/2001/XMLSchema" xmlns:xs="http://www.w3.org/2001/XMLSchema" xmlns:p="http://schemas.microsoft.com/office/2006/metadata/properties" xmlns:ns2="181a8a43-540d-4cb0-a453-5a7c91b81e5c" targetNamespace="http://schemas.microsoft.com/office/2006/metadata/properties" ma:root="true" ma:fieldsID="c239c491363c39d46929c50c067a6a23" ns2:_="">
    <xsd:import namespace="181a8a43-540d-4cb0-a453-5a7c91b81e5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1a8a43-540d-4cb0-a453-5a7c91b81e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19C120-5274-443A-93A6-139E5591E124}">
  <ds:schemaRefs>
    <ds:schemaRef ds:uri="http://purl.org/dc/terms/"/>
    <ds:schemaRef ds:uri="181a8a43-540d-4cb0-a453-5a7c91b81e5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C91B0F1-BDD1-486A-BD8F-8AC4E1CC69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F4C383-300C-44C8-A9D8-3BA80BCDBF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1a8a43-540d-4cb0-a453-5a7c91b81e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2026-04-09T13:07:30.818</cp:lastPrinted>
  <dcterms:created xsi:type="dcterms:W3CDTF">2026-04-09T13:07:30Z</dcterms:created>
  <dcterms:modified xsi:type="dcterms:W3CDTF">2026-04-09T13:07:30Z</dcterms:modified>
</cp:coreProperties>
</file>