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xlsx" ContentType="application/vnd.openxmlformats-officedocument.spreadsheetml.sheet"/>
  <Default Extension="bin" ContentType="application/vnd.openxmlformats-officedocument.oleObject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drawings/drawing3.xml" ContentType="application/vnd.openxmlformats-officedocument.drawingml.chartshap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3"/>
  </p:notesMasterIdLst>
  <p:handoutMasterIdLst>
    <p:handoutMasterId r:id="rId4"/>
  </p:handoutMasterIdLst>
  <p:sldIdLst>
    <p:sldId id="341" r:id="rId5"/>
    <p:sldId id="395" r:id="rId6"/>
    <p:sldId id="402" r:id="rId7"/>
    <p:sldId id="339" r:id="rId8"/>
    <p:sldId id="396" r:id="rId9"/>
    <p:sldId id="390" r:id="rId10"/>
    <p:sldId id="401" r:id="rId11"/>
    <p:sldId id="393" r:id="rId12"/>
    <p:sldId id="397" r:id="rId13"/>
    <p:sldId id="400" r:id="rId14"/>
    <p:sldId id="398" r:id="rId15"/>
    <p:sldId id="399" r:id="rId16"/>
  </p:sldIdLst>
  <p:sldSz cx="9144000" cy="6858000" type="screen4x3"/>
  <p:notesSz cx="6797675" cy="9926638"/>
  <p:custDataLst>
    <p:tags r:id="rId17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935" autoAdjust="0"/>
  </p:normalViewPr>
  <p:slideViewPr>
    <p:cSldViewPr>
      <p:cViewPr>
        <p:scale>
          <a:sx n="90" d="100"/>
          <a:sy n="90" d="100"/>
        </p:scale>
        <p:origin x="-816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6.xml" /><Relationship Id="rId11" Type="http://schemas.openxmlformats.org/officeDocument/2006/relationships/slide" Target="slides/slide7.xml" /><Relationship Id="rId12" Type="http://schemas.openxmlformats.org/officeDocument/2006/relationships/slide" Target="slides/slide8.xml" /><Relationship Id="rId13" Type="http://schemas.openxmlformats.org/officeDocument/2006/relationships/slide" Target="slides/slide9.xml" /><Relationship Id="rId14" Type="http://schemas.openxmlformats.org/officeDocument/2006/relationships/slide" Target="slides/slide10.xml" /><Relationship Id="rId15" Type="http://schemas.openxmlformats.org/officeDocument/2006/relationships/slide" Target="slides/slide11.xml" /><Relationship Id="rId16" Type="http://schemas.openxmlformats.org/officeDocument/2006/relationships/slide" Target="slides/slide12.xml" /><Relationship Id="rId17" Type="http://schemas.openxmlformats.org/officeDocument/2006/relationships/tags" Target="tags/tag1.xml" /><Relationship Id="rId18" Type="http://schemas.openxmlformats.org/officeDocument/2006/relationships/presProps" Target="presProps.xml" /><Relationship Id="rId19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20" Type="http://schemas.openxmlformats.org/officeDocument/2006/relationships/theme" Target="theme/theme1.xml" /><Relationship Id="rId21" Type="http://schemas.openxmlformats.org/officeDocument/2006/relationships/tableStyles" Target="tableStyles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slide" Target="slides/slide3.xml" /><Relationship Id="rId8" Type="http://schemas.openxmlformats.org/officeDocument/2006/relationships/slide" Target="slides/slide4.xml" /><Relationship Id="rId9" Type="http://schemas.openxmlformats.org/officeDocument/2006/relationships/slide" Target="slides/slide5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openxmlformats.org/officeDocument/2006/relationships/themeOverride" Target="../theme/themeOverride1.xml" /><Relationship Id="rId3" Type="http://schemas.openxmlformats.org/officeDocument/2006/relationships/chartUserShapes" Target="../drawings/drawing1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openxmlformats.org/officeDocument/2006/relationships/chartUserShapes" Target="../drawings/drawing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openxmlformats.org/officeDocument/2006/relationships/chartUserShapes" Target="../drawings/drawing3.xml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277391225099564"/>
          <c:y val="0.050604879856109619"/>
          <c:w val="0.647071123123169"/>
          <c:h val="0.743273317813873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List1!$A$2</c:f>
              <c:strCache>
                <c:ptCount val="1"/>
                <c:pt idx="0">
                  <c:v>první snížená sazba DPH (v %)</c:v>
                </c:pt>
              </c:strCache>
            </c:strRef>
          </c:tx>
          <c:invertIfNegative val="0"/>
          <c:cat>
            <c:numRef>
              <c:f>List1!$B$1:$M$1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List1!$B$2:$M$2</c:f>
              <c:numCache>
                <c:formatCode>General</c:formatCode>
                <c:ptCount val="12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9</c:v>
                </c:pt>
                <c:pt idx="5">
                  <c:v>9</c:v>
                </c:pt>
                <c:pt idx="6">
                  <c:v>10</c:v>
                </c:pt>
                <c:pt idx="7">
                  <c:v>10</c:v>
                </c:pt>
                <c:pt idx="8">
                  <c:v>14</c:v>
                </c:pt>
                <c:pt idx="9">
                  <c:v>15</c:v>
                </c:pt>
                <c:pt idx="10">
                  <c:v>15</c:v>
                </c:pt>
                <c:pt idx="11">
                  <c:v>15</c:v>
                </c:pt>
              </c:numCache>
            </c:numRef>
          </c:val>
        </c:ser>
        <c:ser>
          <c:idx val="2"/>
          <c:order val="1"/>
          <c:tx>
            <c:strRef>
              <c:f>List1!$A$3</c:f>
              <c:strCache>
                <c:ptCount val="1"/>
                <c:pt idx="0">
                  <c:v>druhá snížená sazba DPH (v %)</c:v>
                </c:pt>
              </c:strCache>
            </c:strRef>
          </c:tx>
          <c:invertIfNegative val="0"/>
          <c:cat>
            <c:numRef>
              <c:f>List1!$B$1:$M$1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List1!$B$3:$M$3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overlap/>
        <c:axId val="109885312"/>
        <c:axId val="109899776"/>
      </c:barChart>
      <c:catAx>
        <c:axId val="109885312"/>
        <c:scaling>
          <c:orientation/>
        </c:scaling>
        <c:delete val="0"/>
        <c:axPos val="b"/>
        <c:title>
          <c:tx>
            <c:rich>
              <a:bodyPr/>
              <a:lstStyle>
                <a:defPPr>
                  <a:defRPr kern="1200" smtId="4294967295"/>
                </a:defPPr>
              </a:lstStyle>
              <a:p>
                <a:pPr>
                  <a:defRPr sz="1500" baseline="0"/>
                </a:pPr>
                <a:r>
                  <a:rPr lang="cs-CZ" sz="1500" baseline="0"/>
                  <a:t>Rok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xPr>
          <a:bodyPr/>
          <a:p>
            <a:pPr>
              <a:defRPr sz="1100" baseline="0"/>
            </a:pPr>
            <a:endParaRPr lang="cs-CZ"/>
          </a:p>
        </c:txPr>
        <c:crossAx val="109899776"/>
        <c:crosses val="autoZero"/>
        <c:auto val="0"/>
        <c:lblAlgn val="ctr"/>
        <c:lblOffset/>
        <c:noMultiLvlLbl val="0"/>
      </c:catAx>
      <c:valAx>
        <c:axId val="109899776"/>
        <c:scaling>
          <c:orientation/>
        </c:scaling>
        <c:delete val="0"/>
        <c:axPos val="l"/>
        <c:majorGridlines/>
        <c:title>
          <c:tx>
            <c:rich>
              <a:bodyPr rot="-5400000" vert="horz"/>
              <a:lstStyle>
                <a:defPPr>
                  <a:defRPr kern="1200" smtId="4294967295"/>
                </a:defPPr>
              </a:lstStyle>
              <a:p>
                <a:pPr>
                  <a:defRPr sz="1300" baseline="0"/>
                </a:pPr>
                <a:r>
                  <a:rPr lang="cs-CZ" sz="1300" baseline="0"/>
                  <a:t>sazba </a:t>
                </a:r>
                <a:r>
                  <a:rPr lang="cs-CZ" sz="1500" baseline="0"/>
                  <a:t>DPH</a:t>
                </a:r>
                <a:r>
                  <a:rPr lang="cs-CZ" sz="1300" baseline="0"/>
                  <a:t> (v %)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crossAx val="109885312"/>
        <c:crosses val="autoZero"/>
        <c:crossBetween val="between"/>
      </c:valAx>
    </c:plotArea>
    <c:legend>
      <c:legendPos/>
      <c:layout>
        <c:manualLayout>
          <c:xMode val="edge"/>
          <c:yMode val="edge"/>
          <c:x val="0.78901875019073486"/>
          <c:y val="0.10321439802646637"/>
          <c:w val="0.18698227405548096"/>
          <c:h val="0.41105917096138"/>
        </c:manualLayout>
      </c:layout>
      <c:overlay val="0"/>
      <c:txPr>
        <a:bodyPr/>
        <a:p>
          <a:pPr>
            <a:defRPr sz="1300" baseline="0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  <c:userShapes r:id="rId3"/>
</c:chartSpace>
</file>

<file path=ppt/charts/chart2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plotArea>
      <c:layout>
        <c:manualLayout>
          <c:layoutTarget val="inner"/>
          <c:xMode val="edge"/>
          <c:yMode val="edge"/>
          <c:x val="0.001336336019448936"/>
          <c:y val="0.11137313395738602"/>
          <c:w val="0.52463531494140625"/>
          <c:h val="0.88862687349319458"/>
        </c:manualLayout>
      </c:layout>
      <c:pieChart>
        <c:varyColors val="1"/>
        <c:ser>
          <c:idx val="0"/>
          <c:order val="0"/>
          <c:tx>
            <c:strRef>
              <c:f>List1!$AA$31</c:f>
              <c:strCache>
                <c:ptCount val="1"/>
                <c:pt idx="0">
                  <c:v>mld. Kč</c:v>
                </c:pt>
              </c:strCache>
            </c:strRef>
          </c:tx>
          <c:explosion val="12"/>
          <c:dPt>
            <c:idx val="0"/>
            <c:invertIfNegative val="1"/>
            <c:explosion val="9"/>
          </c:dPt>
          <c:dLbls>
            <c:txPr>
              <a:bodyPr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List1!$Z$32:$Z$33</c:f>
              <c:strCache>
                <c:ptCount val="2"/>
                <c:pt idx="0">
                  <c:v>Snížená sazba (mld. Kč)</c:v>
                </c:pt>
                <c:pt idx="1">
                  <c:v>Základní sazba (mld. Kč)</c:v>
                </c:pt>
              </c:strCache>
            </c:strRef>
          </c:cat>
          <c:val>
            <c:numRef>
              <c:f>List1!$AA$32:$AA$33</c:f>
              <c:numCache>
                <c:formatCode>0</c:formatCode>
                <c:ptCount val="2"/>
                <c:pt idx="0">
                  <c:v>104.475077220104</c:v>
                </c:pt>
                <c:pt idx="1">
                  <c:v>218.404264621176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</c:pieChart>
    </c:plotArea>
    <c:legend>
      <c:legendPos/>
      <c:layout>
        <c:manualLayout>
          <c:xMode val="edge"/>
          <c:yMode val="edge"/>
          <c:x val="0.61266732215881348"/>
          <c:y val="0.44690385460853577"/>
          <c:w val="0.37294048070907593"/>
          <c:h val="0.33214303851127625"/>
        </c:manualLayout>
      </c:layout>
      <c:overlay val="0"/>
      <c:txPr>
        <a:bodyPr/>
        <a:p>
          <a:pPr>
            <a:defRPr sz="1500" b="1" i="0" baseline="0"/>
          </a:pPr>
          <a:endParaRPr lang="cs-CZ"/>
        </a:p>
      </c:txPr>
    </c:legend>
    <c:plotVisOnly val="1"/>
    <c:dispBlanksAs/>
    <c:showDLblsOverMax val="0"/>
  </c:chart>
  <c:spPr>
    <a:noFill/>
    <a:ln>
      <a:noFill/>
    </a:ln>
  </c:spPr>
  <c:txPr>
    <a:bodyPr/>
    <a:p>
      <a:pPr>
        <a:defRPr sz="1000" baseline="0"/>
      </a:pPr>
      <a:endParaRPr lang="cs-CZ"/>
    </a:p>
  </c:txPr>
  <c:externalData r:id="rId1">
    <c:autoUpdate val="0"/>
  </c:externalData>
  <c:userShapes r:id="rId2"/>
</c:chartSpace>
</file>

<file path=ppt/charts/chart3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plotArea>
      <c:layout>
        <c:manualLayout>
          <c:layoutTarget val="inner"/>
          <c:xMode val="edge"/>
          <c:yMode val="edge"/>
          <c:x val="0.045124389231204987"/>
          <c:y val="0.091703258454799652"/>
          <c:w val="0.951755702495575"/>
          <c:h val="0.566183149814605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List1!$A$51</c:f>
              <c:strCache>
                <c:ptCount val="1"/>
                <c:pt idx="0">
                  <c:v>Základná sazba</c:v>
                </c:pt>
              </c:strCache>
            </c:strRef>
          </c:tx>
          <c:invertIfNegative val="0"/>
          <c:cat>
            <c:strRef>
              <c:f>List1!$B$50:$AC$50</c:f>
              <c:strCache>
                <c:ptCount val="28"/>
                <c:pt idx="0">
                  <c:v>Belgie</c:v>
                </c:pt>
                <c:pt idx="1">
                  <c:v>Bulharsko</c:v>
                </c:pt>
                <c:pt idx="2">
                  <c:v>Česká republika</c:v>
                </c:pt>
                <c:pt idx="3">
                  <c:v>Dánsko</c:v>
                </c:pt>
                <c:pt idx="4">
                  <c:v>Německo</c:v>
                </c:pt>
                <c:pt idx="5">
                  <c:v>Estonsko</c:v>
                </c:pt>
                <c:pt idx="6">
                  <c:v>Řecko</c:v>
                </c:pt>
                <c:pt idx="7">
                  <c:v>Španělsko</c:v>
                </c:pt>
                <c:pt idx="8">
                  <c:v>Francie</c:v>
                </c:pt>
                <c:pt idx="9">
                  <c:v>Chorvatsko</c:v>
                </c:pt>
                <c:pt idx="10">
                  <c:v>Irsko</c:v>
                </c:pt>
                <c:pt idx="11">
                  <c:v>Itálie</c:v>
                </c:pt>
                <c:pt idx="12">
                  <c:v>Kypr</c:v>
                </c:pt>
                <c:pt idx="13">
                  <c:v>Lotyšsko</c:v>
                </c:pt>
                <c:pt idx="14">
                  <c:v>Litva</c:v>
                </c:pt>
                <c:pt idx="15">
                  <c:v>Lucembursko</c:v>
                </c:pt>
                <c:pt idx="16">
                  <c:v>Maďarsko</c:v>
                </c:pt>
                <c:pt idx="17">
                  <c:v>Malta</c:v>
                </c:pt>
                <c:pt idx="18">
                  <c:v>Holandsko</c:v>
                </c:pt>
                <c:pt idx="19">
                  <c:v>Rakousko</c:v>
                </c:pt>
                <c:pt idx="20">
                  <c:v>Polsko</c:v>
                </c:pt>
                <c:pt idx="21">
                  <c:v>Portugalsko</c:v>
                </c:pt>
                <c:pt idx="22">
                  <c:v>Rumunsko</c:v>
                </c:pt>
                <c:pt idx="23">
                  <c:v>Slovinsko</c:v>
                </c:pt>
                <c:pt idx="24">
                  <c:v>Slovensko</c:v>
                </c:pt>
                <c:pt idx="25">
                  <c:v>Finsko</c:v>
                </c:pt>
                <c:pt idx="26">
                  <c:v>Švédsko</c:v>
                </c:pt>
                <c:pt idx="27">
                  <c:v>Velké Británie</c:v>
                </c:pt>
              </c:strCache>
            </c:strRef>
          </c:cat>
          <c:val>
            <c:numRef>
              <c:f>List1!$B$51:$AC$51</c:f>
              <c:numCache>
                <c:formatCode>General</c:formatCode>
                <c:ptCount val="28"/>
                <c:pt idx="0">
                  <c:v>21</c:v>
                </c:pt>
                <c:pt idx="1">
                  <c:v>20</c:v>
                </c:pt>
                <c:pt idx="2">
                  <c:v>21</c:v>
                </c:pt>
                <c:pt idx="3">
                  <c:v>25</c:v>
                </c:pt>
                <c:pt idx="4">
                  <c:v>19</c:v>
                </c:pt>
                <c:pt idx="5">
                  <c:v>20</c:v>
                </c:pt>
                <c:pt idx="6">
                  <c:v>23</c:v>
                </c:pt>
                <c:pt idx="7">
                  <c:v>21</c:v>
                </c:pt>
                <c:pt idx="8">
                  <c:v>20</c:v>
                </c:pt>
                <c:pt idx="9">
                  <c:v>25</c:v>
                </c:pt>
                <c:pt idx="10">
                  <c:v>23</c:v>
                </c:pt>
                <c:pt idx="11">
                  <c:v>22</c:v>
                </c:pt>
                <c:pt idx="12">
                  <c:v>19</c:v>
                </c:pt>
                <c:pt idx="13">
                  <c:v>21</c:v>
                </c:pt>
                <c:pt idx="14">
                  <c:v>21</c:v>
                </c:pt>
                <c:pt idx="15">
                  <c:v>17</c:v>
                </c:pt>
                <c:pt idx="16">
                  <c:v>27</c:v>
                </c:pt>
                <c:pt idx="17">
                  <c:v>18</c:v>
                </c:pt>
                <c:pt idx="18">
                  <c:v>21</c:v>
                </c:pt>
                <c:pt idx="19">
                  <c:v>20</c:v>
                </c:pt>
                <c:pt idx="20">
                  <c:v>23</c:v>
                </c:pt>
                <c:pt idx="21">
                  <c:v>23</c:v>
                </c:pt>
                <c:pt idx="22">
                  <c:v>24</c:v>
                </c:pt>
                <c:pt idx="23">
                  <c:v>22</c:v>
                </c:pt>
                <c:pt idx="24">
                  <c:v>20</c:v>
                </c:pt>
                <c:pt idx="25">
                  <c:v>24</c:v>
                </c:pt>
                <c:pt idx="26">
                  <c:v>25</c:v>
                </c:pt>
                <c:pt idx="27">
                  <c:v>20</c:v>
                </c:pt>
              </c:numCache>
            </c:numRef>
          </c:val>
        </c:ser>
        <c:ser>
          <c:idx val="1"/>
          <c:order val="1"/>
          <c:tx>
            <c:strRef>
              <c:f>List1!$A$52</c:f>
              <c:strCache>
                <c:ptCount val="1"/>
                <c:pt idx="0">
                  <c:v>Snížená sazba</c:v>
                </c:pt>
              </c:strCache>
            </c:strRef>
          </c:tx>
          <c:invertIfNegative val="0"/>
          <c:cat>
            <c:strRef>
              <c:f>List1!$B$50:$AC$50</c:f>
              <c:strCache>
                <c:ptCount val="28"/>
                <c:pt idx="0">
                  <c:v>Belgie</c:v>
                </c:pt>
                <c:pt idx="1">
                  <c:v>Bulharsko</c:v>
                </c:pt>
                <c:pt idx="2">
                  <c:v>Česká republika</c:v>
                </c:pt>
                <c:pt idx="3">
                  <c:v>Dánsko</c:v>
                </c:pt>
                <c:pt idx="4">
                  <c:v>Německo</c:v>
                </c:pt>
                <c:pt idx="5">
                  <c:v>Estonsko</c:v>
                </c:pt>
                <c:pt idx="6">
                  <c:v>Řecko</c:v>
                </c:pt>
                <c:pt idx="7">
                  <c:v>Španělsko</c:v>
                </c:pt>
                <c:pt idx="8">
                  <c:v>Francie</c:v>
                </c:pt>
                <c:pt idx="9">
                  <c:v>Chorvatsko</c:v>
                </c:pt>
                <c:pt idx="10">
                  <c:v>Irsko</c:v>
                </c:pt>
                <c:pt idx="11">
                  <c:v>Itálie</c:v>
                </c:pt>
                <c:pt idx="12">
                  <c:v>Kypr</c:v>
                </c:pt>
                <c:pt idx="13">
                  <c:v>Lotyšsko</c:v>
                </c:pt>
                <c:pt idx="14">
                  <c:v>Litva</c:v>
                </c:pt>
                <c:pt idx="15">
                  <c:v>Lucembursko</c:v>
                </c:pt>
                <c:pt idx="16">
                  <c:v>Maďarsko</c:v>
                </c:pt>
                <c:pt idx="17">
                  <c:v>Malta</c:v>
                </c:pt>
                <c:pt idx="18">
                  <c:v>Holandsko</c:v>
                </c:pt>
                <c:pt idx="19">
                  <c:v>Rakousko</c:v>
                </c:pt>
                <c:pt idx="20">
                  <c:v>Polsko</c:v>
                </c:pt>
                <c:pt idx="21">
                  <c:v>Portugalsko</c:v>
                </c:pt>
                <c:pt idx="22">
                  <c:v>Rumunsko</c:v>
                </c:pt>
                <c:pt idx="23">
                  <c:v>Slovinsko</c:v>
                </c:pt>
                <c:pt idx="24">
                  <c:v>Slovensko</c:v>
                </c:pt>
                <c:pt idx="25">
                  <c:v>Finsko</c:v>
                </c:pt>
                <c:pt idx="26">
                  <c:v>Švédsko</c:v>
                </c:pt>
                <c:pt idx="27">
                  <c:v>Velké Británie</c:v>
                </c:pt>
              </c:strCache>
            </c:strRef>
          </c:cat>
          <c:val>
            <c:numRef>
              <c:f>List1!$B$52:$AC$52</c:f>
              <c:numCache>
                <c:formatCode>General</c:formatCode>
                <c:ptCount val="28"/>
                <c:pt idx="0">
                  <c:v>12</c:v>
                </c:pt>
                <c:pt idx="1">
                  <c:v>9</c:v>
                </c:pt>
                <c:pt idx="2">
                  <c:v>15</c:v>
                </c:pt>
                <c:pt idx="3">
                  <c:v>25</c:v>
                </c:pt>
                <c:pt idx="4">
                  <c:v>7</c:v>
                </c:pt>
                <c:pt idx="5">
                  <c:v>9</c:v>
                </c:pt>
                <c:pt idx="6">
                  <c:v>13</c:v>
                </c:pt>
                <c:pt idx="7">
                  <c:v>10</c:v>
                </c:pt>
                <c:pt idx="8">
                  <c:v>10</c:v>
                </c:pt>
                <c:pt idx="9">
                  <c:v>13</c:v>
                </c:pt>
                <c:pt idx="10">
                  <c:v>13.5</c:v>
                </c:pt>
                <c:pt idx="11">
                  <c:v>10</c:v>
                </c:pt>
                <c:pt idx="12">
                  <c:v>9</c:v>
                </c:pt>
                <c:pt idx="13">
                  <c:v>12</c:v>
                </c:pt>
                <c:pt idx="14">
                  <c:v>9</c:v>
                </c:pt>
                <c:pt idx="15">
                  <c:v>8</c:v>
                </c:pt>
                <c:pt idx="16">
                  <c:v>18</c:v>
                </c:pt>
                <c:pt idx="17">
                  <c:v>7</c:v>
                </c:pt>
                <c:pt idx="18">
                  <c:v>6</c:v>
                </c:pt>
                <c:pt idx="19">
                  <c:v>10</c:v>
                </c:pt>
                <c:pt idx="20">
                  <c:v>8</c:v>
                </c:pt>
                <c:pt idx="21">
                  <c:v>13</c:v>
                </c:pt>
                <c:pt idx="22">
                  <c:v>9</c:v>
                </c:pt>
                <c:pt idx="23">
                  <c:v>9.5</c:v>
                </c:pt>
                <c:pt idx="24">
                  <c:v>10</c:v>
                </c:pt>
                <c:pt idx="25">
                  <c:v>14</c:v>
                </c:pt>
                <c:pt idx="26">
                  <c:v>12</c:v>
                </c:pt>
                <c:pt idx="27">
                  <c:v>5</c:v>
                </c:pt>
              </c:numCache>
            </c:numRef>
          </c:val>
        </c:ser>
        <c:ser>
          <c:idx val="2"/>
          <c:order val="2"/>
          <c:tx>
            <c:strRef>
              <c:f>List1!$A$53</c:f>
              <c:strCache>
                <c:ptCount val="1"/>
                <c:pt idx="0">
                  <c:v>2. snížená sazba</c:v>
                </c:pt>
              </c:strCache>
            </c:strRef>
          </c:tx>
          <c:invertIfNegative val="0"/>
          <c:cat>
            <c:strRef>
              <c:f>List1!$B$50:$AC$50</c:f>
              <c:strCache>
                <c:ptCount val="28"/>
                <c:pt idx="0">
                  <c:v>Belgie</c:v>
                </c:pt>
                <c:pt idx="1">
                  <c:v>Bulharsko</c:v>
                </c:pt>
                <c:pt idx="2">
                  <c:v>Česká republika</c:v>
                </c:pt>
                <c:pt idx="3">
                  <c:v>Dánsko</c:v>
                </c:pt>
                <c:pt idx="4">
                  <c:v>Německo</c:v>
                </c:pt>
                <c:pt idx="5">
                  <c:v>Estonsko</c:v>
                </c:pt>
                <c:pt idx="6">
                  <c:v>Řecko</c:v>
                </c:pt>
                <c:pt idx="7">
                  <c:v>Španělsko</c:v>
                </c:pt>
                <c:pt idx="8">
                  <c:v>Francie</c:v>
                </c:pt>
                <c:pt idx="9">
                  <c:v>Chorvatsko</c:v>
                </c:pt>
                <c:pt idx="10">
                  <c:v>Irsko</c:v>
                </c:pt>
                <c:pt idx="11">
                  <c:v>Itálie</c:v>
                </c:pt>
                <c:pt idx="12">
                  <c:v>Kypr</c:v>
                </c:pt>
                <c:pt idx="13">
                  <c:v>Lotyšsko</c:v>
                </c:pt>
                <c:pt idx="14">
                  <c:v>Litva</c:v>
                </c:pt>
                <c:pt idx="15">
                  <c:v>Lucembursko</c:v>
                </c:pt>
                <c:pt idx="16">
                  <c:v>Maďarsko</c:v>
                </c:pt>
                <c:pt idx="17">
                  <c:v>Malta</c:v>
                </c:pt>
                <c:pt idx="18">
                  <c:v>Holandsko</c:v>
                </c:pt>
                <c:pt idx="19">
                  <c:v>Rakousko</c:v>
                </c:pt>
                <c:pt idx="20">
                  <c:v>Polsko</c:v>
                </c:pt>
                <c:pt idx="21">
                  <c:v>Portugalsko</c:v>
                </c:pt>
                <c:pt idx="22">
                  <c:v>Rumunsko</c:v>
                </c:pt>
                <c:pt idx="23">
                  <c:v>Slovinsko</c:v>
                </c:pt>
                <c:pt idx="24">
                  <c:v>Slovensko</c:v>
                </c:pt>
                <c:pt idx="25">
                  <c:v>Finsko</c:v>
                </c:pt>
                <c:pt idx="26">
                  <c:v>Švédsko</c:v>
                </c:pt>
                <c:pt idx="27">
                  <c:v>Velké Británie</c:v>
                </c:pt>
              </c:strCache>
            </c:strRef>
          </c:cat>
          <c:val>
            <c:numRef>
              <c:f>List1!$B$53:$AC$53</c:f>
              <c:numCache>
                <c:formatCode>General</c:formatCode>
                <c:ptCount val="28"/>
                <c:pt idx="0">
                  <c:v>6</c:v>
                </c:pt>
                <c:pt idx="2">
                  <c:v>10</c:v>
                </c:pt>
                <c:pt idx="6">
                  <c:v>6.5</c:v>
                </c:pt>
                <c:pt idx="7">
                  <c:v>4</c:v>
                </c:pt>
                <c:pt idx="8">
                  <c:v>5.5</c:v>
                </c:pt>
                <c:pt idx="9">
                  <c:v>5</c:v>
                </c:pt>
                <c:pt idx="10">
                  <c:v>9</c:v>
                </c:pt>
                <c:pt idx="12">
                  <c:v>5</c:v>
                </c:pt>
                <c:pt idx="14">
                  <c:v>5</c:v>
                </c:pt>
                <c:pt idx="16">
                  <c:v>5</c:v>
                </c:pt>
                <c:pt idx="17">
                  <c:v>5</c:v>
                </c:pt>
                <c:pt idx="20">
                  <c:v>5</c:v>
                </c:pt>
                <c:pt idx="21">
                  <c:v>6</c:v>
                </c:pt>
                <c:pt idx="22">
                  <c:v>5</c:v>
                </c:pt>
                <c:pt idx="25">
                  <c:v>10</c:v>
                </c:pt>
                <c:pt idx="26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82"/>
        <c:overlap/>
        <c:axId val="109487232"/>
        <c:axId val="109488768"/>
      </c:barChart>
      <c:lineChart>
        <c:grouping/>
        <c:varyColors val="0"/>
        <c:ser>
          <c:idx val="3"/>
          <c:order val="3"/>
          <c:tx>
            <c:strRef>
              <c:f>List1!$A$54</c:f>
              <c:strCache>
                <c:ptCount val="1"/>
                <c:pt idx="0">
                  <c:v>Minimální základní sazba</c:v>
                </c:pt>
              </c:strCache>
            </c:strRef>
          </c:tx>
          <c:spPr>
            <a:ln>
              <a:solidFill>
                <a:schemeClr val="tx1"/>
              </a:solidFill>
              <a:prstDash val="solid"/>
            </a:ln>
          </c:spPr>
          <c:marker>
            <c:symbol val="none"/>
          </c:marker>
          <c:cat>
            <c:strRef>
              <c:f>List1!$B$50:$AC$50</c:f>
              <c:strCache>
                <c:ptCount val="28"/>
                <c:pt idx="0">
                  <c:v>Belgie</c:v>
                </c:pt>
                <c:pt idx="1">
                  <c:v>Bulharsko</c:v>
                </c:pt>
                <c:pt idx="2">
                  <c:v>Česká republika</c:v>
                </c:pt>
                <c:pt idx="3">
                  <c:v>Dánsko</c:v>
                </c:pt>
                <c:pt idx="4">
                  <c:v>Německo</c:v>
                </c:pt>
                <c:pt idx="5">
                  <c:v>Estonsko</c:v>
                </c:pt>
                <c:pt idx="6">
                  <c:v>Řecko</c:v>
                </c:pt>
                <c:pt idx="7">
                  <c:v>Španělsko</c:v>
                </c:pt>
                <c:pt idx="8">
                  <c:v>Francie</c:v>
                </c:pt>
                <c:pt idx="9">
                  <c:v>Chorvatsko</c:v>
                </c:pt>
                <c:pt idx="10">
                  <c:v>Irsko</c:v>
                </c:pt>
                <c:pt idx="11">
                  <c:v>Itálie</c:v>
                </c:pt>
                <c:pt idx="12">
                  <c:v>Kypr</c:v>
                </c:pt>
                <c:pt idx="13">
                  <c:v>Lotyšsko</c:v>
                </c:pt>
                <c:pt idx="14">
                  <c:v>Litva</c:v>
                </c:pt>
                <c:pt idx="15">
                  <c:v>Lucembursko</c:v>
                </c:pt>
                <c:pt idx="16">
                  <c:v>Maďarsko</c:v>
                </c:pt>
                <c:pt idx="17">
                  <c:v>Malta</c:v>
                </c:pt>
                <c:pt idx="18">
                  <c:v>Holandsko</c:v>
                </c:pt>
                <c:pt idx="19">
                  <c:v>Rakousko</c:v>
                </c:pt>
                <c:pt idx="20">
                  <c:v>Polsko</c:v>
                </c:pt>
                <c:pt idx="21">
                  <c:v>Portugalsko</c:v>
                </c:pt>
                <c:pt idx="22">
                  <c:v>Rumunsko</c:v>
                </c:pt>
                <c:pt idx="23">
                  <c:v>Slovinsko</c:v>
                </c:pt>
                <c:pt idx="24">
                  <c:v>Slovensko</c:v>
                </c:pt>
                <c:pt idx="25">
                  <c:v>Finsko</c:v>
                </c:pt>
                <c:pt idx="26">
                  <c:v>Švédsko</c:v>
                </c:pt>
                <c:pt idx="27">
                  <c:v>Velké Británie</c:v>
                </c:pt>
              </c:strCache>
            </c:strRef>
          </c:cat>
          <c:val>
            <c:numRef>
              <c:f>List1!$B$54:$AC$54</c:f>
              <c:numCache>
                <c:formatCode>General</c:formatCode>
                <c:ptCount val="28"/>
                <c:pt idx="0">
                  <c:v>15</c:v>
                </c:pt>
                <c:pt idx="1">
                  <c:v>15</c:v>
                </c:pt>
                <c:pt idx="2">
                  <c:v>15</c:v>
                </c:pt>
                <c:pt idx="3">
                  <c:v>15</c:v>
                </c:pt>
                <c:pt idx="4">
                  <c:v>15</c:v>
                </c:pt>
                <c:pt idx="5">
                  <c:v>15</c:v>
                </c:pt>
                <c:pt idx="6">
                  <c:v>15</c:v>
                </c:pt>
                <c:pt idx="7">
                  <c:v>15</c:v>
                </c:pt>
                <c:pt idx="8">
                  <c:v>15</c:v>
                </c:pt>
                <c:pt idx="9">
                  <c:v>15</c:v>
                </c:pt>
                <c:pt idx="10">
                  <c:v>15</c:v>
                </c:pt>
                <c:pt idx="11">
                  <c:v>15</c:v>
                </c:pt>
                <c:pt idx="12">
                  <c:v>15</c:v>
                </c:pt>
                <c:pt idx="13">
                  <c:v>15</c:v>
                </c:pt>
                <c:pt idx="14">
                  <c:v>15</c:v>
                </c:pt>
                <c:pt idx="15">
                  <c:v>15</c:v>
                </c:pt>
                <c:pt idx="16">
                  <c:v>15</c:v>
                </c:pt>
                <c:pt idx="17">
                  <c:v>15</c:v>
                </c:pt>
                <c:pt idx="18">
                  <c:v>15</c:v>
                </c:pt>
                <c:pt idx="19">
                  <c:v>15</c:v>
                </c:pt>
                <c:pt idx="20">
                  <c:v>15</c:v>
                </c:pt>
                <c:pt idx="21">
                  <c:v>15</c:v>
                </c:pt>
                <c:pt idx="22">
                  <c:v>15</c:v>
                </c:pt>
                <c:pt idx="23">
                  <c:v>15</c:v>
                </c:pt>
                <c:pt idx="24">
                  <c:v>15</c:v>
                </c:pt>
                <c:pt idx="25">
                  <c:v>15</c:v>
                </c:pt>
                <c:pt idx="26">
                  <c:v>15</c:v>
                </c:pt>
                <c:pt idx="27">
                  <c:v>15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List1!$A$55</c:f>
              <c:strCache>
                <c:ptCount val="1"/>
                <c:pt idx="0">
                  <c:v>Minimální snížená sazba</c:v>
                </c:pt>
              </c:strCache>
            </c:strRef>
          </c:tx>
          <c:spPr>
            <a:ln>
              <a:solidFill>
                <a:prstClr val="black"/>
              </a:solidFill>
              <a:prstDash val="sysDash"/>
            </a:ln>
          </c:spPr>
          <c:marker>
            <c:symbol val="none"/>
          </c:marker>
          <c:cat>
            <c:strRef>
              <c:f>List1!$B$50:$AC$50</c:f>
              <c:strCache>
                <c:ptCount val="28"/>
                <c:pt idx="0">
                  <c:v>Belgie</c:v>
                </c:pt>
                <c:pt idx="1">
                  <c:v>Bulharsko</c:v>
                </c:pt>
                <c:pt idx="2">
                  <c:v>Česká republika</c:v>
                </c:pt>
                <c:pt idx="3">
                  <c:v>Dánsko</c:v>
                </c:pt>
                <c:pt idx="4">
                  <c:v>Německo</c:v>
                </c:pt>
                <c:pt idx="5">
                  <c:v>Estonsko</c:v>
                </c:pt>
                <c:pt idx="6">
                  <c:v>Řecko</c:v>
                </c:pt>
                <c:pt idx="7">
                  <c:v>Španělsko</c:v>
                </c:pt>
                <c:pt idx="8">
                  <c:v>Francie</c:v>
                </c:pt>
                <c:pt idx="9">
                  <c:v>Chorvatsko</c:v>
                </c:pt>
                <c:pt idx="10">
                  <c:v>Irsko</c:v>
                </c:pt>
                <c:pt idx="11">
                  <c:v>Itálie</c:v>
                </c:pt>
                <c:pt idx="12">
                  <c:v>Kypr</c:v>
                </c:pt>
                <c:pt idx="13">
                  <c:v>Lotyšsko</c:v>
                </c:pt>
                <c:pt idx="14">
                  <c:v>Litva</c:v>
                </c:pt>
                <c:pt idx="15">
                  <c:v>Lucembursko</c:v>
                </c:pt>
                <c:pt idx="16">
                  <c:v>Maďarsko</c:v>
                </c:pt>
                <c:pt idx="17">
                  <c:v>Malta</c:v>
                </c:pt>
                <c:pt idx="18">
                  <c:v>Holandsko</c:v>
                </c:pt>
                <c:pt idx="19">
                  <c:v>Rakousko</c:v>
                </c:pt>
                <c:pt idx="20">
                  <c:v>Polsko</c:v>
                </c:pt>
                <c:pt idx="21">
                  <c:v>Portugalsko</c:v>
                </c:pt>
                <c:pt idx="22">
                  <c:v>Rumunsko</c:v>
                </c:pt>
                <c:pt idx="23">
                  <c:v>Slovinsko</c:v>
                </c:pt>
                <c:pt idx="24">
                  <c:v>Slovensko</c:v>
                </c:pt>
                <c:pt idx="25">
                  <c:v>Finsko</c:v>
                </c:pt>
                <c:pt idx="26">
                  <c:v>Švédsko</c:v>
                </c:pt>
                <c:pt idx="27">
                  <c:v>Velké Británie</c:v>
                </c:pt>
              </c:strCache>
            </c:strRef>
          </c:cat>
          <c:val>
            <c:numRef>
              <c:f>List1!$B$55:$AC$55</c:f>
              <c:numCache>
                <c:formatCode>General</c:formatCode>
                <c:ptCount val="28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09487232"/>
        <c:axId val="109488768"/>
      </c:lineChart>
      <c:catAx>
        <c:axId val="109487232"/>
        <c:scaling>
          <c:orientation/>
        </c:scaling>
        <c:delete val="0"/>
        <c:axPos val="b"/>
        <c:numFmt formatCode="General" sourceLinked="1"/>
        <c:majorTickMark val="none"/>
        <c:minorTickMark val="none"/>
        <c:txPr>
          <a:bodyPr rot="5400000"/>
          <a:p>
            <a:pPr>
              <a:defRPr/>
            </a:pPr>
            <a:endParaRPr lang="cs-CZ"/>
          </a:p>
        </c:txPr>
        <c:crossAx val="109488768"/>
        <c:crosses val="autoZero"/>
        <c:auto val="0"/>
        <c:lblAlgn val="ctr"/>
        <c:lblOffset/>
        <c:noMultiLvlLbl val="0"/>
      </c:catAx>
      <c:valAx>
        <c:axId val="109488768"/>
        <c:scaling>
          <c:orientation/>
        </c:scaling>
        <c:delete val="0"/>
        <c:axPos val="l"/>
        <c:majorGridlines/>
        <c:title>
          <c:tx>
            <c:rich>
              <a:bodyPr rot="0" vert="horz"/>
              <a:lstStyle>
                <a:defPPr>
                  <a:defRPr kern="1200" smtId="4294967295"/>
                </a:defPPr>
              </a:lstStyle>
              <a:p>
                <a:pPr>
                  <a:defRPr/>
                </a:pPr>
                <a:r>
                  <a:rPr lang="cs-CZ"/>
                  <a:t>%</a:t>
                </a:r>
              </a:p>
            </c:rich>
          </c:tx>
          <c:layout>
            <c:manualLayout>
              <c:xMode val="edge"/>
              <c:yMode val="edge"/>
              <c:x val="0.012269938364624977"/>
              <c:y val="0.018523478880524635"/>
            </c:manualLayout>
          </c:layout>
          <c:overlay val="0"/>
        </c:title>
        <c:numFmt formatCode="General" sourceLinked="1"/>
        <c:majorTickMark val="out"/>
        <c:minorTickMark val="none"/>
        <c:txPr>
          <a:bodyPr/>
          <a:p>
            <a:pPr>
              <a:defRPr sz="1200" baseline="0"/>
            </a:pPr>
            <a:endParaRPr lang="cs-CZ"/>
          </a:p>
        </c:txPr>
        <c:crossAx val="109487232"/>
        <c:crosses val="autoZero"/>
        <c:crossBetween val="between"/>
        <c:majorUnit val="5"/>
      </c:valAx>
    </c:plotArea>
    <c:legend>
      <c:legendPos/>
      <c:layout>
        <c:manualLayout>
          <c:xMode val="edge"/>
          <c:yMode val="edge"/>
          <c:x val="0.022035811096429825"/>
          <c:y val="0.90856951475143433"/>
          <c:w val="0.97796416282653809"/>
          <c:h val="0.088260605931282043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p>
      <a:pPr>
        <a:defRPr b="1" i="0" baseline="0"/>
      </a:pPr>
      <a:endParaRPr lang="cs-CZ"/>
    </a:p>
  </c:txPr>
  <c:externalData r:id="rId1">
    <c:autoUpdate val="0"/>
  </c:externalData>
  <c:userShapes r:id="rId2"/>
</c:chartSpace>
</file>

<file path=ppt/drawings/_rels/drawing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png" /></Relationships>
</file>

<file path=ppt/drawings/drawing1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0.29335999542444724</cdr:x>
      <cdr:y>0.25701998816485233</cdr:y>
    </cdr:from>
    <cdr:to>
      <cdr:x>0.43411000116019838</cdr:x>
      <cdr:y>0.32514997874084983</cdr:y>
    </cdr:to>
    <cdr:sp macro="" textlink="">
      <cdr:nvSpPr>
        <cdr:cNvPr id="2" name="Textové pole 5"/>
        <cdr:cNvSpPr txBox="1"/>
      </cdr:nvSpPr>
      <cdr:spPr>
        <a:xfrm>
          <a:off x="2091302" y="1047723"/>
          <a:ext cx="1003378" cy="277727"/>
        </a:xfrm>
        <a:prstGeom prst="rect">
          <a:avLst/>
        </a:prstGeom>
      </cdr:spPr>
      <cdr:txBody>
        <a:bodyPr vertOverflow="clip" wrap="square" rtlCol="0"/>
        <a:lstStyle>
          <a:defPPr>
            <a:defRPr kern="1200" smtId="4294967295"/>
          </a:defPPr>
        </a:lstStyle>
        <a:p>
          <a:pPr>
            <a:defRPr smtId="4294967295">
              <a:solidFill>
                <a:prstClr val="black"/>
              </a:solidFill>
            </a:defRPr>
          </a:pPr>
          <a:endParaRPr lang="cs-CZ" sz="1100" b="1"/>
        </a:p>
      </cdr:txBody>
    </cdr:sp>
  </cdr:relSizeAnchor>
</c:userShapes>
</file>

<file path=ppt/drawings/drawing2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0.38081000420942673</cdr:x>
      <cdr:y>0.19649000042576009</cdr:y>
    </cdr:from>
    <cdr:to>
      <cdr:x>0.97414000926140054</cdr:x>
      <cdr:y>0.56241000422424647</cdr:y>
    </cdr:to>
    <cdr:pic>
      <cdr:nvPicPr>
        <cdr:cNvPr id="2" name="chart"/>
        <cdr:cNvPicPr>
          <a:picLocks noChangeAspect="1"/>
        </cdr:cNvPicPr>
      </cdr:nvPicPr>
      <cdr:blipFill>
        <a:blip r:embed="rId1"/>
        <a:stretch>
          <a:fillRect/>
        </a:stretch>
      </cdr:blipFill>
      <cdr:spPr>
        <a:xfrm>
          <a:off x="2676648" y="776281"/>
          <a:ext cx="4170415" cy="1445655"/>
        </a:xfrm>
        <a:prstGeom prst="rect">
          <a:avLst/>
        </a:prstGeom>
      </cdr:spPr>
    </cdr:pic>
  </cdr:relSizeAnchor>
</c:userShapes>
</file>

<file path=ppt/drawings/drawing3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</cdr:x>
      <cdr:y>0</cdr:y>
    </cdr:from>
    <cdr:to>
      <cdr:x>0</cdr:x>
      <cdr:y>0</cdr:y>
    </cdr:to>
    <cdr:sp macro="" textlink="">
      <cdr:nvSpPr>
        <cdr:cNvPr id="2" name="Přímá spojovací čára 2"/>
        <cdr:cNvSpPr/>
      </cdr:nvSpPr>
      <cdr:spPr>
        <a:xfrm flipH="1">
          <a:off x="0" y="0"/>
          <a:ext cx="0" cy="0"/>
        </a:xfrm>
        <a:prstGeom prst="line">
          <a:avLst/>
        </a:prstGeom>
        <a:ln w="25400">
          <a:solidFill>
            <a:schemeClr val="tx1"/>
          </a:solidFill>
        </a:ln>
      </cdr:spPr>
      <cdr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cdr:style>
      <cdr:txBody>
        <a:bodyPr vertOverflow="clip"/>
        <a:lstStyle>
          <a:defPPr>
            <a:defRPr kern="1200" smtId="4294967295"/>
          </a:defPPr>
        </a:lstStyle>
        <a:p>
          <a:endParaRPr lang="cs-CZ"/>
        </a:p>
      </cdr:txBody>
    </cdr:sp>
  </cdr:relSizeAnchor>
</c:userShape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FDD31E30-412A-4CAC-B69F-28B4272A8162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97E97022-FBD0-4590-86EC-A011CA6B27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9741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4141B218-71E3-4A0F-8685-02A834CD3E7D}" type="datetimeFigureOut">
              <a:rPr lang="cs-CZ" smtClean="0"/>
              <a:t>2.2.2016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CA47AFA6-55F0-4572-9555-56FE97F2CB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990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2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18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1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endParaRPr lang="cs-CZ"/>
          </a:p>
        </p:txBody>
      </p:sp>
      <p:grpSp>
        <p:nvGrpSpPr>
          <p:cNvPr id="5" name="Skupina 6"/>
          <p:cNvGrpSpPr/>
          <p:nvPr/>
        </p:nvGrpSpPr>
        <p:grpSpPr>
          <a:xfrm>
            <a:off x="365125" y="357188"/>
            <a:ext cx="5214938" cy="1414462"/>
            <a:chOff x="365125" y="357188"/>
            <a:chExt cx="5214938" cy="1414462"/>
          </a:xfrm>
        </p:grpSpPr>
        <p:sp>
          <p:nvSpPr>
            <p:cNvPr id="6" name="TextovéPole 5"/>
            <p:cNvSpPr txBox="1"/>
            <p:nvPr/>
          </p:nvSpPr>
          <p:spPr>
            <a:xfrm>
              <a:off x="1508125" y="492125"/>
              <a:ext cx="4071938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3200" smtClean="0">
                  <a:solidFill>
                    <a:srgbClr val="3A5C86"/>
                  </a:solidFill>
                  <a:latin typeface="Calibri" pitchFamily="34" charset="0"/>
                </a:rPr>
                <a:t>Ministerstvo financí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1506538" y="920750"/>
              <a:ext cx="3786187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3200" b="0" smtClean="0">
                  <a:solidFill>
                    <a:srgbClr val="3A5C86"/>
                  </a:solidFill>
                  <a:latin typeface="Calibri" pitchFamily="34" charset="0"/>
                </a:rPr>
                <a:t>ČESKÉ REPUBLIKY</a:t>
              </a:r>
            </a:p>
          </p:txBody>
        </p:sp>
        <p:pic>
          <p:nvPicPr>
            <p:cNvPr id="8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5125" y="357188"/>
              <a:ext cx="1206500" cy="1414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547813" y="6584950"/>
            <a:ext cx="6624637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 smtId="4294967295"/>
            </a:defPPr>
            <a:lvl1pPr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9pPr>
          </a:lstStyle>
          <a:p>
            <a:pPr eaLnBrk="1" hangingPunct="1"/>
            <a:r>
              <a:rPr lang="cs-CZ" sz="1400" b="0">
                <a:solidFill>
                  <a:srgbClr val="17375E"/>
                </a:solidFill>
              </a:rPr>
              <a:t>Ministerstvo financí </a:t>
            </a:r>
            <a:r>
              <a:rPr lang="cs-CZ" sz="1300" b="0">
                <a:solidFill>
                  <a:srgbClr val="17375E"/>
                </a:solidFill>
              </a:rPr>
              <a:t>Č</a:t>
            </a:r>
            <a:r>
              <a:rPr lang="cs-CZ" sz="1400" b="0">
                <a:solidFill>
                  <a:srgbClr val="17375E"/>
                </a:solidFill>
              </a:rPr>
              <a:t>eské republiky</a:t>
            </a:r>
            <a:r>
              <a:rPr lang="cs-CZ" sz="1400" b="0">
                <a:solidFill>
                  <a:srgbClr val="17375E"/>
                </a:solidFill>
                <a:latin typeface="Arial"/>
              </a:rPr>
              <a:t>, </a:t>
            </a:r>
            <a:r>
              <a:rPr lang="cs-CZ" sz="1400" b="0">
                <a:solidFill>
                  <a:srgbClr val="17375E"/>
                </a:solidFill>
              </a:rPr>
              <a:t>Letenská 15, 118 10 Praha 1, +420 257 041 111  </a:t>
            </a:r>
          </a:p>
        </p:txBody>
      </p:sp>
      <p:sp>
        <p:nvSpPr>
          <p:cNvPr id="2" name="Zástupný symbol pro nadpis 1"/>
          <p:cNvSpPr>
            <a:spLocks noGrp="1"/>
          </p:cNvSpPr>
          <p:nvPr>
            <p:ph type="ctrTitle"/>
          </p:nvPr>
        </p:nvSpPr>
        <p:spPr>
          <a:xfrm>
            <a:off x="1547813" y="3471863"/>
            <a:ext cx="6911975" cy="1470025"/>
          </a:xfrm>
        </p:spPr>
        <p:txBody>
          <a:bodyPr anchor="b"/>
          <a:lstStyle>
            <a:defPPr>
              <a:defRPr kern="1200" smtId="4294967295"/>
            </a:defPPr>
            <a:lvl1pPr>
              <a:defRPr sz="4400" smtClean="0"/>
            </a:lvl1pPr>
          </a:lstStyle>
          <a:p>
            <a:pPr lvl="0"/>
            <a:r>
              <a:rPr lang="cs-CZ" noProof="0" smtClean="0"/>
              <a:t>Kliknutím lze upravit styl.</a:t>
            </a:r>
          </a:p>
        </p:txBody>
      </p:sp>
      <p:sp>
        <p:nvSpPr>
          <p:cNvPr id="16387" name="Zástupný symbol pro text 2"/>
          <p:cNvSpPr>
            <a:spLocks noGrp="1"/>
          </p:cNvSpPr>
          <p:nvPr>
            <p:ph type="subTitle" idx="1" hasCustomPrompt="1"/>
          </p:nvPr>
        </p:nvSpPr>
        <p:spPr>
          <a:xfrm>
            <a:off x="1547813" y="5013325"/>
            <a:ext cx="6911975" cy="359891"/>
          </a:xfrm>
        </p:spPr>
        <p:txBody>
          <a:bodyPr lIns="126000" anchor="t"/>
          <a:lstStyle>
            <a:defPPr>
              <a:defRPr kern="1200" smtId="4294967295"/>
            </a:defPPr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alibri" pitchFamily="34" charset="0"/>
              <a:buNone/>
              <a:defRPr sz="1800" smtClean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alibri" pitchFamily="34" charset="0"/>
              <a:buNone/>
              <a:defRPr/>
            </a:pPr>
            <a:r>
              <a:rPr lang="cs-CZ" noProof="0" smtClean="0"/>
              <a:t>Jméno PŘÍJMENÍ</a:t>
            </a:r>
            <a:endParaRPr lang="en-GB" sz="1200" noProof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76684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97040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532096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ěkov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cs-CZ"/>
          </a:p>
        </p:txBody>
      </p:sp>
      <p:sp>
        <p:nvSpPr>
          <p:cNvPr id="4" name="Nadpis 1"/>
          <p:cNvSpPr txBox="1"/>
          <p:nvPr userDrawn="1"/>
        </p:nvSpPr>
        <p:spPr bwMode="auto">
          <a:xfrm>
            <a:off x="1071563" y="3789040"/>
            <a:ext cx="674079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noProof="0" smtClean="0"/>
              <a:t>Thank you for your attention.</a:t>
            </a:r>
            <a:endParaRPr lang="en-GB" noProof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116285" y="4945409"/>
            <a:ext cx="6696075" cy="355799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2000"/>
            </a:lvl1pPr>
          </a:lstStyle>
          <a:p>
            <a:pPr marL="0" indent="0">
              <a:buNone/>
            </a:pPr>
            <a:r>
              <a:rPr lang="en-GB" sz="1800" noProof="0" smtClean="0"/>
              <a:t>Name SURNAME</a:t>
            </a:r>
            <a:endParaRPr lang="en-GB" sz="1200" noProof="0"/>
          </a:p>
        </p:txBody>
      </p:sp>
      <p:sp>
        <p:nvSpPr>
          <p:cNvPr id="2" name="Obdélník 1"/>
          <p:cNvSpPr/>
          <p:nvPr userDrawn="1"/>
        </p:nvSpPr>
        <p:spPr>
          <a:xfrm>
            <a:off x="1115616" y="5229200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kern="1200" smtId="4294967295"/>
            </a:defPPr>
          </a:lstStyle>
          <a:p>
            <a:pPr marL="0" indent="0">
              <a:buNone/>
            </a:pPr>
            <a:r>
              <a:rPr lang="en-GB" sz="1200" noProof="0" smtClean="0"/>
              <a:t>Financial Policy Department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2" hasCustomPrompt="1"/>
          </p:nvPr>
        </p:nvSpPr>
        <p:spPr>
          <a:xfrm>
            <a:off x="1105719" y="5445794"/>
            <a:ext cx="6706641" cy="359470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1200"/>
            </a:lvl1pPr>
          </a:lstStyle>
          <a:p>
            <a:pPr lvl="0"/>
            <a:r>
              <a:rPr lang="en-GB" sz="1200" noProof="0" smtClean="0"/>
              <a:t>Name.Surname@mfcr.cz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7030748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990687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3" y="4406900"/>
            <a:ext cx="6226969" cy="1362075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4000" b="1" cap="none" baseline="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755576" y="3645024"/>
            <a:ext cx="1545431" cy="2490069"/>
          </a:xfrm>
        </p:spPr>
        <p:txBody>
          <a:bodyPr anchor="b"/>
          <a:lstStyle>
            <a:defPPr>
              <a:defRPr kern="1200" smtId="4294967295"/>
            </a:defPPr>
            <a:lvl1pPr marL="0" indent="0" algn="r">
              <a:buNone/>
              <a:defRPr sz="15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#</a:t>
            </a:r>
            <a:endParaRPr lang="cs-CZ" smtClean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9727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00903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39089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Poděkov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Nadpis 1"/>
          <p:cNvSpPr txBox="1"/>
          <p:nvPr/>
        </p:nvSpPr>
        <p:spPr bwMode="auto">
          <a:xfrm>
            <a:off x="1071563" y="3789040"/>
            <a:ext cx="75009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mtClean="0"/>
              <a:t>Děkuji za pozornost.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116285" y="4945409"/>
            <a:ext cx="6696075" cy="355799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1800"/>
            </a:lvl1pPr>
          </a:lstStyle>
          <a:p>
            <a:pPr marL="0" indent="0">
              <a:buNone/>
            </a:pPr>
            <a:r>
              <a:rPr lang="cs-CZ" sz="1800" smtClean="0"/>
              <a:t>Jméno</a:t>
            </a:r>
            <a:r>
              <a:rPr lang="en-GB" sz="1800" smtClean="0"/>
              <a:t> </a:t>
            </a:r>
            <a:r>
              <a:rPr lang="cs-CZ" sz="1800" smtClean="0"/>
              <a:t>PŘÍJMENÍ</a:t>
            </a:r>
            <a:endParaRPr lang="en-GB" sz="1200" smtClean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2" hasCustomPrompt="1"/>
          </p:nvPr>
        </p:nvSpPr>
        <p:spPr>
          <a:xfrm>
            <a:off x="1115616" y="5444902"/>
            <a:ext cx="6696744" cy="360362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1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cs-CZ" smtClean="0"/>
              <a:t>Jmeno.Prijmeni</a:t>
            </a:r>
            <a:r>
              <a:rPr lang="en-US" smtClean="0"/>
              <a:t>@</a:t>
            </a:r>
            <a:r>
              <a:rPr lang="cs-CZ" smtClean="0"/>
              <a:t>mfcr.cz</a:t>
            </a:r>
          </a:p>
        </p:txBody>
      </p:sp>
    </p:spTree>
    <p:extLst>
      <p:ext uri="{BB962C8B-B14F-4D97-AF65-F5344CB8AC3E}">
        <p14:creationId xmlns:p14="http://schemas.microsoft.com/office/powerpoint/2010/main" val="1035190102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19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1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endParaRPr lang="cs-CZ"/>
          </a:p>
        </p:txBody>
      </p:sp>
      <p:grpSp>
        <p:nvGrpSpPr>
          <p:cNvPr id="5" name="Skupina 6"/>
          <p:cNvGrpSpPr/>
          <p:nvPr/>
        </p:nvGrpSpPr>
        <p:grpSpPr>
          <a:xfrm>
            <a:off x="365125" y="357188"/>
            <a:ext cx="5214938" cy="1414462"/>
            <a:chOff x="365125" y="357188"/>
            <a:chExt cx="5214938" cy="1414462"/>
          </a:xfrm>
        </p:grpSpPr>
        <p:sp>
          <p:nvSpPr>
            <p:cNvPr id="6" name="TextovéPole 5"/>
            <p:cNvSpPr txBox="1"/>
            <p:nvPr/>
          </p:nvSpPr>
          <p:spPr>
            <a:xfrm>
              <a:off x="1508125" y="492125"/>
              <a:ext cx="4071938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3200" smtClean="0">
                  <a:solidFill>
                    <a:srgbClr val="3A5C86"/>
                  </a:solidFill>
                  <a:latin typeface="Calibri" pitchFamily="34" charset="0"/>
                </a:rPr>
                <a:t>Ministry of Finance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1506538" y="920750"/>
              <a:ext cx="3786187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3200" b="0" smtClean="0">
                  <a:solidFill>
                    <a:srgbClr val="3A5C86"/>
                  </a:solidFill>
                  <a:latin typeface="Calibri" pitchFamily="34" charset="0"/>
                </a:rPr>
                <a:t>CZECH REPUBLIC</a:t>
              </a:r>
            </a:p>
          </p:txBody>
        </p:sp>
        <p:pic>
          <p:nvPicPr>
            <p:cNvPr id="8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5125" y="357188"/>
              <a:ext cx="1206500" cy="1414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547813" y="6584950"/>
            <a:ext cx="6985000" cy="300038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eaLnBrk="1" hangingPunct="1">
              <a:defRPr/>
            </a:pPr>
            <a:r>
              <a:rPr lang="en-GB" sz="1400" b="0" smtClean="0">
                <a:solidFill>
                  <a:srgbClr val="17375E"/>
                </a:solidFill>
                <a:latin typeface="Calibri" pitchFamily="34" charset="0"/>
              </a:rPr>
              <a:t>Ministry of Finance of the Czech Republic</a:t>
            </a:r>
            <a:r>
              <a:rPr lang="en-GB" sz="1400" b="0" smtClean="0">
                <a:solidFill>
                  <a:srgbClr val="17375E"/>
                </a:solidFill>
              </a:rPr>
              <a:t>, </a:t>
            </a:r>
            <a:r>
              <a:rPr lang="en-GB" sz="1400" b="0" smtClean="0">
                <a:solidFill>
                  <a:srgbClr val="17375E"/>
                </a:solidFill>
                <a:latin typeface="Calibri" pitchFamily="34" charset="0"/>
              </a:rPr>
              <a:t>Letenská 15, 118 10 </a:t>
            </a:r>
            <a:r>
              <a:rPr lang="cs-CZ" sz="1400" b="0" smtClean="0">
                <a:solidFill>
                  <a:srgbClr val="17375E"/>
                </a:solidFill>
                <a:latin typeface="Calibri" pitchFamily="34" charset="0"/>
              </a:rPr>
              <a:t>Praha</a:t>
            </a:r>
            <a:r>
              <a:rPr lang="en-GB" sz="1400" b="0" smtClean="0">
                <a:solidFill>
                  <a:srgbClr val="17375E"/>
                </a:solidFill>
                <a:latin typeface="Calibri" pitchFamily="34" charset="0"/>
              </a:rPr>
              <a:t> 1, +420 257 041 111  </a:t>
            </a:r>
          </a:p>
        </p:txBody>
      </p:sp>
      <p:sp>
        <p:nvSpPr>
          <p:cNvPr id="2" name="Zástupný symbol pro nadpis 1"/>
          <p:cNvSpPr>
            <a:spLocks noGrp="1"/>
          </p:cNvSpPr>
          <p:nvPr>
            <p:ph type="ctrTitle" hasCustomPrompt="1"/>
          </p:nvPr>
        </p:nvSpPr>
        <p:spPr>
          <a:xfrm>
            <a:off x="1547813" y="3471863"/>
            <a:ext cx="6911975" cy="1470025"/>
          </a:xfrm>
        </p:spPr>
        <p:txBody>
          <a:bodyPr anchor="b"/>
          <a:lstStyle>
            <a:defPPr>
              <a:defRPr kern="1200" smtId="4294967295"/>
            </a:defPPr>
            <a:lvl1pPr>
              <a:defRPr sz="4400"/>
            </a:lvl1pPr>
          </a:lstStyle>
          <a:p>
            <a:pPr lvl="0"/>
            <a:r>
              <a:rPr lang="en-GB" noProof="0" smtClean="0"/>
              <a:t>Presentation Title</a:t>
            </a:r>
          </a:p>
        </p:txBody>
      </p:sp>
      <p:sp>
        <p:nvSpPr>
          <p:cNvPr id="19466" name="Zástupný symbol pro text 2"/>
          <p:cNvSpPr>
            <a:spLocks noGrp="1"/>
          </p:cNvSpPr>
          <p:nvPr>
            <p:ph type="subTitle" idx="1" hasCustomPrompt="1"/>
          </p:nvPr>
        </p:nvSpPr>
        <p:spPr>
          <a:xfrm>
            <a:off x="1547813" y="5013325"/>
            <a:ext cx="6911975" cy="431899"/>
          </a:xfrm>
        </p:spPr>
        <p:txBody>
          <a:bodyPr lIns="126000" anchor="t"/>
          <a:lstStyle>
            <a:defPPr>
              <a:defRPr kern="1200" smtId="4294967295"/>
            </a:defPPr>
            <a:lvl1pPr marL="0" indent="0">
              <a:buFont typeface="Calibri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smtClean="0"/>
              <a:t>Name SURNAME</a:t>
            </a:r>
          </a:p>
        </p:txBody>
      </p:sp>
      <p:sp>
        <p:nvSpPr>
          <p:cNvPr id="3" name="Obdélník 2"/>
          <p:cNvSpPr/>
          <p:nvPr userDrawn="1"/>
        </p:nvSpPr>
        <p:spPr>
          <a:xfrm>
            <a:off x="1571625" y="5373216"/>
            <a:ext cx="6888806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kern="1200" smtId="4294967295"/>
            </a:defPPr>
          </a:lstStyle>
          <a:p>
            <a:r>
              <a:rPr lang="en-GB" sz="1200" noProof="0" smtClean="0">
                <a:solidFill>
                  <a:schemeClr val="tx1"/>
                </a:solidFill>
              </a:rPr>
              <a:t>Financial Policy Department,</a:t>
            </a:r>
            <a:br>
              <a:rPr lang="en-GB" sz="1200" noProof="0" smtClean="0">
                <a:solidFill>
                  <a:schemeClr val="tx1"/>
                </a:solidFill>
              </a:rPr>
            </a:br>
            <a:r>
              <a:rPr lang="en-GB" sz="1200" noProof="0" smtClean="0">
                <a:solidFill>
                  <a:schemeClr val="tx1"/>
                </a:solidFill>
              </a:rPr>
              <a:t>Ministry of Finance of the Czech Republic</a:t>
            </a:r>
            <a:endParaRPr lang="en-GB" sz="1200" noProof="0"/>
          </a:p>
        </p:txBody>
      </p:sp>
    </p:spTree>
    <p:extLst>
      <p:ext uri="{BB962C8B-B14F-4D97-AF65-F5344CB8AC3E}">
        <p14:creationId xmlns:p14="http://schemas.microsoft.com/office/powerpoint/2010/main" val="362478624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83629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defPPr>
              <a:defRPr kern="1200" smtId="4294967295"/>
            </a:defPPr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61312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image" Target="../media/image1.png" /><Relationship Id="rId8" Type="http://schemas.openxmlformats.org/officeDocument/2006/relationships/image" Target="../media/image3.png" /><Relationship Id="rId9" Type="http://schemas.openxmlformats.org/officeDocument/2006/relationships/theme" Target="../theme/theme1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Layout" Target="../slideLayouts/slideLayout8.xml" /><Relationship Id="rId3" Type="http://schemas.openxmlformats.org/officeDocument/2006/relationships/slideLayout" Target="../slideLayouts/slideLayout9.xml" /><Relationship Id="rId4" Type="http://schemas.openxmlformats.org/officeDocument/2006/relationships/slideLayout" Target="../slideLayouts/slideLayout10.xml" /><Relationship Id="rId5" Type="http://schemas.openxmlformats.org/officeDocument/2006/relationships/slideLayout" Target="../slideLayouts/slideLayout11.xml" /><Relationship Id="rId6" Type="http://schemas.openxmlformats.org/officeDocument/2006/relationships/slideLayout" Target="../slideLayouts/slideLayout12.xml" /><Relationship Id="rId7" Type="http://schemas.openxmlformats.org/officeDocument/2006/relationships/image" Target="../media/image1.png" /><Relationship Id="rId8" Type="http://schemas.openxmlformats.org/officeDocument/2006/relationships/image" Target="../media/image3.png" /><Relationship Id="rId9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14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7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071563" y="928688"/>
            <a:ext cx="75009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 předlohy nadpisů.</a:t>
            </a:r>
          </a:p>
        </p:txBody>
      </p:sp>
      <p:grpSp>
        <p:nvGrpSpPr>
          <p:cNvPr id="1028" name="Skupina 15"/>
          <p:cNvGrpSpPr/>
          <p:nvPr/>
        </p:nvGrpSpPr>
        <p:grpSpPr>
          <a:xfrm>
            <a:off x="-50800" y="-71438"/>
            <a:ext cx="9266238" cy="1133476"/>
            <a:chOff x="-50768" y="-71462"/>
            <a:chExt cx="9266238" cy="1133475"/>
          </a:xfrm>
        </p:grpSpPr>
        <p:pic>
          <p:nvPicPr>
            <p:cNvPr id="1033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50768" y="-71462"/>
              <a:ext cx="9266238" cy="1133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ovéPole 13"/>
            <p:cNvSpPr txBox="1"/>
            <p:nvPr/>
          </p:nvSpPr>
          <p:spPr>
            <a:xfrm>
              <a:off x="1071595" y="161901"/>
              <a:ext cx="2214562" cy="3381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1600" smtClean="0">
                  <a:solidFill>
                    <a:schemeClr val="bg1"/>
                  </a:solidFill>
                  <a:latin typeface="Calibri" pitchFamily="34" charset="0"/>
                </a:rPr>
                <a:t>Ministerstvo financí</a:t>
              </a:r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1071595" y="376214"/>
              <a:ext cx="2214562" cy="3381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1600" b="0" smtClean="0">
                  <a:solidFill>
                    <a:schemeClr val="bg1"/>
                  </a:solidFill>
                  <a:latin typeface="Calibri" pitchFamily="34" charset="0"/>
                </a:rPr>
                <a:t>ČESKÉ REPUBLIKY</a:t>
              </a:r>
            </a:p>
          </p:txBody>
        </p:sp>
      </p:grpSp>
      <p:sp>
        <p:nvSpPr>
          <p:cNvPr id="22" name="Zástupný symbol pro datum 3"/>
          <p:cNvSpPr txBox="1"/>
          <p:nvPr/>
        </p:nvSpPr>
        <p:spPr bwMode="auto">
          <a:xfrm>
            <a:off x="139700" y="6646863"/>
            <a:ext cx="903288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ctr" eaLnBrk="1" hangingPunct="1">
              <a:defRPr/>
            </a:pPr>
            <a:fld id="{905065EB-98A2-42C5-A2C6-519E44C9E38B}" type="datetime1">
              <a:rPr lang="cs-CZ" sz="1200" b="0" smtClean="0">
                <a:solidFill>
                  <a:srgbClr val="17375E"/>
                </a:solidFill>
                <a:latin typeface="Calibri" pitchFamily="34" charset="0"/>
              </a:rPr>
              <a:pPr algn="ctr" eaLnBrk="1" hangingPunct="1">
                <a:defRPr/>
              </a:pPr>
              <a:t>2.2.2016</a:t>
            </a:fld>
          </a:p>
        </p:txBody>
      </p:sp>
      <p:sp>
        <p:nvSpPr>
          <p:cNvPr id="23" name="Zástupný symbol pro číslo snímku 5"/>
          <p:cNvSpPr txBox="1"/>
          <p:nvPr/>
        </p:nvSpPr>
        <p:spPr>
          <a:xfrm>
            <a:off x="8532813" y="400050"/>
            <a:ext cx="614362" cy="365125"/>
          </a:xfrm>
          <a:prstGeom prst="rect">
            <a:avLst/>
          </a:prstGeom>
        </p:spPr>
        <p:txBody>
          <a:bodyPr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r" eaLnBrk="1" hangingPunct="1">
              <a:defRPr/>
            </a:pPr>
            <a:fld id="{FA844FC7-B03F-481F-95F5-1A80C15C5016}" type="slidenum">
              <a:rPr lang="cs-CZ" sz="1200" b="0" smtClean="0">
                <a:solidFill>
                  <a:schemeClr val="bg2"/>
                </a:solidFill>
                <a:latin typeface="Calibri" pitchFamily="34" charset="0"/>
              </a:rPr>
              <a:pPr algn="r" eaLnBrk="1" hangingPunct="1">
                <a:defRPr/>
              </a:pPr>
              <a:t>‹#›</a:t>
            </a:fld>
          </a:p>
        </p:txBody>
      </p:sp>
      <p:sp>
        <p:nvSpPr>
          <p:cNvPr id="103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071563" y="2214563"/>
            <a:ext cx="7500937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1563" y="6646863"/>
            <a:ext cx="74612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ctr">
              <a:defRPr sz="1200" b="0" smtClean="0">
                <a:solidFill>
                  <a:srgbClr val="17375E"/>
                </a:solidFill>
              </a:defRPr>
            </a:lvl1pPr>
          </a:lstStyle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/>
  <p:timing/>
  <p:txStyles>
    <p:titleStyle>
      <a:defPPr>
        <a:defRPr kern="1200" smtId="4294967295"/>
      </a:defPPr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9pPr>
    </p:titleStyle>
    <p:bodyStyle>
      <a:defPPr>
        <a:defRPr kern="1200" smtId="4294967295"/>
      </a:defPPr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0" name="Rectangle 21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7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071563" y="928688"/>
            <a:ext cx="75009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en-GB" smtClean="0"/>
              <a:t>Klepnutím lze upravit styl předlohy nadpisů.</a:t>
            </a:r>
          </a:p>
        </p:txBody>
      </p:sp>
      <p:grpSp>
        <p:nvGrpSpPr>
          <p:cNvPr id="2052" name="Skupina 15"/>
          <p:cNvGrpSpPr/>
          <p:nvPr/>
        </p:nvGrpSpPr>
        <p:grpSpPr>
          <a:xfrm>
            <a:off x="-50800" y="-71438"/>
            <a:ext cx="9266238" cy="1133476"/>
            <a:chOff x="-50768" y="-71462"/>
            <a:chExt cx="9266238" cy="1133475"/>
          </a:xfrm>
        </p:grpSpPr>
        <p:pic>
          <p:nvPicPr>
            <p:cNvPr id="2057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50768" y="-71462"/>
              <a:ext cx="9266238" cy="1133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ovéPole 13"/>
            <p:cNvSpPr txBox="1"/>
            <p:nvPr/>
          </p:nvSpPr>
          <p:spPr>
            <a:xfrm>
              <a:off x="1071595" y="161901"/>
              <a:ext cx="2214562" cy="3365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1600" smtClean="0">
                  <a:solidFill>
                    <a:schemeClr val="bg1"/>
                  </a:solidFill>
                  <a:latin typeface="Calibri" pitchFamily="34" charset="0"/>
                </a:rPr>
                <a:t>Ministry of Finance</a:t>
              </a:r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1071595" y="376214"/>
              <a:ext cx="2214562" cy="3381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1600" b="0" smtClean="0">
                  <a:solidFill>
                    <a:schemeClr val="bg1"/>
                  </a:solidFill>
                  <a:latin typeface="Calibri" pitchFamily="34" charset="0"/>
                </a:rPr>
                <a:t>CZECH REPUBLIC</a:t>
              </a:r>
            </a:p>
          </p:txBody>
        </p:sp>
      </p:grpSp>
      <p:sp>
        <p:nvSpPr>
          <p:cNvPr id="205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071563" y="2214563"/>
            <a:ext cx="7500937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en-GB" smtClean="0"/>
              <a:t>Klepnutím lze upravit styly předlohy textu.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</a:t>
            </a:r>
          </a:p>
        </p:txBody>
      </p:sp>
      <p:sp>
        <p:nvSpPr>
          <p:cNvPr id="22" name="Zástupný symbol pro datum 3"/>
          <p:cNvSpPr txBox="1"/>
          <p:nvPr/>
        </p:nvSpPr>
        <p:spPr bwMode="auto">
          <a:xfrm>
            <a:off x="139700" y="6646863"/>
            <a:ext cx="903288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ctr" eaLnBrk="1" hangingPunct="1">
              <a:defRPr/>
            </a:pPr>
            <a:fld id="{2638210D-436E-44CD-84CE-FF7DE1FC7397}" type="datetime1">
              <a:rPr lang="cs-CZ" sz="1200" b="0" smtClean="0">
                <a:solidFill>
                  <a:srgbClr val="17375E"/>
                </a:solidFill>
                <a:latin typeface="Calibri" pitchFamily="34" charset="0"/>
              </a:rPr>
              <a:pPr algn="ctr" eaLnBrk="1" hangingPunct="1">
                <a:defRPr/>
              </a:pPr>
              <a:t>2.2.2016</a:t>
            </a:fld>
          </a:p>
        </p:txBody>
      </p:sp>
      <p:sp>
        <p:nvSpPr>
          <p:cNvPr id="23" name="Zástupný symbol pro číslo snímku 5"/>
          <p:cNvSpPr txBox="1"/>
          <p:nvPr/>
        </p:nvSpPr>
        <p:spPr>
          <a:xfrm>
            <a:off x="8532813" y="400050"/>
            <a:ext cx="614362" cy="365125"/>
          </a:xfrm>
          <a:prstGeom prst="rect">
            <a:avLst/>
          </a:prstGeom>
        </p:spPr>
        <p:txBody>
          <a:bodyPr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r" eaLnBrk="1" hangingPunct="1">
              <a:defRPr/>
            </a:pPr>
            <a:fld id="{66252BC0-D114-4C2D-BBF9-A6BF61BC2164}" type="slidenum">
              <a:rPr lang="cs-CZ" sz="1200" b="0" smtClean="0">
                <a:solidFill>
                  <a:srgbClr val="EEECE1"/>
                </a:solidFill>
                <a:latin typeface="Calibri" pitchFamily="34" charset="0"/>
              </a:rPr>
              <a:pPr algn="r" eaLnBrk="1" hangingPunct="1">
                <a:defRPr/>
              </a:pPr>
              <a:t>‹#›</a:t>
            </a:fld>
          </a:p>
        </p:txBody>
      </p:sp>
      <p:sp>
        <p:nvSpPr>
          <p:cNvPr id="1845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1563" y="6646863"/>
            <a:ext cx="74612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ctr">
              <a:defRPr sz="1200" b="0" smtClean="0">
                <a:solidFill>
                  <a:srgbClr val="17375E"/>
                </a:solidFill>
              </a:defRPr>
            </a:lvl1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</p:sldLayoutIdLst>
  <p:transition/>
  <p:timing/>
  <p:hf sldNum="0" hdr="0"/>
  <p:txStyles>
    <p:titleStyle>
      <a:defPPr>
        <a:defRPr kern="1200" smtId="4294967295"/>
      </a:defPPr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9pPr>
    </p:titleStyle>
    <p:bodyStyle>
      <a:defPPr>
        <a:defRPr kern="1200" smtId="4294967295"/>
      </a:defPPr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chart" Target="../charts/char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chart" Target="../charts/char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chart" Target="../charts/chart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/>
          </a:bodyPr>
          <a:lstStyle>
            <a:defPPr>
              <a:defRPr kern="1200" smtId="4294967295"/>
            </a:defPPr>
          </a:lstStyle>
          <a:p>
            <a:r>
              <a:rPr lang="cs-CZ" smtClean="0">
                <a:solidFill>
                  <a:schemeClr val="tx2"/>
                </a:solidFill>
              </a:rPr>
              <a:t>EET a související </a:t>
            </a:r>
            <a:br>
              <a:rPr lang="cs-CZ" smtClean="0">
                <a:solidFill>
                  <a:schemeClr val="tx2"/>
                </a:solidFill>
              </a:rPr>
            </a:br>
            <a:r>
              <a:rPr lang="cs-CZ" smtClean="0">
                <a:solidFill>
                  <a:schemeClr val="tx2"/>
                </a:solidFill>
              </a:rPr>
              <a:t>snížení sazeb DPH</a:t>
            </a:r>
            <a:endParaRPr lang="cs-CZ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5085184"/>
            <a:ext cx="7488832" cy="1176536"/>
          </a:xfrm>
        </p:spPr>
        <p:txBody>
          <a:bodyPr>
            <a:normAutofit/>
          </a:bodyPr>
          <a:lstStyle>
            <a:defPPr>
              <a:defRPr kern="1200" smtId="4294967295"/>
            </a:defPPr>
          </a:lstStyle>
          <a:p>
            <a:r>
              <a:rPr lang="cs-CZ" smtClean="0"/>
              <a:t>Ministerstvo financí</a:t>
            </a:r>
            <a:endParaRPr lang="cs-CZ"/>
          </a:p>
          <a:p>
            <a:r>
              <a:rPr lang="cs-CZ"/>
              <a:t>2</a:t>
            </a:r>
            <a:r>
              <a:rPr lang="cs-CZ" smtClean="0"/>
              <a:t>. </a:t>
            </a:r>
            <a:r>
              <a:rPr lang="cs-CZ"/>
              <a:t>ú</a:t>
            </a:r>
            <a:r>
              <a:rPr lang="cs-CZ" smtClean="0"/>
              <a:t>nora 2016</a:t>
            </a:r>
          </a:p>
          <a:p>
            <a:r>
              <a:rPr lang="cs-CZ" smtClean="0"/>
              <a:t>Andrej Babiš, ministr financí ČR</a:t>
            </a:r>
          </a:p>
        </p:txBody>
      </p:sp>
    </p:spTree>
    <p:extLst>
      <p:ext uri="{BB962C8B-B14F-4D97-AF65-F5344CB8AC3E}">
        <p14:creationId xmlns:p14="http://schemas.microsoft.com/office/powerpoint/2010/main" val="3640273592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Srovnání navrhovaných změn</a:t>
            </a:r>
            <a:endParaRPr lang="cs-CZ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627342"/>
              </p:ext>
            </p:extLst>
          </p:nvPr>
        </p:nvGraphicFramePr>
        <p:xfrm>
          <a:off x="539552" y="2420888"/>
          <a:ext cx="8064895" cy="2058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2085"/>
                <a:gridCol w="1532275"/>
                <a:gridCol w="1699358"/>
                <a:gridCol w="1581177"/>
              </a:tblGrid>
              <a:tr h="33378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t"/>
                      <a:r>
                        <a:rPr lang="cs-CZ" sz="1800" u="none" strike="noStrike"/>
                        <a:t> </a:t>
                      </a:r>
                      <a:r>
                        <a:rPr lang="cs-CZ" sz="1800" u="none" strike="noStrike" smtClean="0"/>
                        <a:t>Zboží</a:t>
                      </a:r>
                      <a:r>
                        <a:rPr lang="cs-CZ" sz="1800" u="none" strike="noStrike" baseline="0" smtClean="0"/>
                        <a:t> nebo služba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t"/>
                      <a:r>
                        <a:rPr lang="cs-CZ" sz="1800" u="none" strike="noStrike" smtClean="0"/>
                        <a:t>Současná</a:t>
                      </a:r>
                      <a:r>
                        <a:rPr lang="cs-CZ" sz="1800" u="none" strike="noStrike" baseline="0" smtClean="0"/>
                        <a:t> sazba DPH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t"/>
                      <a:r>
                        <a:rPr lang="cs-CZ" sz="1800" u="none" strike="noStrike" smtClean="0"/>
                        <a:t>Navrhovaná</a:t>
                      </a:r>
                      <a:r>
                        <a:rPr lang="cs-CZ" sz="1800" u="none" strike="noStrike" baseline="0" smtClean="0"/>
                        <a:t> sazba DPH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t"/>
                      <a:r>
                        <a:rPr lang="cs-CZ" sz="1800" b="1" i="0" u="none" strike="noStrike" smtClean="0">
                          <a:solidFill>
                            <a:schemeClr val="lt1"/>
                          </a:solidFill>
                          <a:latin typeface="+mn-lt"/>
                        </a:rPr>
                        <a:t>Negativní dopad na inkaso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6757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t"/>
                      <a:r>
                        <a:rPr lang="cs-CZ" sz="1800" b="1" i="0" u="none" strike="noStrike" smtClean="0">
                          <a:solidFill>
                            <a:schemeClr val="tx1"/>
                          </a:solidFill>
                          <a:latin typeface="+mn-lt"/>
                        </a:rPr>
                        <a:t>Pivo</a:t>
                      </a:r>
                      <a:r>
                        <a:rPr lang="cs-CZ" sz="1800" b="0" i="0" u="none" strike="noStrike" baseline="0" smtClean="0">
                          <a:solidFill>
                            <a:schemeClr val="tx1"/>
                          </a:solidFill>
                          <a:latin typeface="+mn-lt"/>
                        </a:rPr>
                        <a:t> podávané v restauracích </a:t>
                      </a:r>
                      <a:br>
                        <a:rPr lang="cs-CZ" sz="1800" b="0" i="0" u="none" strike="noStrike" baseline="0" smtClean="0">
                          <a:solidFill>
                            <a:schemeClr val="tx1"/>
                          </a:solidFill>
                          <a:latin typeface="+mn-lt"/>
                        </a:rPr>
                      </a:br>
                      <a:r>
                        <a:rPr lang="cs-CZ" sz="1800" b="0" i="0" u="none" strike="noStrike" baseline="0" smtClean="0">
                          <a:solidFill>
                            <a:schemeClr val="tx1"/>
                          </a:solidFill>
                          <a:latin typeface="+mn-lt"/>
                        </a:rPr>
                        <a:t>jako služba </a:t>
                      </a:r>
                      <a:endParaRPr lang="cs-CZ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t"/>
                      <a:r>
                        <a:rPr lang="cs-CZ" sz="1800" b="1" u="none" strike="noStrike" smtClean="0">
                          <a:solidFill>
                            <a:schemeClr val="tx1"/>
                          </a:solidFill>
                        </a:rPr>
                        <a:t>21 %</a:t>
                      </a:r>
                      <a:endParaRPr lang="cs-CZ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t"/>
                      <a:r>
                        <a:rPr lang="cs-CZ" sz="1800" b="1" u="none" strike="noStrike" smtClean="0">
                          <a:solidFill>
                            <a:schemeClr val="tx1"/>
                          </a:solidFill>
                        </a:rPr>
                        <a:t>10 %</a:t>
                      </a:r>
                      <a:endParaRPr lang="cs-CZ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t"/>
                      <a:r>
                        <a:rPr lang="cs-CZ" sz="1800" b="1" u="none" strike="noStrike" smtClean="0">
                          <a:solidFill>
                            <a:schemeClr val="tx1"/>
                          </a:solidFill>
                        </a:rPr>
                        <a:t>160 mil.</a:t>
                      </a:r>
                      <a:endParaRPr lang="cs-CZ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57142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t"/>
                      <a:r>
                        <a:rPr lang="cs-CZ" sz="1800" b="1" u="none" strike="noStrike" smtClean="0">
                          <a:solidFill>
                            <a:schemeClr val="tx1"/>
                          </a:solidFill>
                        </a:rPr>
                        <a:t>Nealkoholické nápoje </a:t>
                      </a:r>
                      <a:r>
                        <a:rPr lang="cs-CZ" sz="1800" u="none" strike="noStrike" smtClean="0">
                          <a:solidFill>
                            <a:schemeClr val="tx1"/>
                          </a:solidFill>
                        </a:rPr>
                        <a:t>podávané </a:t>
                      </a:r>
                      <a:br>
                        <a:rPr lang="cs-CZ" sz="1800" u="none" strike="noStrike" smtClean="0">
                          <a:solidFill>
                            <a:schemeClr val="tx1"/>
                          </a:solidFill>
                        </a:rPr>
                      </a:br>
                      <a:r>
                        <a:rPr lang="cs-CZ" sz="1800" u="none" strike="noStrike" smtClean="0">
                          <a:solidFill>
                            <a:schemeClr val="tx1"/>
                          </a:solidFill>
                        </a:rPr>
                        <a:t>v restauracích jako služba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t"/>
                      <a:r>
                        <a:rPr lang="cs-CZ" sz="1800" b="1" u="none" strike="noStrike" smtClean="0">
                          <a:solidFill>
                            <a:schemeClr val="tx1"/>
                          </a:solidFill>
                        </a:rPr>
                        <a:t>21 %</a:t>
                      </a:r>
                      <a:endParaRPr lang="cs-CZ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t"/>
                      <a:r>
                        <a:rPr lang="cs-CZ" sz="1800" b="1" u="none" strike="noStrike" smtClean="0">
                          <a:solidFill>
                            <a:schemeClr val="tx1"/>
                          </a:solidFill>
                        </a:rPr>
                        <a:t>10 %</a:t>
                      </a:r>
                      <a:endParaRPr lang="cs-CZ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t"/>
                      <a:r>
                        <a:rPr lang="cs-CZ" sz="1800" b="1" u="none" strike="noStrike" smtClean="0">
                          <a:solidFill>
                            <a:schemeClr val="tx1"/>
                          </a:solidFill>
                        </a:rPr>
                        <a:t>65 mil.</a:t>
                      </a:r>
                      <a:endParaRPr lang="cs-CZ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7693690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Legislativní úprava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Sníženou sazbu pro točené pivo používá například Chorvatsko</a:t>
            </a:r>
            <a:r>
              <a:rPr lang="cs-CZ">
                <a:solidFill>
                  <a:srgbClr val="FF0000"/>
                </a:solidFill>
              </a:rPr>
              <a:t> </a:t>
            </a:r>
            <a:r>
              <a:rPr lang="cs-CZ" smtClean="0"/>
              <a:t>nebo Rumunsko</a:t>
            </a:r>
          </a:p>
          <a:p>
            <a:endParaRPr lang="cs-CZ" smtClean="0"/>
          </a:p>
          <a:p>
            <a:r>
              <a:rPr lang="cs-CZ" smtClean="0"/>
              <a:t>Návrh je v souladu s evropskou směrnicí o DPH</a:t>
            </a:r>
          </a:p>
          <a:p>
            <a:pPr lvl="1"/>
            <a:r>
              <a:rPr lang="cs-CZ" smtClean="0"/>
              <a:t>Zákaz použít sníženou sazbu u piva jako u dodání zboží</a:t>
            </a:r>
          </a:p>
          <a:p>
            <a:pPr lvl="1"/>
            <a:r>
              <a:rPr lang="cs-CZ" smtClean="0"/>
              <a:t>Možnost použít sníženou sazbu DPH u restaurační služby</a:t>
            </a:r>
          </a:p>
          <a:p>
            <a:pPr lvl="2"/>
            <a:r>
              <a:rPr lang="cs-CZ" smtClean="0"/>
              <a:t>Čepované pivo v hospodě apod.</a:t>
            </a:r>
          </a:p>
          <a:p>
            <a:pPr lvl="2"/>
            <a:r>
              <a:rPr lang="cs-CZ" smtClean="0"/>
              <a:t>Obdobně pro podávání nealkoholických nápojů</a:t>
            </a:r>
          </a:p>
          <a:p>
            <a:endParaRPr lang="cs-CZ" smtClean="0"/>
          </a:p>
          <a:p>
            <a:r>
              <a:rPr lang="cs-CZ" smtClean="0"/>
              <a:t>Předpokládaná účinnost</a:t>
            </a:r>
          </a:p>
          <a:p>
            <a:pPr lvl="1"/>
            <a:r>
              <a:rPr lang="cs-CZ" smtClean="0"/>
              <a:t>1. 7. 2016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622263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Děkuji za pozornost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806825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Vývoj snížené sazby DPH v ČR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1563" y="2492895"/>
            <a:ext cx="7500937" cy="3722167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 smtClean="0"/>
          </a:p>
          <a:p>
            <a:r>
              <a:rPr lang="cs-CZ" smtClean="0"/>
              <a:t>Za vlád TOP 09 a ODS vzrostla snížená sazba DPH z 5 % na 15 %</a:t>
            </a:r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 smtClean="0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450715682"/>
              </p:ext>
            </p:extLst>
          </p:nvPr>
        </p:nvGraphicFramePr>
        <p:xfrm>
          <a:off x="1259632" y="2564904"/>
          <a:ext cx="7128792" cy="4076427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  <p:extLst>
      <p:ext uri="{BB962C8B-B14F-4D97-AF65-F5344CB8AC3E}">
        <p14:creationId xmlns:p14="http://schemas.microsoft.com/office/powerpoint/2010/main" val="605220241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pl-PL"/>
              <a:t>Podíl jednotlivých sazeb na inkasu DPH v roce 2014</a:t>
            </a:r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4804628"/>
              </p:ext>
            </p:extLst>
          </p:nvPr>
        </p:nvGraphicFramePr>
        <p:xfrm>
          <a:off x="1071563" y="2214563"/>
          <a:ext cx="7028829" cy="3950741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  <p:extLst>
      <p:ext uri="{BB962C8B-B14F-4D97-AF65-F5344CB8AC3E}">
        <p14:creationId xmlns:p14="http://schemas.microsoft.com/office/powerpoint/2010/main" val="361814704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Srovnání sazeb DPH v Evropě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746449656"/>
              </p:ext>
            </p:extLst>
          </p:nvPr>
        </p:nvGraphicFramePr>
        <p:xfrm>
          <a:off x="1043608" y="1700808"/>
          <a:ext cx="7272808" cy="4464496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  <p:extLst>
      <p:ext uri="{BB962C8B-B14F-4D97-AF65-F5344CB8AC3E}">
        <p14:creationId xmlns:p14="http://schemas.microsoft.com/office/powerpoint/2010/main" val="76793610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Elektronická evidence tržeb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r>
              <a:rPr lang="cs-CZ" smtClean="0"/>
              <a:t>Řešení problému krácení tržeb</a:t>
            </a:r>
          </a:p>
          <a:p>
            <a:pPr lvl="1"/>
            <a:r>
              <a:rPr lang="cs-CZ" smtClean="0"/>
              <a:t>Narovnání podnikatelského prostředí</a:t>
            </a:r>
          </a:p>
          <a:p>
            <a:pPr lvl="1"/>
            <a:r>
              <a:rPr lang="cs-CZ" smtClean="0"/>
              <a:t>18 mld. Kč pro veřejné rozpočty každý rok</a:t>
            </a:r>
          </a:p>
          <a:p>
            <a:endParaRPr lang="cs-CZ"/>
          </a:p>
          <a:p>
            <a:r>
              <a:rPr lang="cs-CZ" smtClean="0"/>
              <a:t>Nejprve bude zavedena u ubytovacích a stravovacích služeb</a:t>
            </a:r>
          </a:p>
          <a:p>
            <a:pPr lvl="1"/>
            <a:r>
              <a:rPr lang="cs-CZ" smtClean="0"/>
              <a:t>Další odvětví budou následovat</a:t>
            </a:r>
          </a:p>
          <a:p>
            <a:endParaRPr lang="cs-CZ"/>
          </a:p>
          <a:p>
            <a:r>
              <a:rPr lang="cs-CZ" smtClean="0"/>
              <a:t>V návrhu doprovodného zákona k EET navrhováno snížení DPH</a:t>
            </a:r>
          </a:p>
          <a:p>
            <a:pPr lvl="1"/>
            <a:r>
              <a:rPr lang="cs-CZ" smtClean="0"/>
              <a:t>U </a:t>
            </a:r>
            <a:r>
              <a:rPr lang="cs-CZ"/>
              <a:t>jídla a nealkoholických nápojů ze 21 % na 15 %</a:t>
            </a:r>
          </a:p>
          <a:p>
            <a:pPr lvl="1"/>
            <a:endParaRPr lang="cs-CZ" smtClean="0"/>
          </a:p>
          <a:p>
            <a:r>
              <a:rPr lang="cs-CZ" smtClean="0"/>
              <a:t>Nově navrhuje Ministerstvo financí snížení sazeb DPH</a:t>
            </a:r>
          </a:p>
          <a:p>
            <a:pPr lvl="1"/>
            <a:r>
              <a:rPr lang="cs-CZ" smtClean="0"/>
              <a:t>Pivo a nealkoholické nápoje podávané v restauracích (jako služba)</a:t>
            </a:r>
          </a:p>
          <a:p>
            <a:pPr lvl="1"/>
            <a:r>
              <a:rPr lang="cs-CZ" smtClean="0"/>
              <a:t>Snížení z 21 % na 10 %</a:t>
            </a:r>
            <a:endParaRPr lang="cs-CZ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 smtClean="0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634812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Proč snížit DPH</a:t>
            </a:r>
            <a:br>
              <a:rPr lang="cs-CZ" smtClean="0"/>
            </a:br>
            <a:r>
              <a:rPr lang="cs-CZ" smtClean="0"/>
              <a:t>u točeného piva?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 smtClean="0"/>
          </a:p>
          <a:p>
            <a:endParaRPr lang="cs-CZ"/>
          </a:p>
          <a:p>
            <a:r>
              <a:rPr lang="cs-CZ" smtClean="0"/>
              <a:t>Existuje mnoho </a:t>
            </a:r>
            <a:r>
              <a:rPr lang="cs-CZ"/>
              <a:t>restaurací, jejichž podnikání je založené zejména na točení </a:t>
            </a:r>
            <a:r>
              <a:rPr lang="cs-CZ" smtClean="0"/>
              <a:t>piva (žádná nebo jen studená kuchyně)</a:t>
            </a:r>
            <a:endParaRPr lang="cs-CZ"/>
          </a:p>
          <a:p>
            <a:pPr lvl="1"/>
            <a:r>
              <a:rPr lang="cs-CZ" smtClean="0"/>
              <a:t>Ministerstvo </a:t>
            </a:r>
            <a:r>
              <a:rPr lang="cs-CZ"/>
              <a:t>financí chce podpořit i tyto </a:t>
            </a:r>
            <a:r>
              <a:rPr lang="cs-CZ" smtClean="0"/>
              <a:t>podnikatele</a:t>
            </a:r>
            <a:endParaRPr lang="cs-CZ"/>
          </a:p>
          <a:p>
            <a:r>
              <a:rPr lang="cs-CZ" smtClean="0"/>
              <a:t>Zmírní </a:t>
            </a:r>
            <a:r>
              <a:rPr lang="cs-CZ"/>
              <a:t>se dopad EET a vznikne prostor ke kompenzaci nově vzniklých </a:t>
            </a:r>
            <a:r>
              <a:rPr lang="cs-CZ" smtClean="0"/>
              <a:t>nákladů</a:t>
            </a:r>
          </a:p>
          <a:p>
            <a:r>
              <a:rPr lang="cs-CZ" smtClean="0"/>
              <a:t>V synergii s EET bude působit jako motivace k placení daní</a:t>
            </a:r>
          </a:p>
          <a:p>
            <a:r>
              <a:rPr lang="cs-CZ" smtClean="0"/>
              <a:t>Motivace registrovat se dobrovolně jako plátce DPH</a:t>
            </a:r>
          </a:p>
          <a:p>
            <a:r>
              <a:rPr lang="cs-CZ" smtClean="0"/>
              <a:t>Krok k postupnému ustavení jedné</a:t>
            </a:r>
            <a:r>
              <a:rPr lang="cs-CZ" smtClean="0">
                <a:solidFill>
                  <a:srgbClr val="00B050"/>
                </a:solidFill>
              </a:rPr>
              <a:t> </a:t>
            </a:r>
            <a:r>
              <a:rPr lang="cs-CZ" smtClean="0"/>
              <a:t>snížené sazby DPH </a:t>
            </a:r>
            <a:br>
              <a:rPr lang="cs-CZ" smtClean="0"/>
            </a:br>
            <a:r>
              <a:rPr lang="cs-CZ" smtClean="0"/>
              <a:t>ve výši 10 %</a:t>
            </a:r>
          </a:p>
          <a:p>
            <a:pPr lvl="1"/>
            <a:r>
              <a:rPr lang="cs-CZ" smtClean="0"/>
              <a:t>V souladu s plněním koaliční smlouvy</a:t>
            </a:r>
          </a:p>
          <a:p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134918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Spotřeba piva a vliv snížení DPH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21441"/>
              </p:ext>
            </p:extLst>
          </p:nvPr>
        </p:nvGraphicFramePr>
        <p:xfrm>
          <a:off x="1692660" y="198884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Sudové pivo</a:t>
                      </a:r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Lahvové pivo</a:t>
                      </a:r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Celkem</a:t>
                      </a:r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2013</a:t>
                      </a:r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5</a:t>
                      </a:r>
                      <a:r>
                        <a:rPr lang="cs-CZ" b="1" baseline="0" smtClean="0"/>
                        <a:t> 800 000</a:t>
                      </a:r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8</a:t>
                      </a:r>
                      <a:r>
                        <a:rPr lang="cs-CZ" b="1" baseline="0" smtClean="0"/>
                        <a:t> 200 000</a:t>
                      </a:r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14 000 000</a:t>
                      </a:r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2014</a:t>
                      </a:r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5</a:t>
                      </a:r>
                      <a:r>
                        <a:rPr lang="cs-CZ" b="1" baseline="0" smtClean="0"/>
                        <a:t> 700 000</a:t>
                      </a:r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8</a:t>
                      </a:r>
                      <a:r>
                        <a:rPr lang="cs-CZ" b="1" baseline="0" smtClean="0"/>
                        <a:t> 300 000</a:t>
                      </a:r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14 000 000</a:t>
                      </a:r>
                      <a:endParaRPr lang="cs-CZ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2015</a:t>
                      </a:r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5</a:t>
                      </a:r>
                      <a:r>
                        <a:rPr lang="cs-CZ" b="1" baseline="0" smtClean="0"/>
                        <a:t> 600 000</a:t>
                      </a:r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8</a:t>
                      </a:r>
                      <a:r>
                        <a:rPr lang="cs-CZ" b="1" baseline="0" smtClean="0"/>
                        <a:t> 500 000</a:t>
                      </a:r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b="1" smtClean="0"/>
                        <a:t>14 100 000</a:t>
                      </a:r>
                      <a:endParaRPr lang="cs-CZ" b="1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07949" y="3861048"/>
            <a:ext cx="3865422" cy="2405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1355195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Náklady EET versus snížení DPH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 smtClean="0"/>
          </a:p>
          <a:p>
            <a:pPr marL="0" indent="0">
              <a:buNone/>
            </a:pPr>
            <a:endParaRPr lang="cs-CZ" smtClean="0"/>
          </a:p>
          <a:p>
            <a:pPr marL="0" indent="0">
              <a:buNone/>
            </a:pPr>
            <a:r>
              <a:rPr lang="cs-CZ" smtClean="0"/>
              <a:t>Náklady EET </a:t>
            </a:r>
          </a:p>
          <a:p>
            <a:r>
              <a:rPr lang="cs-CZ" smtClean="0"/>
              <a:t>Počáteční investice:</a:t>
            </a:r>
          </a:p>
          <a:p>
            <a:pPr lvl="1"/>
            <a:r>
              <a:rPr lang="cs-CZ" smtClean="0"/>
              <a:t>Levné zařízení do 5000 Kč = kompenzuje navrhovaná sleva na dani</a:t>
            </a:r>
          </a:p>
          <a:p>
            <a:pPr lvl="1"/>
            <a:r>
              <a:rPr lang="cs-CZ" smtClean="0"/>
              <a:t>Některé provozovny již dnes běžně používají dražší zařízení, bude stačit úprava software</a:t>
            </a:r>
          </a:p>
          <a:p>
            <a:r>
              <a:rPr lang="cs-CZ" smtClean="0"/>
              <a:t>Měsíční paušál</a:t>
            </a:r>
          </a:p>
          <a:p>
            <a:pPr lvl="1"/>
            <a:r>
              <a:rPr lang="cs-CZ" smtClean="0"/>
              <a:t>Internet = cca 200 – 300 Kč</a:t>
            </a:r>
          </a:p>
          <a:p>
            <a:endParaRPr lang="cs-CZ" smtClean="0"/>
          </a:p>
          <a:p>
            <a:pPr marL="0" indent="0">
              <a:buNone/>
            </a:pPr>
            <a:r>
              <a:rPr lang="cs-CZ" smtClean="0"/>
              <a:t>Snížení DPH na točené pivo a nealkoholické nápoje</a:t>
            </a:r>
            <a:endParaRPr lang="cs-CZ"/>
          </a:p>
          <a:p>
            <a:r>
              <a:rPr lang="cs-CZ" smtClean="0"/>
              <a:t>Benefit </a:t>
            </a:r>
            <a:r>
              <a:rPr lang="cs-CZ"/>
              <a:t>pro hostinského, o který se může podělit se zákazníkem</a:t>
            </a:r>
          </a:p>
          <a:p>
            <a:r>
              <a:rPr lang="cs-CZ"/>
              <a:t>Průměrná </a:t>
            </a:r>
            <a:r>
              <a:rPr lang="cs-CZ" smtClean="0"/>
              <a:t>restaurace = </a:t>
            </a:r>
            <a:r>
              <a:rPr lang="cs-CZ"/>
              <a:t>cca 100 piv </a:t>
            </a:r>
            <a:r>
              <a:rPr lang="cs-CZ" smtClean="0"/>
              <a:t>denně</a:t>
            </a:r>
          </a:p>
          <a:p>
            <a:r>
              <a:rPr lang="cs-CZ" smtClean="0"/>
              <a:t>Při ceně za pivo = 27 Kč možnost zvýšit marži až o 250 Kč denně</a:t>
            </a:r>
          </a:p>
          <a:p>
            <a:r>
              <a:rPr lang="cs-CZ" smtClean="0"/>
              <a:t>Měsíční paušál na internet může zaplatit za 1 den!</a:t>
            </a:r>
          </a:p>
          <a:p>
            <a:endParaRPr lang="cs-CZ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2116412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Výpočet dopadů na daňové inkaso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Snížením </a:t>
            </a:r>
            <a:r>
              <a:rPr lang="cs-CZ"/>
              <a:t>DPH u sudového piva na 10 </a:t>
            </a:r>
            <a:r>
              <a:rPr lang="cs-CZ" smtClean="0"/>
              <a:t>% dojde k:</a:t>
            </a:r>
          </a:p>
          <a:p>
            <a:pPr lvl="1"/>
            <a:r>
              <a:rPr lang="cs-CZ" smtClean="0"/>
              <a:t>Snížení </a:t>
            </a:r>
            <a:r>
              <a:rPr lang="cs-CZ"/>
              <a:t>inkasa DPH o 193 mil. </a:t>
            </a:r>
            <a:r>
              <a:rPr lang="cs-CZ" smtClean="0"/>
              <a:t>Kč</a:t>
            </a:r>
          </a:p>
          <a:p>
            <a:pPr lvl="1"/>
            <a:r>
              <a:rPr lang="cs-CZ" smtClean="0"/>
              <a:t>Zároveň dojde </a:t>
            </a:r>
            <a:r>
              <a:rPr lang="cs-CZ"/>
              <a:t>ke zvýšení inkasa u jiných daní (DPPO, </a:t>
            </a:r>
            <a:r>
              <a:rPr lang="cs-CZ" smtClean="0"/>
              <a:t>DPFO)</a:t>
            </a:r>
          </a:p>
          <a:p>
            <a:pPr lvl="2"/>
            <a:r>
              <a:rPr lang="cs-CZ" smtClean="0"/>
              <a:t>návrh </a:t>
            </a:r>
            <a:r>
              <a:rPr lang="cs-CZ"/>
              <a:t>poskytne podnikatelům v pohostinství možnost zvýšeni jejich </a:t>
            </a:r>
            <a:r>
              <a:rPr lang="cs-CZ" smtClean="0"/>
              <a:t>marže nebo při snížení ceny dojde k růstu obratu</a:t>
            </a:r>
          </a:p>
          <a:p>
            <a:r>
              <a:rPr lang="cs-CZ" smtClean="0"/>
              <a:t>Výsledkem </a:t>
            </a:r>
            <a:r>
              <a:rPr lang="cs-CZ"/>
              <a:t>tak bude snížení celkového inkasa o 160 mil. </a:t>
            </a:r>
            <a:r>
              <a:rPr lang="cs-CZ" smtClean="0"/>
              <a:t>Kč</a:t>
            </a:r>
          </a:p>
          <a:p>
            <a:r>
              <a:rPr lang="cs-CZ" smtClean="0"/>
              <a:t>Důvody nízkého rozpočtového výpadku:</a:t>
            </a:r>
          </a:p>
          <a:p>
            <a:pPr lvl="1"/>
            <a:r>
              <a:rPr lang="cs-CZ" smtClean="0"/>
              <a:t>Z části nevykazování tržeb</a:t>
            </a:r>
          </a:p>
          <a:p>
            <a:pPr lvl="1"/>
            <a:r>
              <a:rPr lang="cs-CZ" smtClean="0"/>
              <a:t>Pouze část subjektů patří mezi plátce DPH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857979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1026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Jak je to skutečně s výběrem daní (v.2.2)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Anglická předloha">
  <a:themeElements>
    <a:clrScheme name="MFCR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FCR_English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>
    <a:extraClrScheme>
      <a:clrScheme name="MFCR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r="http://schemas.openxmlformats.org/officeDocument/2006/relationships"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  <a:tileRect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  <a:tileRect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  <a:tileRect/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  <a:tileRect/>
      </a:gradFill>
    </a:bgFillStyleLst>
  </a:fmtScheme>
</a:themeOverride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2016-02-02T11:24:43.443</cp:lastPrinted>
  <dcterms:created xsi:type="dcterms:W3CDTF">2016-02-02T11:24:43Z</dcterms:created>
  <dcterms:modified xsi:type="dcterms:W3CDTF">2016-02-02T11:24:43Z</dcterms:modified>
</cp:coreProperties>
</file>