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Default Extension="xlsx" ContentType="application/vnd.openxmlformats-officedocument.spreadsheetml.sheet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ommentAuthors.xml" ContentType="application/vnd.openxmlformats-officedocument.presentationml.commentAuthors+xml"/>
  <Override PartName="/ppt/drawings/drawing1.xml" ContentType="application/vnd.openxmlformats-officedocument.drawingml.chartshap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5.8.0.0--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60" r:id="rId2"/>
    <p:sldMasterId id="2147483668" r:id="rId3"/>
  </p:sldMasterIdLst>
  <p:notesMasterIdLst>
    <p:notesMasterId r:id="rId4"/>
  </p:notesMasterIdLst>
  <p:handoutMasterIdLst>
    <p:handoutMasterId r:id="rId5"/>
  </p:handoutMasterIdLst>
  <p:sldIdLst>
    <p:sldId id="256" r:id="rId6"/>
    <p:sldId id="434" r:id="rId7"/>
    <p:sldId id="435" r:id="rId8"/>
    <p:sldId id="436" r:id="rId9"/>
    <p:sldId id="437" r:id="rId10"/>
    <p:sldId id="438" r:id="rId11"/>
    <p:sldId id="439" r:id="rId12"/>
    <p:sldId id="440" r:id="rId13"/>
    <p:sldId id="442" r:id="rId14"/>
    <p:sldId id="443" r:id="rId15"/>
    <p:sldId id="421" r:id="rId16"/>
    <p:sldId id="433" r:id="rId17"/>
    <p:sldId id="430" r:id="rId18"/>
    <p:sldId id="362" r:id="rId19"/>
  </p:sldIdLst>
  <p:sldSz cx="9144000" cy="6858000" type="screen4x3"/>
  <p:notesSz cx="6797675" cy="9926638"/>
  <p:custDataLst>
    <p:tags r:id="rId20"/>
  </p:custDataLst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p="http://schemas.openxmlformats.org/presentationml/2006/main">
  <p:cmAuthor id="0" name="Blecha Jan Ing." initials="BJI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BD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43"/>
    <p:restoredTop sz="85943" autoAdjust="0"/>
  </p:normalViewPr>
  <p:slideViewPr>
    <p:cSldViewPr>
      <p:cViewPr>
        <p:scale>
          <a:sx n="104" d="100"/>
          <a:sy n="104" d="100"/>
        </p:scale>
        <p:origin x="-198" y="4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5.xml" /><Relationship Id="rId11" Type="http://schemas.openxmlformats.org/officeDocument/2006/relationships/slide" Target="slides/slide6.xml" /><Relationship Id="rId12" Type="http://schemas.openxmlformats.org/officeDocument/2006/relationships/slide" Target="slides/slide7.xml" /><Relationship Id="rId13" Type="http://schemas.openxmlformats.org/officeDocument/2006/relationships/slide" Target="slides/slide8.xml" /><Relationship Id="rId14" Type="http://schemas.openxmlformats.org/officeDocument/2006/relationships/slide" Target="slides/slide9.xml" /><Relationship Id="rId15" Type="http://schemas.openxmlformats.org/officeDocument/2006/relationships/slide" Target="slides/slide10.xml" /><Relationship Id="rId16" Type="http://schemas.openxmlformats.org/officeDocument/2006/relationships/slide" Target="slides/slide11.xml" /><Relationship Id="rId17" Type="http://schemas.openxmlformats.org/officeDocument/2006/relationships/slide" Target="slides/slide12.xml" /><Relationship Id="rId18" Type="http://schemas.openxmlformats.org/officeDocument/2006/relationships/slide" Target="slides/slide13.xml" /><Relationship Id="rId19" Type="http://schemas.openxmlformats.org/officeDocument/2006/relationships/slide" Target="slides/slide14.xml" /><Relationship Id="rId2" Type="http://schemas.openxmlformats.org/officeDocument/2006/relationships/slideMaster" Target="slideMasters/slideMaster1.xml" /><Relationship Id="rId20" Type="http://schemas.openxmlformats.org/officeDocument/2006/relationships/tags" Target="tags/tag1.xml" /><Relationship Id="rId21" Type="http://schemas.openxmlformats.org/officeDocument/2006/relationships/presProps" Target="presProps.xml" /><Relationship Id="rId22" Type="http://schemas.openxmlformats.org/officeDocument/2006/relationships/viewProps" Target="viewProps.xml" /><Relationship Id="rId23" Type="http://schemas.openxmlformats.org/officeDocument/2006/relationships/theme" Target="theme/theme1.xml" /><Relationship Id="rId24" Type="http://schemas.openxmlformats.org/officeDocument/2006/relationships/tableStyles" Target="tableStyles.xml" /><Relationship Id="rId3" Type="http://schemas.openxmlformats.org/officeDocument/2006/relationships/slideMaster" Target="slideMasters/slideMaster2.xml" /><Relationship Id="rId4" Type="http://schemas.openxmlformats.org/officeDocument/2006/relationships/notesMaster" Target="notesMasters/notesMaster1.xml" /><Relationship Id="rId5" Type="http://schemas.openxmlformats.org/officeDocument/2006/relationships/handoutMaster" Target="handoutMasters/handoutMaster1.xml" /><Relationship Id="rId6" Type="http://schemas.openxmlformats.org/officeDocument/2006/relationships/slide" Target="slides/slide1.xml" /><Relationship Id="rId7" Type="http://schemas.openxmlformats.org/officeDocument/2006/relationships/slide" Target="slides/slide2.xml" /><Relationship Id="rId8" Type="http://schemas.openxmlformats.org/officeDocument/2006/relationships/slide" Target="slides/slide3.xml" /><Relationship Id="rId9" Type="http://schemas.openxmlformats.org/officeDocument/2006/relationships/slide" Target="slides/slide4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openxmlformats.org/officeDocument/2006/relationships/themeOverride" Target="../theme/themeOverride1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openxmlformats.org/officeDocument/2006/relationships/themeOverride" Target="../theme/themeOverride2.xml" /></Relationships>
</file>

<file path=ppt/charts/_rels/chart5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5.xlsx" /><Relationship Id="rId2" Type="http://schemas.openxmlformats.org/officeDocument/2006/relationships/themeOverride" Target="../theme/themeOverride3.xml" /><Relationship Id="rId3" Type="http://schemas.openxmlformats.org/officeDocument/2006/relationships/chartUserShapes" Target="../drawings/drawing1.xml" /></Relationships>
</file>

<file path=ppt/charts/chart1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plotArea>
      <c:lineChart>
        <c:grouping/>
        <c:varyColors val="0"/>
        <c:ser>
          <c:idx val="2"/>
          <c:order val="0"/>
          <c:tx>
            <c:strRef>
              <c:f>'pouze salda'!$D$6</c:f>
              <c:strCache>
                <c:ptCount val="1"/>
                <c:pt idx="0">
                  <c:v>saldo bez EU a FM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024019166827201843"/>
                  <c:y val="0.070283502340316772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 smtClean="0"/>
                      <a:t>-1,3</a:t>
                    </a:r>
                    <a:endParaRPr lang="en-US"/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024958737194538116"/>
                  <c:y val="0.025653107091784477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028961136937141418"/>
                  <c:y val="0.051687505096197128"/>
                </c:manualLayout>
              </c:layout>
              <c:spPr>
                <a:solidFill>
                  <a:srgbClr val="FF0000"/>
                </a:solidFill>
              </c:spPr>
              <c:txPr>
                <a:bodyPr/>
                <a:p>
                  <a:pPr>
                    <a:defRPr b="1"/>
                  </a:pPr>
                  <a:endParaRPr lang="cs-CZ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rgbClr val="FF0000"/>
              </a:solidFill>
            </c:spPr>
            <c:txPr>
              <a:bodyPr/>
              <a:p>
                <a:pPr>
                  <a:defRPr b="1"/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'pouze salda'!$E$3:$L$3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'pouze salda'!$E$6:$L$6</c:f>
              <c:numCache>
                <c:formatCode>#,##0.0</c:formatCode>
                <c:ptCount val="8"/>
                <c:pt idx="0">
                  <c:v>-116.7</c:v>
                </c:pt>
                <c:pt idx="1">
                  <c:v>-70.6999999999999</c:v>
                </c:pt>
                <c:pt idx="2">
                  <c:v>-81.8</c:v>
                </c:pt>
                <c:pt idx="3">
                  <c:v>-64.1</c:v>
                </c:pt>
                <c:pt idx="4">
                  <c:v>-42.7</c:v>
                </c:pt>
                <c:pt idx="5">
                  <c:v>-13.5</c:v>
                </c:pt>
                <c:pt idx="6">
                  <c:v>-1.40000000000009</c:v>
                </c:pt>
                <c:pt idx="7">
                  <c:v>-2.2</c:v>
                </c:pt>
              </c:numCache>
            </c:numRef>
          </c:val>
          <c:smooth val="0"/>
        </c:ser>
        <c:ser>
          <c:idx val="3"/>
          <c:order val="1"/>
          <c:tx>
            <c:strRef>
              <c:f>'pouze salda'!$D$7</c:f>
              <c:strCache>
                <c:ptCount val="1"/>
                <c:pt idx="0">
                  <c:v>saldo vč. EU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pPr>
              <a:ln>
                <a:solidFill>
                  <a:schemeClr val="accent1"/>
                </a:solidFill>
              </a:ln>
            </c:spPr>
          </c:marker>
          <c:dLbls>
            <c:dLbl>
              <c:idx val="0"/>
              <c:layout>
                <c:manualLayout>
                  <c:x val="-0.029049068689346313"/>
                  <c:y val="0.017123548313975334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02783644013106823"/>
                  <c:y val="-0.04424910619854927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02625386044383049"/>
                  <c:y val="-0.047968305647373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024811822921037674"/>
                  <c:y val="-0.04052990674972534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025529609993100166"/>
                  <c:y val="-0.055406704545021057"/>
                </c:manualLayout>
              </c:layout>
              <c:numFmt formatCode="#,##0.0" sourceLinked="0"/>
              <c:spPr>
                <a:solidFill>
                  <a:schemeClr val="accent5">
                    <a:lumMod val="60000"/>
                    <a:lumOff val="40000"/>
                  </a:schemeClr>
                </a:solidFill>
              </c:spPr>
              <c:txPr>
                <a:bodyPr/>
                <a:p>
                  <a:pPr>
                    <a:defRPr b="1"/>
                  </a:pPr>
                  <a:endParaRPr lang="cs-CZ"/>
                </a:p>
              </c:txPr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solidFill>
                <a:schemeClr val="accent5">
                  <a:lumMod val="60000"/>
                  <a:lumOff val="40000"/>
                </a:schemeClr>
              </a:solidFill>
            </c:spPr>
            <c:txPr>
              <a:bodyPr/>
              <a:p>
                <a:pPr>
                  <a:defRPr b="1"/>
                </a:pPr>
                <a:endParaRPr lang="cs-C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'pouze salda'!$E$3:$L$3</c:f>
              <c:numCache>
                <c:formatCode>General</c:formatCode>
                <c:ptCount val="8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  <c:pt idx="6">
                  <c:v>2017</c:v>
                </c:pt>
                <c:pt idx="7">
                  <c:v>2018</c:v>
                </c:pt>
              </c:numCache>
            </c:numRef>
          </c:cat>
          <c:val>
            <c:numRef>
              <c:f>'pouze salda'!$E$7:$L$7</c:f>
              <c:numCache>
                <c:formatCode>#,##0.0</c:formatCode>
                <c:ptCount val="8"/>
                <c:pt idx="0">
                  <c:v>-142.8</c:v>
                </c:pt>
                <c:pt idx="1">
                  <c:v>-101</c:v>
                </c:pt>
                <c:pt idx="2">
                  <c:v>-81.3</c:v>
                </c:pt>
                <c:pt idx="3">
                  <c:v>-77.8</c:v>
                </c:pt>
                <c:pt idx="4">
                  <c:v>-62.8</c:v>
                </c:pt>
                <c:pt idx="5">
                  <c:v>61.8</c:v>
                </c:pt>
                <c:pt idx="6">
                  <c:v>-6.2</c:v>
                </c:pt>
                <c:pt idx="7">
                  <c:v>2.9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41411328"/>
        <c:axId val="41412864"/>
      </c:lineChart>
      <c:catAx>
        <c:axId val="41411328"/>
        <c:scaling>
          <c:orientation/>
        </c:scaling>
        <c:delete val="0"/>
        <c:axPos val="b"/>
        <c:numFmt formatCode="General" sourceLinked="1"/>
        <c:majorTickMark val="out"/>
        <c:minorTickMark val="none"/>
        <c:tickLblPos val="low"/>
        <c:crossAx val="41412864"/>
        <c:crosses val="autoZero"/>
        <c:auto val="0"/>
        <c:lblAlgn val="ctr"/>
        <c:lblOffset/>
        <c:noMultiLvlLbl val="0"/>
      </c:catAx>
      <c:valAx>
        <c:axId val="41412864"/>
        <c:scaling>
          <c:orientation/>
          <c:min val="-150"/>
        </c:scaling>
        <c:delete val="0"/>
        <c:axPos val="l"/>
        <c:majorGridlines>
          <c:spPr>
            <a:ln>
              <a:solidFill>
                <a:schemeClr val="bg1">
                  <a:lumMod val="65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crossAx val="414113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cs-CZ" sz="1400" b="1" i="0" u="none" strike="noStrike" baseline="0"/>
              <a:t>Rozdíl mezi skutečností a schváleným rozpočet 2018 (v mld. Kč)</a:t>
            </a:r>
            <a:endParaRPr lang="cs-CZ" sz="1400"/>
          </a:p>
        </c:rich>
      </c:tx>
      <c:layout>
        <c:manualLayout>
          <c:xMode val="edge"/>
          <c:yMode val="edge"/>
          <c:x val="0.26008909940719604"/>
          <c:y val="0"/>
        </c:manualLayout>
      </c:layout>
      <c:overlay val="0"/>
    </c:title>
    <c:autoTitleDeleted val="0"/>
    <c:plotArea>
      <c:barChart>
        <c:barDir val="bar"/>
        <c:grouping val="clustered"/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invertIfNegative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invertIfNegative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5"/>
            <c:invertIfNegative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6"/>
            <c:invertIfNegative val="0"/>
            <c:spPr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</c:dPt>
          <c:dLbls>
            <c:dLbl>
              <c:idx val="0"/>
              <c:layout>
                <c:manualLayout>
                  <c:x val="-0.003129889955744147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004694835282862186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</c:spPr>
            <c:txPr>
              <a:bodyPr/>
              <a:p>
                <a:pPr>
                  <a:defRPr sz="1200" b="1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2018!$C$26:$C$32</c:f>
              <c:strCache>
                <c:ptCount val="7"/>
                <c:pt idx="0">
                  <c:v>Kapitálové výdaje</c:v>
                </c:pt>
                <c:pt idx="1">
                  <c:v>Běžné výdaje (bez správy dluhu)</c:v>
                </c:pt>
                <c:pt idx="2">
                  <c:v>Výdaje na správu státního dluhu</c:v>
                </c:pt>
                <c:pt idx="3">
                  <c:v>Ostatní příjmy</c:v>
                </c:pt>
                <c:pt idx="4">
                  <c:v>Příjmy z EU/FM</c:v>
                </c:pt>
                <c:pt idx="5">
                  <c:v>Pojistné na SZ </c:v>
                </c:pt>
                <c:pt idx="6">
                  <c:v>Daňové příjmy </c:v>
                </c:pt>
              </c:strCache>
            </c:strRef>
          </c:cat>
          <c:val>
            <c:numRef>
              <c:f>2018!$F$26:$F$32</c:f>
              <c:numCache>
                <c:formatCode>#,##0.0</c:formatCode>
                <c:ptCount val="7"/>
                <c:pt idx="0">
                  <c:v>29.5153785311</c:v>
                </c:pt>
                <c:pt idx="1">
                  <c:v>11.449668199811</c:v>
                </c:pt>
                <c:pt idx="2">
                  <c:v>-4.48813591796</c:v>
                </c:pt>
                <c:pt idx="3">
                  <c:v>20.54118374127</c:v>
                </c:pt>
                <c:pt idx="4">
                  <c:v>49.19072039865</c:v>
                </c:pt>
                <c:pt idx="5">
                  <c:v>16.16640205945</c:v>
                </c:pt>
                <c:pt idx="6">
                  <c:v>3.52255085165018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/>
        <c:axId val="41454976"/>
        <c:axId val="41460864"/>
      </c:barChart>
      <c:catAx>
        <c:axId val="41454976"/>
        <c:scaling>
          <c:orientation/>
        </c:scaling>
        <c:delete val="0"/>
        <c:axPos val="l"/>
        <c:numFmt formatCode="General" sourceLinked="0"/>
        <c:majorTickMark val="none"/>
        <c:minorTickMark val="none"/>
        <c:tickLblPos val="low"/>
        <c:txPr>
          <a:bodyPr/>
          <a:p>
            <a:pPr>
              <a:defRPr b="1"/>
            </a:pPr>
            <a:endParaRPr lang="cs-CZ"/>
          </a:p>
        </c:txPr>
        <c:crossAx val="41460864"/>
        <c:crosses val="autoZero"/>
        <c:auto val="0"/>
        <c:lblAlgn val="ctr"/>
        <c:lblOffset/>
        <c:noMultiLvlLbl val="0"/>
      </c:catAx>
      <c:valAx>
        <c:axId val="41460864"/>
        <c:scaling>
          <c:orientation/>
        </c:scaling>
        <c:delete val="0"/>
        <c:axPos val="b"/>
        <c:majorGridlines>
          <c:spPr>
            <a:ln>
              <a:solidFill>
                <a:schemeClr val="accent1">
                  <a:alpha val="47000"/>
                </a:schemeClr>
              </a:solidFill>
            </a:ln>
          </c:spPr>
        </c:majorGridlines>
        <c:numFmt formatCode="General" sourceLinked="1"/>
        <c:majorTickMark val="none"/>
        <c:minorTickMark val="none"/>
        <c:crossAx val="4145497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077171854674816132"/>
          <c:y val="0.0972173884510994"/>
          <c:w val="0.8525041937828064"/>
          <c:h val="0.718247592449188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List1!$G$2</c:f>
              <c:strCache>
                <c:ptCount val="1"/>
                <c:pt idx="0">
                  <c:v>Státní dluh (mld. Kč)</c:v>
                </c:pt>
              </c:strCache>
            </c:strRef>
          </c:tx>
          <c:spPr>
            <a:solidFill>
              <a:srgbClr val="20497E"/>
            </a:solidFill>
          </c:spPr>
          <c:invertIfNegative val="0"/>
          <c:dLbls>
            <c:dLbl>
              <c:idx val="0"/>
              <c:layout>
                <c:manualLayout>
                  <c:x val="0"/>
                  <c:y val="-0.00414915382862091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0.04769305512309074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0.00414915382862091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026136958040297031"/>
                  <c:y val="-0.04562288895249366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2.3953884953198475E-17"/>
                  <c:y val="-0.004149153828620910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0"/>
                  <c:y val="-0.05393360927700996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"/>
                  <c:y val="-0.01658779382705688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0"/>
                  <c:y val="-0.02695794962346553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4.7907769906396951E-17"/>
                  <c:y val="-0.03734238445758819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"/>
                  <c:y val="-0.045630294829607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1.0288115248613394E-07"/>
                  <c:y val="-0.05184661969542503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0"/>
                  <c:y val="-0.06636065244674682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0"/>
                  <c:y val="-0.08502481877803802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0.0013067964464426041"/>
                  <c:y val="-0.09953967481851577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2.0576230497226788E-07"/>
                  <c:y val="-0.1347630470991134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2.4686532924533822E-06"/>
                  <c:y val="-0.1472157835960388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0.00914782378822565"/>
                  <c:y val="-0.2509163022041320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-0.011761488392949104"/>
                  <c:y val="-0.2820216417312622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-0.010454656556248665"/>
                  <c:y val="-0.3006848096847534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>
                <c:manualLayout>
                  <c:x val="-0.0039204959757626057"/>
                  <c:y val="-0.31934800744056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>
                <c:manualLayout>
                  <c:x val="-0.002614098135381937"/>
                  <c:y val="-0.348380684852600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layout>
                <c:manualLayout>
                  <c:x val="0.0013067291583865881"/>
                  <c:y val="-0.31934800744056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layout>
                <c:manualLayout>
                  <c:x val="0"/>
                  <c:y val="-0.36704877018928528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en-US" sz="900">
                        <a:solidFill>
                          <a:schemeClr val="tx2"/>
                        </a:solidFill>
                      </a:rPr>
                      <a:t>1 </a:t>
                    </a:r>
                    <a:r>
                      <a:rPr lang="cs-CZ" sz="900">
                        <a:solidFill>
                          <a:schemeClr val="tx2"/>
                        </a:solidFill>
                      </a:rPr>
                      <a:t>673,0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>
                <c:manualLayout>
                  <c:x val="0.0026136867236346006"/>
                  <c:y val="-0.34630697965621948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en-US" sz="900">
                        <a:solidFill>
                          <a:schemeClr val="tx2"/>
                        </a:solidFill>
                      </a:rPr>
                      <a:t>1 </a:t>
                    </a:r>
                    <a:r>
                      <a:rPr lang="cs-CZ" sz="900">
                        <a:solidFill>
                          <a:schemeClr val="tx2"/>
                        </a:solidFill>
                      </a:rPr>
                      <a:t>613,4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>
                <c:manualLayout>
                  <c:x val="0.0039210068061947823"/>
                  <c:y val="-0.38155865669250488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en-US" sz="900">
                        <a:solidFill>
                          <a:schemeClr val="tx2"/>
                        </a:solidFill>
                      </a:rPr>
                      <a:t>1 </a:t>
                    </a:r>
                    <a:r>
                      <a:rPr lang="cs-CZ" sz="900">
                        <a:solidFill>
                          <a:schemeClr val="tx2"/>
                        </a:solidFill>
                      </a:rPr>
                      <a:t>624,7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layout>
                <c:manualLayout>
                  <c:x val="0.0052273734472692013"/>
                  <c:y val="-0.34215906262397766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en-US" sz="900">
                        <a:solidFill>
                          <a:schemeClr val="tx2"/>
                        </a:solidFill>
                      </a:rPr>
                      <a:t>1 </a:t>
                    </a:r>
                    <a:r>
                      <a:rPr lang="cs-CZ" sz="900">
                        <a:solidFill>
                          <a:schemeClr val="tx2"/>
                        </a:solidFill>
                      </a:rPr>
                      <a:t>622,0</a:t>
                    </a:r>
                    <a:endParaRPr lang="en-US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75000"/>
                  </a:sysClr>
                </a:solidFill>
              </a:ln>
            </c:spPr>
            <c:txPr>
              <a:bodyPr rot="0" vert="horz"/>
              <a:p>
                <a:pPr>
                  <a:defRPr sz="90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List1!$A$3:$A$28</c:f>
              <c:numCache>
                <c:formatCode>General</c:formatCode>
                <c:ptCount val="26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</c:numCache>
            </c:numRef>
          </c:cat>
          <c:val>
            <c:numRef>
              <c:f>List1!$D$3:$D$28</c:f>
              <c:numCache>
                <c:formatCode>0.00</c:formatCode>
                <c:ptCount val="26"/>
                <c:pt idx="0">
                  <c:v>158.84634665542</c:v>
                </c:pt>
                <c:pt idx="1">
                  <c:v>157.25140265373</c:v>
                </c:pt>
                <c:pt idx="2">
                  <c:v>154.3866151897</c:v>
                </c:pt>
                <c:pt idx="3">
                  <c:v>155.16478649425</c:v>
                </c:pt>
                <c:pt idx="4">
                  <c:v>173.1409068949</c:v>
                </c:pt>
                <c:pt idx="5">
                  <c:v>194.67579199119</c:v>
                </c:pt>
                <c:pt idx="6">
                  <c:v>228.35584817688</c:v>
                </c:pt>
                <c:pt idx="7">
                  <c:v>289.32436199299</c:v>
                </c:pt>
                <c:pt idx="8">
                  <c:v>345.04463673703</c:v>
                </c:pt>
                <c:pt idx="9">
                  <c:v>395.89831498409</c:v>
                </c:pt>
                <c:pt idx="10">
                  <c:v>493.18469695501</c:v>
                </c:pt>
                <c:pt idx="11">
                  <c:v>592.90038477538</c:v>
                </c:pt>
                <c:pt idx="12">
                  <c:v>691.1757646904</c:v>
                </c:pt>
                <c:pt idx="13">
                  <c:v>802.49313828219</c:v>
                </c:pt>
                <c:pt idx="14">
                  <c:v>892.34569072942</c:v>
                </c:pt>
                <c:pt idx="15">
                  <c:v>999.8080487005</c:v>
                </c:pt>
                <c:pt idx="16">
                  <c:v>1178.24353859443</c:v>
                </c:pt>
                <c:pt idx="17">
                  <c:v>1344.05705416369</c:v>
                </c:pt>
                <c:pt idx="18">
                  <c:v>1499.37387641436</c:v>
                </c:pt>
                <c:pt idx="19">
                  <c:v>1667.63275278563</c:v>
                </c:pt>
                <c:pt idx="20">
                  <c:v>1683.3381832575</c:v>
                </c:pt>
                <c:pt idx="21">
                  <c:v>1663.66336966743</c:v>
                </c:pt>
                <c:pt idx="22">
                  <c:v>1576.97681856524</c:v>
                </c:pt>
                <c:pt idx="23">
                  <c:v>1420.19327207496</c:v>
                </c:pt>
                <c:pt idx="24">
                  <c:v>1377.12499686278</c:v>
                </c:pt>
                <c:pt idx="25">
                  <c:v>1443.1571004126</c:v>
                </c:pt>
              </c:numCache>
            </c:numRef>
          </c:val>
        </c:ser>
        <c:ser>
          <c:idx val="2"/>
          <c:order val="2"/>
          <c:tx>
            <c:strRef>
              <c:f>List1!$E$2</c:f>
              <c:strCache>
                <c:ptCount val="1"/>
                <c:pt idx="0">
                  <c:v>Státní dluh za záporný/nulový výnos (mld. Kč)</c:v>
                </c:pt>
              </c:strCache>
            </c:strRef>
          </c:tx>
          <c:spPr>
            <a:solidFill>
              <a:srgbClr val="FF0000"/>
            </a:solidFill>
            <a:ln w="28575"/>
          </c:spPr>
          <c:invertIfNegative val="0"/>
          <c:dLbls>
            <c:dLbl>
              <c:idx val="22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numFmt formatCode="#,##0" sourceLinked="0"/>
              <c:txPr>
                <a:bodyPr rot="5400000" vert="horz"/>
                <a:p>
                  <a:pPr>
                    <a:defRPr sz="80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 rot="5400000" vert="horz"/>
              <a:p>
                <a:pPr>
                  <a:defRPr sz="800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cat>
            <c:numRef>
              <c:f>List1!$A$3:$A$28</c:f>
              <c:numCache>
                <c:formatCode>General</c:formatCode>
                <c:ptCount val="26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</c:numCache>
            </c:numRef>
          </c:cat>
          <c:val>
            <c:numRef>
              <c:f>List1!$E$3:$E$28</c:f>
              <c:numCache>
                <c:formatCode>General</c:formatCode>
                <c:ptCount val="26"/>
                <c:pt idx="0">
                  <c:v>0</c:v>
                </c:pt>
                <c:pt idx="1">
                  <c:v>0</c:v>
                </c:pt>
                <c:pt idx="2" formatCode="#,##0.00">
                  <c:v>0</c:v>
                </c:pt>
                <c:pt idx="3" formatCode="#,##0.00">
                  <c:v>0</c:v>
                </c:pt>
                <c:pt idx="4" formatCode="#,##0.00">
                  <c:v>0</c:v>
                </c:pt>
                <c:pt idx="5" formatCode="#,##0.00">
                  <c:v>0</c:v>
                </c:pt>
                <c:pt idx="6" formatCode="#,##0.00">
                  <c:v>0</c:v>
                </c:pt>
                <c:pt idx="7" formatCode="#,##0.00">
                  <c:v>0</c:v>
                </c:pt>
                <c:pt idx="8" formatCode="#,##0.00">
                  <c:v>0</c:v>
                </c:pt>
                <c:pt idx="9" formatCode="#,##0.00">
                  <c:v>0</c:v>
                </c:pt>
                <c:pt idx="10" formatCode="#,##0.00">
                  <c:v>0</c:v>
                </c:pt>
                <c:pt idx="11" formatCode="#,##0.00">
                  <c:v>0</c:v>
                </c:pt>
                <c:pt idx="12" formatCode="#,##0.00">
                  <c:v>0</c:v>
                </c:pt>
                <c:pt idx="13" formatCode="#,##0.00">
                  <c:v>0</c:v>
                </c:pt>
                <c:pt idx="14" formatCode="#,##0.00">
                  <c:v>0</c:v>
                </c:pt>
                <c:pt idx="15" formatCode="#,##0.00">
                  <c:v>0</c:v>
                </c:pt>
                <c:pt idx="16" formatCode="#,##0.00">
                  <c:v>0</c:v>
                </c:pt>
                <c:pt idx="17" formatCode="#,##0.00">
                  <c:v>0</c:v>
                </c:pt>
                <c:pt idx="18" formatCode="#,##0.00">
                  <c:v>0</c:v>
                </c:pt>
                <c:pt idx="19" formatCode="#,##0.00">
                  <c:v>0</c:v>
                </c:pt>
                <c:pt idx="20" formatCode="#,##0.00">
                  <c:v>0</c:v>
                </c:pt>
                <c:pt idx="21" formatCode="#,##0.00">
                  <c:v>0</c:v>
                </c:pt>
                <c:pt idx="22" formatCode="#,##0">
                  <c:v>96</c:v>
                </c:pt>
                <c:pt idx="23" formatCode="#,##0">
                  <c:v>193.181165</c:v>
                </c:pt>
                <c:pt idx="24" formatCode="#,##0">
                  <c:v>247.591185</c:v>
                </c:pt>
                <c:pt idx="25" formatCode="0.0">
                  <c:v>178.846565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87"/>
        <c:overlap val="100"/>
        <c:axId val="45401600"/>
        <c:axId val="45403136"/>
      </c:barChart>
      <c:lineChart>
        <c:grouping/>
        <c:varyColors val="0"/>
        <c:ser>
          <c:idx val="1"/>
          <c:order val="1"/>
          <c:tx>
            <c:strRef>
              <c:f>List1!$F$2</c:f>
              <c:strCache>
                <c:ptCount val="1"/>
                <c:pt idx="0">
                  <c:v>Státní dluh (pravá osa, % HDP)</c:v>
                </c:pt>
              </c:strCache>
            </c:strRef>
          </c:tx>
          <c:spPr>
            <a:ln>
              <a:solidFill>
                <a:srgbClr val="4EBCC2"/>
              </a:solidFill>
            </a:ln>
          </c:spPr>
          <c:marker>
            <c:symbol val="diamond"/>
            <c:spPr>
              <a:solidFill>
                <a:srgbClr val="4EBCC2"/>
              </a:solidFill>
              <a:ln>
                <a:solidFill>
                  <a:srgbClr val="4EBCC2"/>
                </a:solidFill>
              </a:ln>
            </c:spPr>
          </c:marker>
          <c:dLbls>
            <c:dLbl>
              <c:idx val="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020719235762953758"/>
                  <c:y val="-0.032218180596828461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022025827318429947"/>
                  <c:y val="-0.023919872939586639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022025827318429947"/>
                  <c:y val="-0.02599444985389709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027069266885519028"/>
                  <c:y val="-0.03014360368251800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layout>
                <c:manualLayout>
                  <c:x val="-0.027069266885519028"/>
                  <c:y val="-0.02599444985389709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layout>
                <c:manualLayout>
                  <c:x val="-0.0244560856372118"/>
                  <c:y val="-0.025994449853897095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layout>
                <c:manualLayout>
                  <c:x val="-0.034901920706033707"/>
                  <c:y val="-0.040509261190891266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dLblPos val="b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solidFill>
                <a:schemeClr val="bg1"/>
              </a:solidFill>
              <a:ln>
                <a:solidFill>
                  <a:schemeClr val="bg1">
                    <a:lumMod val="75000"/>
                  </a:schemeClr>
                </a:solidFill>
              </a:ln>
            </c:spPr>
            <c:txPr>
              <a:bodyPr/>
              <a:p>
                <a:pPr>
                  <a:defRPr>
                    <a:solidFill>
                      <a:srgbClr val="4EBCC2"/>
                    </a:solidFill>
                  </a:defRPr>
                </a:pPr>
                <a:endParaRPr lang="cs-CZ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List1!$A$3:$A$28</c:f>
              <c:numCache>
                <c:formatCode>General</c:formatCode>
                <c:ptCount val="26"/>
                <c:pt idx="0">
                  <c:v>1993</c:v>
                </c:pt>
                <c:pt idx="1">
                  <c:v>1994</c:v>
                </c:pt>
                <c:pt idx="2">
                  <c:v>1995</c:v>
                </c:pt>
                <c:pt idx="3">
                  <c:v>1996</c:v>
                </c:pt>
                <c:pt idx="4">
                  <c:v>1997</c:v>
                </c:pt>
                <c:pt idx="5">
                  <c:v>1998</c:v>
                </c:pt>
                <c:pt idx="6">
                  <c:v>1999</c:v>
                </c:pt>
                <c:pt idx="7">
                  <c:v>2000</c:v>
                </c:pt>
                <c:pt idx="8">
                  <c:v>2001</c:v>
                </c:pt>
                <c:pt idx="9">
                  <c:v>2002</c:v>
                </c:pt>
                <c:pt idx="10">
                  <c:v>2003</c:v>
                </c:pt>
                <c:pt idx="11">
                  <c:v>2004</c:v>
                </c:pt>
                <c:pt idx="12">
                  <c:v>2005</c:v>
                </c:pt>
                <c:pt idx="13">
                  <c:v>2006</c:v>
                </c:pt>
                <c:pt idx="14">
                  <c:v>2007</c:v>
                </c:pt>
                <c:pt idx="15">
                  <c:v>2008</c:v>
                </c:pt>
                <c:pt idx="16">
                  <c:v>2009</c:v>
                </c:pt>
                <c:pt idx="17">
                  <c:v>2010</c:v>
                </c:pt>
                <c:pt idx="18">
                  <c:v>2011</c:v>
                </c:pt>
                <c:pt idx="19">
                  <c:v>2012</c:v>
                </c:pt>
                <c:pt idx="20">
                  <c:v>2013</c:v>
                </c:pt>
                <c:pt idx="21">
                  <c:v>2014</c:v>
                </c:pt>
                <c:pt idx="22">
                  <c:v>2015</c:v>
                </c:pt>
                <c:pt idx="23">
                  <c:v>2016</c:v>
                </c:pt>
                <c:pt idx="24">
                  <c:v>2017</c:v>
                </c:pt>
                <c:pt idx="25">
                  <c:v>2018</c:v>
                </c:pt>
              </c:numCache>
            </c:numRef>
          </c:cat>
          <c:val>
            <c:numRef>
              <c:f>List1!$F$3:$F$28</c:f>
              <c:numCache>
                <c:formatCode>0.0</c:formatCode>
                <c:ptCount val="26"/>
                <c:pt idx="0">
                  <c:v>13.2835662705411</c:v>
                </c:pt>
                <c:pt idx="1">
                  <c:v>11.5217433069145</c:v>
                </c:pt>
                <c:pt idx="2">
                  <c:v>9.73159615100284</c:v>
                </c:pt>
                <c:pt idx="3">
                  <c:v>8.53331147244303</c:v>
                </c:pt>
                <c:pt idx="4">
                  <c:v>8.83946990490753</c:v>
                </c:pt>
                <c:pt idx="5">
                  <c:v>9.06992124872006</c:v>
                </c:pt>
                <c:pt idx="6">
                  <c:v>10.1834693626065</c:v>
                </c:pt>
                <c:pt idx="7">
                  <c:v>12.1595870036177</c:v>
                </c:pt>
                <c:pt idx="8">
                  <c:v>13.4347010712897</c:v>
                </c:pt>
                <c:pt idx="9">
                  <c:v>14.7632689120588</c:v>
                </c:pt>
                <c:pt idx="10">
                  <c:v>17.548671211067</c:v>
                </c:pt>
                <c:pt idx="11">
                  <c:v>19.3603665822258</c:v>
                </c:pt>
                <c:pt idx="12">
                  <c:v>21.1696897940692</c:v>
                </c:pt>
                <c:pt idx="13">
                  <c:v>22.8448415844632</c:v>
                </c:pt>
                <c:pt idx="14">
                  <c:v>23.2374610130217</c:v>
                </c:pt>
                <c:pt idx="15">
                  <c:v>24.8454020770395</c:v>
                </c:pt>
                <c:pt idx="16">
                  <c:v>29.9776318086599</c:v>
                </c:pt>
                <c:pt idx="17">
                  <c:v>33.9197290918906</c:v>
                </c:pt>
                <c:pt idx="18">
                  <c:v>37.1706728944708</c:v>
                </c:pt>
                <c:pt idx="19">
                  <c:v>41.0755886527991</c:v>
                </c:pt>
                <c:pt idx="20">
                  <c:v>41.0757834615586</c:v>
                </c:pt>
                <c:pt idx="21">
                  <c:v>38.5661739521203</c:v>
                </c:pt>
                <c:pt idx="22">
                  <c:v>36.4024328077553</c:v>
                </c:pt>
                <c:pt idx="23">
                  <c:v>33.8376220813164</c:v>
                </c:pt>
                <c:pt idx="24">
                  <c:v>32.2032832446042</c:v>
                </c:pt>
                <c:pt idx="25">
                  <c:v>30.6269574284856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45431808"/>
        <c:axId val="45429888"/>
      </c:lineChart>
      <c:catAx>
        <c:axId val="45401600"/>
        <c:scaling>
          <c:orientation/>
        </c:scaling>
        <c:delete val="0"/>
        <c:axPos val="b"/>
        <c:numFmt formatCode="General" sourceLinked="1"/>
        <c:majorTickMark val="out"/>
        <c:minorTickMark val="none"/>
        <c:txPr>
          <a:bodyPr rot="-2460000"/>
          <a:p>
            <a:pPr>
              <a:defRPr/>
            </a:pPr>
            <a:endParaRPr lang="cs-CZ"/>
          </a:p>
        </c:txPr>
        <c:crossAx val="45403136"/>
        <c:crosses val="autoZero"/>
        <c:auto val="0"/>
        <c:lblAlgn val="ctr"/>
        <c:lblOffset/>
        <c:tickLblSkip val="1"/>
        <c:noMultiLvlLbl val="0"/>
      </c:catAx>
      <c:valAx>
        <c:axId val="45403136"/>
        <c:scaling>
          <c:orientation/>
          <c:max val="2000"/>
        </c:scaling>
        <c:delete val="0"/>
        <c:axPos val="l"/>
        <c:majorGridlines>
          <c:spPr>
            <a:ln>
              <a:solidFill>
                <a:schemeClr val="bg1">
                  <a:lumMod val="75000"/>
                </a:schemeClr>
              </a:solidFill>
              <a:prstDash val="dash"/>
            </a:ln>
          </c:spPr>
        </c:majorGridlines>
        <c:title>
          <c:tx>
            <c:rich>
              <a:bodyPr rot="0" vert="horz"/>
              <a:lstStyle>
                <a:defPPr>
                  <a:defRPr kern="1200" smtId="4294967295"/>
                </a:defPPr>
              </a:lstStyle>
              <a:p>
                <a:pPr>
                  <a:defRPr b="0"/>
                </a:pPr>
                <a:r>
                  <a:rPr lang="cs-CZ" b="0"/>
                  <a:t>mld. Kč</a:t>
                </a:r>
              </a:p>
            </c:rich>
          </c:tx>
          <c:layout>
            <c:manualLayout>
              <c:xMode val="edge"/>
              <c:yMode val="edge"/>
              <c:x val="0"/>
              <c:y val="0.022853607311844826"/>
            </c:manualLayout>
          </c:layout>
          <c:overlay val="0"/>
        </c:title>
        <c:numFmt formatCode="#,##0" sourceLinked="0"/>
        <c:majorTickMark val="out"/>
        <c:minorTickMark val="none"/>
        <c:spPr>
          <a:ln>
            <a:noFill/>
          </a:ln>
        </c:spPr>
        <c:crossAx val="45401600"/>
        <c:crosses val="autoZero"/>
        <c:crossBetween val="between"/>
      </c:valAx>
      <c:valAx>
        <c:axId val="45429888"/>
        <c:scaling>
          <c:orientation/>
          <c:max val="50"/>
        </c:scaling>
        <c:delete val="0"/>
        <c:axPos val="r"/>
        <c:title>
          <c:tx>
            <c:rich>
              <a:bodyPr rot="0" vert="horz"/>
              <a:lstStyle>
                <a:defPPr>
                  <a:defRPr kern="1200" smtId="4294967295"/>
                </a:defPPr>
              </a:lstStyle>
              <a:p>
                <a:pPr>
                  <a:defRPr b="0"/>
                </a:pPr>
                <a:r>
                  <a:rPr lang="cs-CZ" b="0"/>
                  <a:t>% HDP</a:t>
                </a:r>
              </a:p>
            </c:rich>
          </c:tx>
          <c:layout>
            <c:manualLayout>
              <c:xMode val="edge"/>
              <c:yMode val="edge"/>
              <c:x val="0.92300724983215332"/>
              <c:y val="0.025751078501343727"/>
            </c:manualLayout>
          </c:layout>
          <c:overlay val="0"/>
        </c:title>
        <c:numFmt formatCode="#,##0" sourceLinked="0"/>
        <c:majorTickMark val="out"/>
        <c:minorTickMark val="none"/>
        <c:spPr>
          <a:ln>
            <a:noFill/>
          </a:ln>
        </c:spPr>
        <c:crossAx val="45431808"/>
        <c:crosses val="max"/>
        <c:crossBetween val="between"/>
      </c:valAx>
      <c:catAx>
        <c:axId val="45431808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45429888"/>
        <c:crosses val="autoZero"/>
        <c:auto val="0"/>
        <c:lblAlgn val="ctr"/>
        <c:lblOffset/>
        <c:noMultiLvlLbl val="0"/>
      </c:catAx>
      <c:spPr>
        <a:ln>
          <a:noFill/>
        </a:ln>
      </c:spPr>
    </c:plotArea>
    <c:legend>
      <c:legendPos val="b"/>
      <c:layout>
        <c:manualLayout>
          <c:xMode val="edge"/>
          <c:yMode val="edge"/>
          <c:x val="0.054836396127939224"/>
          <c:y val="0.93123900890350342"/>
          <c:w val="0.90742111206054688"/>
          <c:h val="0.052887972444295883"/>
        </c:manualLayout>
      </c:layout>
      <c:overlay val="0"/>
    </c:legend>
    <c:plotVisOnly val="0"/>
    <c:dispBlanksAs val="gap"/>
    <c:showDLblsOverMax val="0"/>
  </c:chart>
  <c:spPr>
    <a:ln>
      <a:noFill/>
    </a:ln>
  </c:spPr>
  <c:txPr>
    <a:bodyPr/>
    <a:p>
      <a:pPr>
        <a:defRPr sz="90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cs-CZ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062719963490962982"/>
          <c:y val="0.099953703582286835"/>
          <c:w val="0.874269425868988"/>
          <c:h val="0.68454664945602417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'List1 2'!$D$2</c:f>
              <c:strCache>
                <c:ptCount val="1"/>
                <c:pt idx="0">
                  <c:v>Průměrná doba do splatnosti státního dluhu (pravá osa)</c:v>
                </c:pt>
              </c:strCache>
            </c:strRef>
          </c:tx>
          <c:spPr>
            <a:solidFill>
              <a:srgbClr val="20497E"/>
            </a:solidFill>
            <a:ln>
              <a:noFill/>
            </a:ln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75000"/>
                  </a:sysClr>
                </a:solidFill>
              </a:ln>
            </c:spPr>
            <c:txPr>
              <a:bodyPr/>
              <a:p>
                <a:pPr>
                  <a:defRPr>
                    <a:solidFill>
                      <a:srgbClr val="20497E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'List1 2'!$A$5:$A$13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'List1 2'!$D$5:$D$13</c:f>
              <c:numCache>
                <c:formatCode>General</c:formatCode>
                <c:ptCount val="9"/>
                <c:pt idx="0">
                  <c:v>6.3</c:v>
                </c:pt>
                <c:pt idx="1">
                  <c:v>5.8</c:v>
                </c:pt>
                <c:pt idx="2">
                  <c:v>5.7</c:v>
                </c:pt>
                <c:pt idx="3">
                  <c:v>5.6</c:v>
                </c:pt>
                <c:pt idx="4">
                  <c:v>5.5</c:v>
                </c:pt>
                <c:pt idx="5">
                  <c:v>5.1</c:v>
                </c:pt>
                <c:pt idx="6">
                  <c:v>5.1</c:v>
                </c:pt>
                <c:pt idx="7">
                  <c:v>5</c:v>
                </c:pt>
                <c:pt idx="8">
                  <c:v>5.4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/>
        <c:overlap/>
        <c:axId val="45532672"/>
        <c:axId val="45530496"/>
      </c:barChart>
      <c:lineChart>
        <c:grouping/>
        <c:varyColors val="0"/>
        <c:ser>
          <c:idx val="3"/>
          <c:order val="1"/>
          <c:tx>
            <c:strRef>
              <c:f>'List1 2'!$E$2</c:f>
              <c:strCache>
                <c:ptCount val="1"/>
                <c:pt idx="0">
                  <c:v>Průměrný výnos do splatnosti státního dluhu</c:v>
                </c:pt>
              </c:strCache>
            </c:strRef>
          </c:tx>
          <c:spPr>
            <a:ln>
              <a:solidFill>
                <a:srgbClr val="4EBCC2"/>
              </a:solidFill>
            </a:ln>
          </c:spPr>
          <c:marker>
            <c:symbol val="diamond"/>
            <c:size val="7"/>
            <c:spPr>
              <a:solidFill>
                <a:srgbClr val="4EBCC2"/>
              </a:solidFill>
              <a:ln>
                <a:solidFill>
                  <a:srgbClr val="4EBCC2"/>
                </a:solidFill>
              </a:ln>
            </c:spPr>
          </c:marker>
          <c:dLbls>
            <c:dLbl>
              <c:idx val="0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pPr>
              <a:solidFill>
                <a:sysClr val="window" lastClr="FFFFFF"/>
              </a:solidFill>
              <a:ln>
                <a:solidFill>
                  <a:sysClr val="window" lastClr="FFFFFF">
                    <a:lumMod val="75000"/>
                  </a:sysClr>
                </a:solidFill>
              </a:ln>
            </c:spPr>
            <c:txPr>
              <a:bodyPr/>
              <a:p>
                <a:pPr>
                  <a:defRPr>
                    <a:solidFill>
                      <a:srgbClr val="4EBCC2"/>
                    </a:solidFill>
                  </a:defRPr>
                </a:pPr>
                <a:endParaRPr lang="cs-CZ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'List1 2'!$A$5:$A$13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'List1 2'!$E$5:$E$13</c:f>
              <c:numCache>
                <c:formatCode>_(* #,##0.00_);_(* \(#,##0.00\);_(* "-"??_);_(@_)</c:formatCode>
                <c:ptCount val="9"/>
                <c:pt idx="0">
                  <c:v>2.8</c:v>
                </c:pt>
                <c:pt idx="1">
                  <c:v>3.2</c:v>
                </c:pt>
                <c:pt idx="2">
                  <c:v>2.6</c:v>
                </c:pt>
                <c:pt idx="3">
                  <c:v>3</c:v>
                </c:pt>
                <c:pt idx="4">
                  <c:v>2.9</c:v>
                </c:pt>
                <c:pt idx="5">
                  <c:v>2.7</c:v>
                </c:pt>
                <c:pt idx="6">
                  <c:v>2.5</c:v>
                </c:pt>
                <c:pt idx="7">
                  <c:v>2.5</c:v>
                </c:pt>
                <c:pt idx="8">
                  <c:v>2.5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45527040"/>
        <c:axId val="45528576"/>
      </c:lineChart>
      <c:catAx>
        <c:axId val="45527040"/>
        <c:scaling>
          <c:orientation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2460000"/>
          <a:p>
            <a:pPr>
              <a:defRPr/>
            </a:pPr>
            <a:endParaRPr lang="cs-CZ"/>
          </a:p>
        </c:txPr>
        <c:crossAx val="45528576"/>
        <c:crosses val="autoZero"/>
        <c:auto val="0"/>
        <c:lblAlgn val="ctr"/>
        <c:lblOffset/>
        <c:noMultiLvlLbl val="0"/>
      </c:catAx>
      <c:valAx>
        <c:axId val="45528576"/>
        <c:scaling>
          <c:orientation/>
          <c:max val="7"/>
        </c:scaling>
        <c:delete val="0"/>
        <c:axPos val="l"/>
        <c:majorGridlines>
          <c:spPr>
            <a:ln>
              <a:solidFill>
                <a:srgbClr val="BFBEBF"/>
              </a:solidFill>
              <a:prstDash val="dash"/>
            </a:ln>
          </c:spPr>
        </c:majorGridlines>
        <c:title>
          <c:tx>
            <c:rich>
              <a:bodyPr rot="0" vert="horz"/>
              <a:lstStyle>
                <a:defPPr>
                  <a:defRPr kern="1200" smtId="4294967295"/>
                </a:defPPr>
              </a:lstStyle>
              <a:p>
                <a:pPr>
                  <a:defRPr b="0"/>
                </a:pPr>
                <a:r>
                  <a:rPr lang="cs-CZ" b="0"/>
                  <a:t>% státního</a:t>
                </a:r>
                <a:r>
                  <a:rPr lang="cs-CZ" b="0" baseline="0"/>
                  <a:t> dluhu</a:t>
                </a:r>
                <a:endParaRPr lang="cs-CZ" b="0"/>
              </a:p>
            </c:rich>
          </c:tx>
          <c:layout>
            <c:manualLayout>
              <c:xMode val="edge"/>
              <c:yMode val="edge"/>
              <c:x val="0.00817100703716278"/>
              <c:y val="0.014278333634138107"/>
            </c:manualLayout>
          </c:layout>
          <c:overlay val="0"/>
        </c:title>
        <c:numFmt formatCode="0" sourceLinked="0"/>
        <c:majorTickMark val="out"/>
        <c:minorTickMark val="none"/>
        <c:spPr>
          <a:ln>
            <a:noFill/>
          </a:ln>
        </c:spPr>
        <c:crossAx val="45527040"/>
        <c:crosses val="autoZero"/>
        <c:crossBetween val="between"/>
        <c:majorUnit val="1"/>
      </c:valAx>
      <c:valAx>
        <c:axId val="45530496"/>
        <c:scaling>
          <c:orientation/>
        </c:scaling>
        <c:delete val="0"/>
        <c:axPos val="r"/>
        <c:title>
          <c:tx>
            <c:rich>
              <a:bodyPr rot="0" vert="horz"/>
              <a:lstStyle>
                <a:defPPr>
                  <a:defRPr kern="1200" smtId="4294967295"/>
                </a:defPPr>
              </a:lstStyle>
              <a:p>
                <a:pPr>
                  <a:defRPr b="0"/>
                </a:pPr>
                <a:r>
                  <a:rPr lang="cs-CZ" b="0"/>
                  <a:t>roky</a:t>
                </a:r>
              </a:p>
            </c:rich>
          </c:tx>
          <c:layout>
            <c:manualLayout>
              <c:xMode val="edge"/>
              <c:yMode val="edge"/>
              <c:x val="0.93745464086532593"/>
              <c:y val="0.021031208336353302"/>
            </c:manualLayout>
          </c:layout>
          <c:overlay val="0"/>
        </c:title>
        <c:numFmt formatCode="General" sourceLinked="1"/>
        <c:majorTickMark val="out"/>
        <c:minorTickMark val="none"/>
        <c:spPr>
          <a:ln>
            <a:noFill/>
          </a:ln>
        </c:spPr>
        <c:crossAx val="45532672"/>
        <c:crosses val="max"/>
        <c:crossBetween val="between"/>
      </c:valAx>
      <c:catAx>
        <c:axId val="45532672"/>
        <c:scaling>
          <c:orientation/>
        </c:scaling>
        <c:delete val="1"/>
        <c:axPos val="b"/>
        <c:numFmt formatCode="General" sourceLinked="1"/>
        <c:majorTickMark val="out"/>
        <c:minorTickMark val="none"/>
        <c:crossAx val="45530496"/>
        <c:crosses val="autoZero"/>
        <c:auto val="0"/>
        <c:lblAlgn val="ctr"/>
        <c:lblOffset/>
        <c:noMultiLvlLbl val="0"/>
      </c:catAx>
    </c:plotArea>
    <c:legend>
      <c:legendPos val="b"/>
      <c:layout>
        <c:manualLayout>
          <c:xMode val="edge"/>
          <c:yMode val="edge"/>
          <c:x val="0.033750575035810471"/>
          <c:y val="0.87214511632919312"/>
          <c:w val="0.91746419668197632"/>
          <c:h val="0.09164150059223175"/>
        </c:manualLayout>
      </c:layout>
      <c:overlay val="0"/>
    </c:legend>
    <c:plotVisOnly val="1"/>
    <c:dispBlanksAs val="gap"/>
    <c:showDLblsOverMax val="0"/>
  </c:chart>
  <c:spPr>
    <a:ln>
      <a:noFill/>
    </a:ln>
  </c:spPr>
  <c:txPr>
    <a:bodyPr/>
    <a:p>
      <a:pPr>
        <a:defRPr sz="900"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pPr>
      <a:endParaRPr lang="cs-CZ"/>
    </a:p>
  </c:txPr>
  <c:externalData r:id="rId1">
    <c:autoUpdate val="0"/>
  </c:externalData>
</c:chartSpace>
</file>

<file path=ppt/charts/chart5.xml><?xml version="1.0" encoding="utf-8"?>
<c:chartSpace xmlns:a="http://schemas.openxmlformats.org/drawingml/2006/main" xmlns:r="http://schemas.openxmlformats.org/officeDocument/2006/relationships" xmlns:c="http://schemas.openxmlformats.org/drawingml/20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0208694636821747"/>
          <c:y val="0.034069869667291641"/>
          <c:w val="0.85281014442443848"/>
          <c:h val="0.839327335357666"/>
        </c:manualLayout>
      </c:layout>
      <c:scatterChart>
        <c:scatterStyle val="lineMarker"/>
        <c:varyColors val="0"/>
        <c:ser>
          <c:idx val="0"/>
          <c:order val="0"/>
          <c:tx>
            <c:strRef>
              <c:f>'Graf odhad 2018'!$C$4</c:f>
              <c:strCache>
                <c:ptCount val="1"/>
                <c:pt idx="0">
                  <c:v>Saldo</c:v>
                </c:pt>
              </c:strCache>
            </c:strRef>
          </c:tx>
          <c:spPr>
            <a:ln w="28575">
              <a:noFill/>
            </a:ln>
          </c:spPr>
          <c:marker>
            <c:symbol val="circle"/>
            <c:size val="8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</c:spPr>
          </c:marker>
          <c:dPt>
            <c:idx val="4"/>
            <c:invertIfNegative val="1"/>
            <c:marker>
              <c:spPr>
                <a:solidFill>
                  <a:schemeClr val="accent2"/>
                </a:solidFill>
                <a:ln>
                  <a:noFill/>
                </a:ln>
              </c:spPr>
            </c:marker>
          </c:dPt>
          <c:dLbls>
            <c:dLbl>
              <c:idx val="0"/>
              <c:layout>
                <c:manualLayout>
                  <c:x val="-0.012121211737394333"/>
                  <c:y val="-0.006433452945202589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AT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BE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0.016969697549939156"/>
                  <c:y val="0.012866905890405178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BG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CY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036363635212183"/>
                  <c:y val="-0.032167267054319382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 b="1">
                        <a:solidFill>
                          <a:srgbClr val="C00000"/>
                        </a:solidFill>
                      </a:defRPr>
                    </a:pPr>
                    <a:r>
                      <a:rPr lang="cs-CZ" b="1">
                        <a:solidFill>
                          <a:srgbClr val="C00000"/>
                        </a:solidFill>
                      </a:rPr>
                      <a:t>CZ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0.0096969697624444962"/>
                  <c:y val="0.016083633527159691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DE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0.055757574737071991"/>
                  <c:y val="0.028950538486242294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DK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0.036363635212183"/>
                  <c:y val="0.035383991897106171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EE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0.058181818574666977"/>
                  <c:y val="0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ES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0.014545454643666744"/>
                  <c:y val="0.022517086938023567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FI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0.0072727273218333721"/>
                  <c:y val="-0.019300360232591629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FR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GR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HR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3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HU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4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IE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5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IT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6"/>
              <c:layout>
                <c:manualLayout>
                  <c:x val="-0.050909090787172318"/>
                  <c:y val="0.025733811780810356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LT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7"/>
              <c:layout>
                <c:manualLayout>
                  <c:x val="-0.065454542636871338"/>
                  <c:y val="0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LU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8"/>
              <c:layout>
                <c:manualLayout>
                  <c:x val="-0.021818181499838829"/>
                  <c:y val="0.019300360232591629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LV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9"/>
              <c:layout>
                <c:manualLayout>
                  <c:x val="-0.016969697549939156"/>
                  <c:y val="-0.025733811780810356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MT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0"/>
              <c:layout>
                <c:manualLayout>
                  <c:x val="-0.014545454643666744"/>
                  <c:y val="0.035383991897106171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NL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1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PL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2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PT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3"/>
              <c:layout>
                <c:manualLayout>
                  <c:x val="-0.002424242440611124"/>
                  <c:y val="-0.012866905890405178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RO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4"/>
              <c:layout>
                <c:manualLayout>
                  <c:x val="-0.050909090787172318"/>
                  <c:y val="-0.022517086938023567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SE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5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SI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6"/>
              <c:layout>
                <c:manualLayout>
                  <c:x val="-0.0072727273218333721"/>
                  <c:y val="5.8972637396996231E-17"/>
                </c:manualLayout>
              </c:layout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SK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7"/>
              <c:tx>
                <c:rich>
                  <a:bodyPr/>
                  <a:lstStyle>
                    <a:defPPr>
                      <a:defRPr kern="1200" smtId="4294967295"/>
                    </a:defPPr>
                  </a:lstStyle>
                  <a:p>
                    <a:pPr>
                      <a:defRPr/>
                    </a:pPr>
                    <a:r>
                      <a:rPr lang="cs-CZ"/>
                      <a:t>UK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xVal>
            <c:numRef>
              <c:f>'Graf odhad 2018'!$B$5:$B$32</c:f>
              <c:numCache>
                <c:formatCode>0.0</c:formatCode>
                <c:ptCount val="28"/>
                <c:pt idx="0">
                  <c:v>74.238958705507</c:v>
                </c:pt>
                <c:pt idx="1">
                  <c:v>101.897191987965</c:v>
                </c:pt>
                <c:pt idx="2">
                  <c:v>22.5141250774452</c:v>
                </c:pt>
                <c:pt idx="3">
                  <c:v>103.265895953757</c:v>
                </c:pt>
                <c:pt idx="4">
                  <c:v>33.0437958154172</c:v>
                </c:pt>
                <c:pt idx="5">
                  <c:v>60.5615159537411</c:v>
                </c:pt>
                <c:pt idx="6">
                  <c:v>35.136906901856</c:v>
                </c:pt>
                <c:pt idx="7">
                  <c:v>8.15501197534257</c:v>
                </c:pt>
                <c:pt idx="8">
                  <c:v>97.096261299392</c:v>
                </c:pt>
                <c:pt idx="9">
                  <c:v>59.9279380813941</c:v>
                </c:pt>
                <c:pt idx="10">
                  <c:v>98.6598405392811</c:v>
                </c:pt>
                <c:pt idx="11">
                  <c:v>182.959131845266</c:v>
                </c:pt>
                <c:pt idx="12">
                  <c:v>74.4668663275048</c:v>
                </c:pt>
                <c:pt idx="13">
                  <c:v>72.9366933850339</c:v>
                </c:pt>
                <c:pt idx="14">
                  <c:v>64.0360724558812</c:v>
                </c:pt>
                <c:pt idx="15">
                  <c:v>130.930512142342</c:v>
                </c:pt>
                <c:pt idx="16">
                  <c:v>39.2074870507263</c:v>
                </c:pt>
                <c:pt idx="17">
                  <c:v>21.7781233799896</c:v>
                </c:pt>
                <c:pt idx="18">
                  <c:v>34.8068900551743</c:v>
                </c:pt>
                <c:pt idx="19">
                  <c:v>46.8945393914131</c:v>
                </c:pt>
                <c:pt idx="20">
                  <c:v>53.0818806538028</c:v>
                </c:pt>
                <c:pt idx="21">
                  <c:v>49.2239936672714</c:v>
                </c:pt>
                <c:pt idx="22">
                  <c:v>121.239647738467</c:v>
                </c:pt>
                <c:pt idx="23">
                  <c:v>35.021227423376</c:v>
                </c:pt>
                <c:pt idx="24">
                  <c:v>37.7203790063702</c:v>
                </c:pt>
                <c:pt idx="25">
                  <c:v>70.2789558829959</c:v>
                </c:pt>
                <c:pt idx="26">
                  <c:v>49.4108153519632</c:v>
                </c:pt>
                <c:pt idx="27">
                  <c:v>85.3670961927702</c:v>
                </c:pt>
              </c:numCache>
            </c:numRef>
          </c:xVal>
          <c:yVal>
            <c:numRef>
              <c:f>'Graf odhad 2018'!$C$5:$C$32</c:f>
              <c:numCache>
                <c:formatCode>0.0</c:formatCode>
                <c:ptCount val="28"/>
                <c:pt idx="0">
                  <c:v>-0.311076919899629</c:v>
                </c:pt>
                <c:pt idx="1">
                  <c:v>-1.04844820387524</c:v>
                </c:pt>
                <c:pt idx="2">
                  <c:v>0.476230106989948</c:v>
                </c:pt>
                <c:pt idx="3">
                  <c:v>3.01541425818882</c:v>
                </c:pt>
                <c:pt idx="4">
                  <c:v>1.61181445107033</c:v>
                </c:pt>
                <c:pt idx="5">
                  <c:v>1.5571450818031</c:v>
                </c:pt>
                <c:pt idx="6">
                  <c:v>-0.00163208386734966</c:v>
                </c:pt>
                <c:pt idx="7">
                  <c:v>0.786446268012093</c:v>
                </c:pt>
                <c:pt idx="8">
                  <c:v>-2.69833642288472</c:v>
                </c:pt>
                <c:pt idx="9">
                  <c:v>-0.69842001682014</c:v>
                </c:pt>
                <c:pt idx="10">
                  <c:v>-2.57596939307472</c:v>
                </c:pt>
                <c:pt idx="11">
                  <c:v>0.361549090392734</c:v>
                </c:pt>
                <c:pt idx="12">
                  <c:v>-0.532283588140669</c:v>
                </c:pt>
                <c:pt idx="13">
                  <c:v>-2.39825558963675</c:v>
                </c:pt>
                <c:pt idx="14">
                  <c:v>-0.0979553758843194</c:v>
                </c:pt>
                <c:pt idx="15">
                  <c:v>-1.83986535224814</c:v>
                </c:pt>
                <c:pt idx="16">
                  <c:v>-0.943854238211354</c:v>
                </c:pt>
                <c:pt idx="17">
                  <c:v>1.50682564368412</c:v>
                </c:pt>
                <c:pt idx="18">
                  <c:v>0.612299825057193</c:v>
                </c:pt>
                <c:pt idx="19">
                  <c:v>1.05877448937057</c:v>
                </c:pt>
                <c:pt idx="20">
                  <c:v>0.751122672153848</c:v>
                </c:pt>
                <c:pt idx="21">
                  <c:v>-1.79362374811249</c:v>
                </c:pt>
                <c:pt idx="22">
                  <c:v>-0.737590899415373</c:v>
                </c:pt>
                <c:pt idx="23">
                  <c:v>-2.95533140600463</c:v>
                </c:pt>
                <c:pt idx="24">
                  <c:v>0.955956446909639</c:v>
                </c:pt>
                <c:pt idx="25">
                  <c:v>0.51375103843295</c:v>
                </c:pt>
                <c:pt idx="26">
                  <c:v>-0.600238769013088</c:v>
                </c:pt>
                <c:pt idx="27">
                  <c:v>-1.77235636347483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47125632"/>
        <c:axId val="47127552"/>
      </c:scatterChart>
      <c:valAx>
        <c:axId val="47125632"/>
        <c:scaling>
          <c:orientation/>
          <c:max val="200"/>
        </c:scaling>
        <c:delete val="0"/>
        <c:axPos val="b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/>
              <a:lstStyle>
                <a:defPPr>
                  <a:defRPr kern="1200" smtId="4294967295"/>
                </a:defPPr>
              </a:lstStyle>
              <a:p>
                <a:pPr>
                  <a:defRPr b="0"/>
                </a:pPr>
                <a:r>
                  <a:rPr lang="cs-CZ" b="0" smtClean="0"/>
                  <a:t>Dluh v % HDP</a:t>
                </a:r>
                <a:endParaRPr lang="cs-CZ" b="0"/>
              </a:p>
            </c:rich>
          </c:tx>
          <c:layout>
            <c:manualLayout>
              <c:xMode val="edge"/>
              <c:yMode val="edge"/>
              <c:x val="0.47666770219802856"/>
              <c:y val="0.94106626510620117"/>
            </c:manualLayout>
          </c:layout>
          <c:overlay val="0"/>
        </c:title>
        <c:numFmt formatCode="0" sourceLinked="0"/>
        <c:majorTickMark val="none"/>
        <c:minorTickMark val="none"/>
        <c:tickLblPos val="low"/>
        <c:txPr>
          <a:bodyPr/>
          <a:p>
            <a:pPr>
              <a:defRPr b="1"/>
            </a:pPr>
            <a:endParaRPr lang="cs-CZ"/>
          </a:p>
        </c:txPr>
        <c:crossAx val="47127552"/>
        <c:crosses val="autoZero"/>
        <c:crossBetween val="midCat"/>
        <c:majorUnit val="20"/>
      </c:valAx>
      <c:valAx>
        <c:axId val="47127552"/>
        <c:scaling>
          <c:orientation/>
          <c:max val="4"/>
        </c:scaling>
        <c:delete val="0"/>
        <c:axPos val="l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title>
          <c:tx>
            <c:rich>
              <a:bodyPr rot="-5400000" vert="horz"/>
              <a:lstStyle>
                <a:defPPr>
                  <a:defRPr kern="1200" smtId="4294967295"/>
                </a:defPPr>
              </a:lstStyle>
              <a:p>
                <a:pPr>
                  <a:defRPr b="0"/>
                </a:pPr>
                <a:r>
                  <a:rPr lang="cs-CZ" b="0" smtClean="0"/>
                  <a:t>Saldo v % HDP</a:t>
                </a:r>
                <a:endParaRPr lang="cs-CZ" b="0"/>
              </a:p>
            </c:rich>
          </c:tx>
          <c:layout>
            <c:manualLayout>
              <c:xMode val="edge"/>
              <c:yMode val="edge"/>
              <c:x val="0.0072727273218333721"/>
              <c:y val="0.39447757601737976"/>
            </c:manualLayout>
          </c:layout>
          <c:overlay val="0"/>
        </c:title>
        <c:numFmt formatCode="0" sourceLinked="0"/>
        <c:majorTickMark val="none"/>
        <c:minorTickMark val="none"/>
        <c:txPr>
          <a:bodyPr/>
          <a:p>
            <a:pPr>
              <a:defRPr b="1"/>
            </a:pPr>
            <a:endParaRPr lang="cs-CZ"/>
          </a:p>
        </c:txPr>
        <c:crossAx val="47125632"/>
        <c:crosses val="autoZero"/>
        <c:crossBetween val="midCat"/>
      </c:valAx>
      <c:spPr>
        <a:ln>
          <a:solidFill>
            <a:schemeClr val="bg1">
              <a:lumMod val="85000"/>
            </a:schemeClr>
          </a:solidFill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  <c:userShapes r:id="rId3"/>
</c:chartSpace>
</file>

<file path=ppt/drawings/drawing1.xml><?xml version="1.0" encoding="utf-8"?>
<c:userShapes xmlns:cdr="http://schemas.openxmlformats.org/drawingml/2006/chartDrawing" xmlns:a="http://schemas.openxmlformats.org/drawingml/2006/main" xmlns:r="http://schemas.openxmlformats.org/officeDocument/2006/relationships" xmlns:c="http://schemas.openxmlformats.org/drawingml/2006/chart">
  <cdr:relSizeAnchor>
    <cdr:from>
      <cdr:x>0.358179981513556</cdr:x>
      <cdr:y>0.034979997106215709</cdr:y>
    </cdr:from>
    <cdr:to>
      <cdr:x>0.95455001922071869</cdr:x>
      <cdr:y>0.87213993286331259</cdr:y>
    </cdr:to>
    <cdr:sp macro="" textlink="">
      <cdr:nvSpPr>
        <cdr:cNvPr id="2" name="Obdélník 1"/>
        <cdr:cNvSpPr/>
      </cdr:nvSpPr>
      <cdr:spPr>
        <a:xfrm>
          <a:off x="2056958" y="152027"/>
          <a:ext cx="3424837" cy="3638403"/>
        </a:xfrm>
        <a:prstGeom prst="rect">
          <a:avLst/>
        </a:prstGeom>
        <a:solidFill>
          <a:schemeClr val="accent1">
            <a:lumMod val="60000"/>
            <a:lumOff val="40000"/>
            <a:alpha val="14902"/>
          </a:schemeClr>
        </a:solidFill>
        <a:ln>
          <a:noFill/>
        </a:ln>
      </cdr:spPr>
      <cdr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cdr:style>
      <cdr:txBody>
        <a:bodyPr vertOverflow="clip"/>
        <a:lstStyle>
          <a:defPPr>
            <a:defRPr kern="1200" smtId="4294967295"/>
          </a:defPPr>
        </a:lstStyle>
        <a:p>
          <a:endParaRPr lang="cs-CZ"/>
        </a:p>
      </cdr:txBody>
    </cdr:sp>
  </cdr:relSizeAnchor>
  <cdr:relSizeAnchor>
    <cdr:from>
      <cdr:x>0.10182000228920919</cdr:x>
      <cdr:y>0.76839996468602223</cdr:y>
    </cdr:from>
    <cdr:to>
      <cdr:x>0.95635999272204253</cdr:x>
      <cdr:y>0.87213994679717377</cdr:y>
    </cdr:to>
    <cdr:sp macro="" textlink="">
      <cdr:nvSpPr>
        <cdr:cNvPr id="3" name="Obdélník 2"/>
        <cdr:cNvSpPr/>
      </cdr:nvSpPr>
      <cdr:spPr>
        <a:xfrm>
          <a:off x="584733" y="3339563"/>
          <a:ext cx="4907457" cy="450867"/>
        </a:xfrm>
        <a:prstGeom prst="rect">
          <a:avLst/>
        </a:prstGeom>
        <a:solidFill>
          <a:schemeClr val="accent1">
            <a:lumMod val="60000"/>
            <a:lumOff val="40000"/>
            <a:alpha val="14902"/>
          </a:schemeClr>
        </a:solidFill>
        <a:ln>
          <a:noFill/>
        </a:ln>
      </cdr:spPr>
      <cdr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cdr:style>
      <cdr:txBody>
        <a:bodyPr/>
        <a:lstStyle>
          <a:defPPr>
            <a:defRPr kern="1200" smtId="4294967295"/>
          </a:defPPr>
          <a:lvl1pPr marL="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lt1"/>
              </a:solidFill>
              <a:latin typeface="+mn-lt"/>
              <a:ea typeface="+mn-ea"/>
              <a:cs typeface="+mn-cs"/>
            </a:defRPr>
          </a:lvl9pPr>
        </a:lstStyle>
        <a:p>
          <a:endParaRPr lang="cs-CZ"/>
        </a:p>
      </cdr:txBody>
    </cdr:sp>
  </cdr:relSizeAnchor>
</c:userShape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1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FDD31E30-412A-4CAC-B69F-28B4272A8162}" type="datetimeFigureOut">
              <a:rPr lang="cs-CZ" smtClean="0"/>
              <a:t>3.1.2019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6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6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97E97022-FBD0-4590-86EC-A011CA6B27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97414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5" y="1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4141B218-71E3-4A0F-8685-02A834CD3E7D}" type="datetimeFigureOut">
              <a:rPr lang="cs-CZ" smtClean="0"/>
              <a:t>3.1.2019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2950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6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5" y="9428586"/>
            <a:ext cx="2945659" cy="4963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kern="1200" smtId="4294967295"/>
            </a:defPPr>
            <a:lvl1pPr algn="r">
              <a:defRPr sz="1200"/>
            </a:lvl1pPr>
          </a:lstStyle>
          <a:p>
            <a:fld id="{CA47AFA6-55F0-4572-9555-56FE97F2CB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3990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_rels/notesSlide10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_rels/notesSlide1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1.xml" /><Relationship Id="rId2" Type="http://schemas.openxmlformats.org/officeDocument/2006/relationships/notesMaster" Target="../notesMasters/notesMaster1.xml" /></Relationships>
</file>

<file path=ppt/notesSlides/_rels/notesSlide1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2.xml" /><Relationship Id="rId2" Type="http://schemas.openxmlformats.org/officeDocument/2006/relationships/notesMaster" Target="../notesMasters/notesMaster1.xml" /></Relationships>
</file>

<file path=ppt/notesSlides/_rels/notesSlide1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3.xml" /><Relationship Id="rId2" Type="http://schemas.openxmlformats.org/officeDocument/2006/relationships/notesMaster" Target="../notesMasters/notesMaster1.xml" /></Relationships>
</file>

<file path=ppt/notesSlides/_rels/notesSlide1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4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4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9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94743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>
                <a:solidFill>
                  <a:prstClr val="black"/>
                </a:solidFill>
              </a:rPr>
              <a:t>10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06530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64239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3250" name="Rectangle 7"/>
          <p:cNvSpPr txBox="1">
            <a:spLocks noGrp="1" noChangeArrowheads="1"/>
          </p:cNvSpPr>
          <p:nvPr/>
        </p:nvSpPr>
        <p:spPr bwMode="auto">
          <a:xfrm>
            <a:off x="3853337" y="9392353"/>
            <a:ext cx="2944341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2" rIns="91385" bIns="45692" anchor="b"/>
          <a:lstStyle>
            <a:defPPr>
              <a:defRPr kern="1200" smtId="4294967295"/>
            </a:defPPr>
            <a:lvl1pPr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9E90FD0E-96D9-42D6-B15C-6A76EE30628C}" type="slidenum">
              <a:rPr lang="en-GB" sz="1100" b="0"/>
              <a:pPr algn="r" eaLnBrk="1" hangingPunct="1"/>
              <a:t>12</a:t>
            </a:fld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5" tIns="45692" rIns="91385" bIns="45692"/>
          <a:lstStyle>
            <a:defPPr>
              <a:defRPr kern="1200" smtId="4294967295"/>
            </a:defPPr>
          </a:lstStyle>
          <a:p>
            <a:pPr marL="0" indent="0" eaLnBrk="1" hangingPunct="1">
              <a:buFont typeface="Wingdings" pitchFamily="2" charset="2"/>
              <a:buNone/>
            </a:pPr>
            <a:endParaRPr lang="en-GB" sz="1100">
              <a:latin typeface="Barclay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7890" name="Rectangle 7"/>
          <p:cNvSpPr txBox="1">
            <a:spLocks noGrp="1" noChangeArrowheads="1"/>
          </p:cNvSpPr>
          <p:nvPr/>
        </p:nvSpPr>
        <p:spPr bwMode="auto">
          <a:xfrm>
            <a:off x="3853337" y="9392352"/>
            <a:ext cx="2944341" cy="4942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84" tIns="45341" rIns="90684" bIns="45341" anchor="b"/>
          <a:lstStyle>
            <a:defPPr>
              <a:defRPr kern="1200" smtId="4294967295"/>
            </a:defPPr>
            <a:lvl1pPr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17575" eaLnBrk="0" hangingPunct="0"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/>
            <a:fld id="{8ED854EC-A471-4840-86EA-FECBEE5391C3}" type="slidenum">
              <a:rPr lang="en-GB" sz="1100" b="0"/>
              <a:pPr algn="r" eaLnBrk="1" hangingPunct="1"/>
              <a:t>13</a:t>
            </a:fld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84" tIns="45341" rIns="90684" bIns="45341"/>
          <a:lstStyle>
            <a:defPPr>
              <a:defRPr kern="1200" smtId="4294967295"/>
            </a:defPPr>
          </a:lstStyle>
          <a:p>
            <a:pPr marL="0" indent="0" eaLnBrk="1" hangingPunct="1">
              <a:buFont typeface="Wingdings" pitchFamily="2" charset="2"/>
              <a:buNone/>
            </a:pPr>
            <a:endParaRPr lang="en-GB" sz="1100">
              <a:latin typeface="Barclay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9102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>
                <a:solidFill>
                  <a:prstClr val="black"/>
                </a:solidFill>
              </a:rPr>
              <a:t>2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03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681A4590-45EB-4F25-9DB0-AB78A5910B92}" type="slidenum">
              <a:rPr lang="cs-CZ" smtClean="0">
                <a:solidFill>
                  <a:prstClr val="black"/>
                </a:solidFill>
              </a:rPr>
              <a:t>3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56860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54717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 baseline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>
                <a:solidFill>
                  <a:prstClr val="black"/>
                </a:solidFill>
              </a:rPr>
              <a:t>5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41915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6653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48818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 baseline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CA47AFA6-55F0-4572-9555-56FE97F2CBB2}" type="slidenum">
              <a:rPr lang="cs-CZ" smtClean="0">
                <a:solidFill>
                  <a:prstClr val="black"/>
                </a:solidFill>
              </a:rPr>
              <a:t>8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038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fld id="{681A4590-45EB-4F25-9DB0-AB78A5910B92}" type="slidenum">
              <a:rPr lang="cs-CZ" smtClean="0">
                <a:solidFill>
                  <a:prstClr val="black"/>
                </a:solidFill>
              </a:rPr>
              <a:t>9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31022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Master" Target="../slideMasters/slideMaster2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18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1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endParaRPr lang="cs-CZ"/>
          </a:p>
        </p:txBody>
      </p:sp>
      <p:grpSp>
        <p:nvGrpSpPr>
          <p:cNvPr id="5" name="Skupina 6"/>
          <p:cNvGrpSpPr/>
          <p:nvPr/>
        </p:nvGrpSpPr>
        <p:grpSpPr>
          <a:xfrm>
            <a:off x="365125" y="357188"/>
            <a:ext cx="5214938" cy="1414462"/>
            <a:chOff x="365125" y="357188"/>
            <a:chExt cx="5214938" cy="1414462"/>
          </a:xfrm>
        </p:grpSpPr>
        <p:sp>
          <p:nvSpPr>
            <p:cNvPr id="6" name="TextovéPole 5"/>
            <p:cNvSpPr txBox="1"/>
            <p:nvPr/>
          </p:nvSpPr>
          <p:spPr>
            <a:xfrm>
              <a:off x="1508125" y="492125"/>
              <a:ext cx="4071938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3200" smtClean="0">
                  <a:solidFill>
                    <a:srgbClr val="3A5C86"/>
                  </a:solidFill>
                  <a:latin typeface="Calibri" pitchFamily="34" charset="0"/>
                </a:rPr>
                <a:t>Ministerstvo financí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1506538" y="920750"/>
              <a:ext cx="3786187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3200" b="0" smtClean="0">
                  <a:solidFill>
                    <a:srgbClr val="3A5C86"/>
                  </a:solidFill>
                  <a:latin typeface="Calibri" pitchFamily="34" charset="0"/>
                </a:rPr>
                <a:t>ČESKÉ REPUBLIKY</a:t>
              </a:r>
            </a:p>
          </p:txBody>
        </p:sp>
        <p:pic>
          <p:nvPicPr>
            <p:cNvPr id="8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5125" y="357188"/>
              <a:ext cx="1206500" cy="1414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547813" y="6584950"/>
            <a:ext cx="6624637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kern="1200" smtId="4294967295"/>
            </a:defPPr>
            <a:lvl1pPr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alibri" pitchFamily="34" charset="0"/>
                <a:cs typeface="Arial"/>
              </a:defRPr>
            </a:lvl9pPr>
          </a:lstStyle>
          <a:p>
            <a:pPr eaLnBrk="1" hangingPunct="1"/>
            <a:r>
              <a:rPr lang="cs-CZ" sz="1400" b="0">
                <a:solidFill>
                  <a:srgbClr val="17375E"/>
                </a:solidFill>
              </a:rPr>
              <a:t>Ministerstvo financí </a:t>
            </a:r>
            <a:r>
              <a:rPr lang="cs-CZ" sz="1300" b="0">
                <a:solidFill>
                  <a:srgbClr val="17375E"/>
                </a:solidFill>
              </a:rPr>
              <a:t>Č</a:t>
            </a:r>
            <a:r>
              <a:rPr lang="cs-CZ" sz="1400" b="0">
                <a:solidFill>
                  <a:srgbClr val="17375E"/>
                </a:solidFill>
              </a:rPr>
              <a:t>eské republiky</a:t>
            </a:r>
            <a:r>
              <a:rPr lang="cs-CZ" sz="1400" b="0">
                <a:solidFill>
                  <a:srgbClr val="17375E"/>
                </a:solidFill>
                <a:latin typeface="Arial"/>
              </a:rPr>
              <a:t>, </a:t>
            </a:r>
            <a:r>
              <a:rPr lang="cs-CZ" sz="1400" b="0">
                <a:solidFill>
                  <a:srgbClr val="17375E"/>
                </a:solidFill>
              </a:rPr>
              <a:t>Letenská 15, 118 10 Praha 1, +420 257 041 111  </a:t>
            </a:r>
          </a:p>
        </p:txBody>
      </p:sp>
      <p:sp>
        <p:nvSpPr>
          <p:cNvPr id="2" name="Zástupný symbol pro nadpis 1"/>
          <p:cNvSpPr>
            <a:spLocks noGrp="1"/>
          </p:cNvSpPr>
          <p:nvPr>
            <p:ph type="ctrTitle"/>
          </p:nvPr>
        </p:nvSpPr>
        <p:spPr>
          <a:xfrm>
            <a:off x="1547813" y="3471863"/>
            <a:ext cx="6911975" cy="1470025"/>
          </a:xfrm>
        </p:spPr>
        <p:txBody>
          <a:bodyPr anchor="b"/>
          <a:lstStyle>
            <a:defPPr>
              <a:defRPr kern="1200" smtId="4294967295"/>
            </a:defPPr>
            <a:lvl1pPr>
              <a:defRPr sz="4400" smtClean="0"/>
            </a:lvl1pPr>
          </a:lstStyle>
          <a:p>
            <a:pPr lvl="0"/>
            <a:r>
              <a:rPr lang="cs-CZ" noProof="0" smtClean="0"/>
              <a:t>Kliknutím lze upravit styl.</a:t>
            </a:r>
          </a:p>
        </p:txBody>
      </p:sp>
      <p:sp>
        <p:nvSpPr>
          <p:cNvPr id="16387" name="Zástupný symbol pro text 2"/>
          <p:cNvSpPr>
            <a:spLocks noGrp="1"/>
          </p:cNvSpPr>
          <p:nvPr>
            <p:ph type="subTitle" idx="1" hasCustomPrompt="1"/>
          </p:nvPr>
        </p:nvSpPr>
        <p:spPr>
          <a:xfrm>
            <a:off x="1547813" y="5013325"/>
            <a:ext cx="6911975" cy="359891"/>
          </a:xfrm>
        </p:spPr>
        <p:txBody>
          <a:bodyPr lIns="126000" anchor="t"/>
          <a:lstStyle>
            <a:defPPr>
              <a:defRPr kern="1200" smtId="4294967295"/>
            </a:defPPr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alibri" pitchFamily="34" charset="0"/>
              <a:buNone/>
              <a:defRPr sz="1800" smtClean="0">
                <a:solidFill>
                  <a:schemeClr val="tx1"/>
                </a:solidFill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Calibri" pitchFamily="34" charset="0"/>
              <a:buNone/>
              <a:defRPr/>
            </a:pPr>
            <a:r>
              <a:rPr lang="cs-CZ" noProof="0" smtClean="0"/>
              <a:t>Jméno PŘÍJMENÍ</a:t>
            </a:r>
            <a:endParaRPr lang="en-GB" sz="1200" noProof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766849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9970402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532096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 userDrawn="1">
  <p:cSld name="Poděkov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cs-CZ"/>
          </a:p>
        </p:txBody>
      </p:sp>
      <p:sp>
        <p:nvSpPr>
          <p:cNvPr id="4" name="Nadpis 1"/>
          <p:cNvSpPr txBox="1"/>
          <p:nvPr userDrawn="1"/>
        </p:nvSpPr>
        <p:spPr bwMode="auto">
          <a:xfrm>
            <a:off x="1071563" y="3789040"/>
            <a:ext cx="674079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GB" noProof="0" smtClean="0"/>
              <a:t>Thank you for your attention.</a:t>
            </a:r>
            <a:endParaRPr lang="en-GB" noProof="0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116285" y="4945409"/>
            <a:ext cx="6696075" cy="355799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2000"/>
            </a:lvl1pPr>
          </a:lstStyle>
          <a:p>
            <a:pPr marL="0" indent="0">
              <a:buNone/>
            </a:pPr>
            <a:r>
              <a:rPr lang="en-GB" sz="1800" noProof="0" smtClean="0"/>
              <a:t>Name SURNAME</a:t>
            </a:r>
            <a:endParaRPr lang="en-GB" sz="1200" noProof="0"/>
          </a:p>
        </p:txBody>
      </p:sp>
      <p:sp>
        <p:nvSpPr>
          <p:cNvPr id="2" name="Obdélník 1"/>
          <p:cNvSpPr/>
          <p:nvPr userDrawn="1"/>
        </p:nvSpPr>
        <p:spPr>
          <a:xfrm>
            <a:off x="1115616" y="5229200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>
            <a:defPPr>
              <a:defRPr kern="1200" smtId="4294967295"/>
            </a:defPPr>
          </a:lstStyle>
          <a:p>
            <a:pPr marL="0" indent="0">
              <a:buNone/>
            </a:pPr>
            <a:r>
              <a:rPr lang="en-GB" sz="1200" noProof="0" smtClean="0"/>
              <a:t>Financial Policy Department</a:t>
            </a:r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1105719" y="5445794"/>
            <a:ext cx="6706641" cy="359470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200"/>
            </a:lvl1pPr>
          </a:lstStyle>
          <a:p>
            <a:pPr lvl="0"/>
            <a:r>
              <a:rPr lang="en-GB" sz="1200" noProof="0" smtClean="0"/>
              <a:t>Name.Surname@mfcr.cz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1170307488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9906872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67743" y="4406900"/>
            <a:ext cx="6226969" cy="1362075"/>
          </a:xfrm>
        </p:spPr>
        <p:txBody>
          <a:bodyPr anchor="b"/>
          <a:lstStyle>
            <a:defPPr>
              <a:defRPr kern="1200" smtId="4294967295"/>
            </a:defPPr>
            <a:lvl1pPr algn="l">
              <a:defRPr sz="4000" b="1" cap="none" baseline="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755576" y="3645024"/>
            <a:ext cx="1545431" cy="2490069"/>
          </a:xfrm>
        </p:spPr>
        <p:txBody>
          <a:bodyPr anchor="b"/>
          <a:lstStyle>
            <a:defPPr>
              <a:defRPr kern="1200" smtId="4294967295"/>
            </a:defPPr>
            <a:lvl1pPr marL="0" indent="0" algn="r">
              <a:buNone/>
              <a:defRPr sz="15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#</a:t>
            </a:r>
            <a:endParaRPr lang="cs-CZ" smtClean="0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497278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009034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1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390899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Poděkování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4" name="Nadpis 1"/>
          <p:cNvSpPr txBox="1"/>
          <p:nvPr/>
        </p:nvSpPr>
        <p:spPr bwMode="auto">
          <a:xfrm>
            <a:off x="1071563" y="3789040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b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cs-CZ" smtClean="0"/>
              <a:t>Děkuji za pozornost.</a:t>
            </a:r>
            <a:endParaRPr lang="cs-CZ"/>
          </a:p>
        </p:txBody>
      </p:sp>
      <p:sp>
        <p:nvSpPr>
          <p:cNvPr id="7" name="Zástupný symbol pro text 6"/>
          <p:cNvSpPr>
            <a:spLocks noGrp="1"/>
          </p:cNvSpPr>
          <p:nvPr>
            <p:ph type="body" sz="quarter" idx="11" hasCustomPrompt="1"/>
          </p:nvPr>
        </p:nvSpPr>
        <p:spPr>
          <a:xfrm>
            <a:off x="1116285" y="4945409"/>
            <a:ext cx="6696075" cy="355799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800"/>
            </a:lvl1pPr>
          </a:lstStyle>
          <a:p>
            <a:pPr marL="0" indent="0">
              <a:buNone/>
            </a:pPr>
            <a:r>
              <a:rPr lang="cs-CZ" sz="1800" smtClean="0"/>
              <a:t>Jméno</a:t>
            </a:r>
            <a:r>
              <a:rPr lang="en-GB" sz="1800" smtClean="0"/>
              <a:t> </a:t>
            </a:r>
            <a:r>
              <a:rPr lang="cs-CZ" sz="1800" smtClean="0"/>
              <a:t>PŘÍJMENÍ</a:t>
            </a:r>
            <a:endParaRPr lang="en-GB" sz="1200" smtClean="0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sz="quarter" idx="12" hasCustomPrompt="1"/>
          </p:nvPr>
        </p:nvSpPr>
        <p:spPr>
          <a:xfrm>
            <a:off x="1115616" y="5444902"/>
            <a:ext cx="6696744" cy="360362"/>
          </a:xfrm>
        </p:spPr>
        <p:txBody>
          <a:bodyPr anchor="t"/>
          <a:lstStyle>
            <a:defPPr>
              <a:defRPr kern="1200" smtId="4294967295"/>
            </a:defPPr>
            <a:lvl1pPr marL="0" indent="0">
              <a:buNone/>
              <a:defRPr sz="12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cs-CZ" smtClean="0"/>
              <a:t>Jmeno.Prijmeni</a:t>
            </a:r>
            <a:r>
              <a:rPr lang="en-US" smtClean="0"/>
              <a:t>@</a:t>
            </a:r>
            <a:r>
              <a:rPr lang="cs-CZ" smtClean="0"/>
              <a:t>mfcr.cz</a:t>
            </a:r>
          </a:p>
        </p:txBody>
      </p:sp>
    </p:spTree>
    <p:extLst>
      <p:ext uri="{BB962C8B-B14F-4D97-AF65-F5344CB8AC3E}">
        <p14:creationId xmlns:p14="http://schemas.microsoft.com/office/powerpoint/2010/main" val="103519010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" name="Rectangle 19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1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endParaRPr lang="cs-CZ"/>
          </a:p>
        </p:txBody>
      </p:sp>
      <p:grpSp>
        <p:nvGrpSpPr>
          <p:cNvPr id="5" name="Skupina 6"/>
          <p:cNvGrpSpPr/>
          <p:nvPr/>
        </p:nvGrpSpPr>
        <p:grpSpPr>
          <a:xfrm>
            <a:off x="365125" y="357188"/>
            <a:ext cx="5214938" cy="1414462"/>
            <a:chOff x="365125" y="357188"/>
            <a:chExt cx="5214938" cy="1414462"/>
          </a:xfrm>
        </p:grpSpPr>
        <p:sp>
          <p:nvSpPr>
            <p:cNvPr id="6" name="TextovéPole 5"/>
            <p:cNvSpPr txBox="1"/>
            <p:nvPr/>
          </p:nvSpPr>
          <p:spPr>
            <a:xfrm>
              <a:off x="1508125" y="492125"/>
              <a:ext cx="4071938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3200" smtClean="0">
                  <a:solidFill>
                    <a:srgbClr val="3A5C86"/>
                  </a:solidFill>
                  <a:latin typeface="Calibri" pitchFamily="34" charset="0"/>
                </a:rPr>
                <a:t>Ministry of Finance</a:t>
              </a:r>
            </a:p>
          </p:txBody>
        </p:sp>
        <p:sp>
          <p:nvSpPr>
            <p:cNvPr id="7" name="TextovéPole 6"/>
            <p:cNvSpPr txBox="1"/>
            <p:nvPr/>
          </p:nvSpPr>
          <p:spPr>
            <a:xfrm>
              <a:off x="1506538" y="920750"/>
              <a:ext cx="3786187" cy="5794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3200" b="0" smtClean="0">
                  <a:solidFill>
                    <a:srgbClr val="3A5C86"/>
                  </a:solidFill>
                  <a:latin typeface="Calibri" pitchFamily="34" charset="0"/>
                </a:rPr>
                <a:t>CZECH REPUBLIC</a:t>
              </a:r>
            </a:p>
          </p:txBody>
        </p:sp>
        <p:pic>
          <p:nvPicPr>
            <p:cNvPr id="8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65125" y="357188"/>
              <a:ext cx="1206500" cy="14144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" name="Text Box 18"/>
          <p:cNvSpPr txBox="1">
            <a:spLocks noChangeArrowheads="1"/>
          </p:cNvSpPr>
          <p:nvPr/>
        </p:nvSpPr>
        <p:spPr bwMode="auto">
          <a:xfrm>
            <a:off x="1547813" y="6584950"/>
            <a:ext cx="6985000" cy="300038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eaLnBrk="1" hangingPunct="1">
              <a:defRPr/>
            </a:pP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Ministry of Finance of the Czech Republic</a:t>
            </a:r>
            <a:r>
              <a:rPr lang="en-GB" sz="1400" b="0" smtClean="0">
                <a:solidFill>
                  <a:srgbClr val="17375E"/>
                </a:solidFill>
              </a:rPr>
              <a:t>, </a:t>
            </a: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Letenská 15, 118 10 </a:t>
            </a:r>
            <a:r>
              <a:rPr lang="cs-CZ" sz="1400" b="0" smtClean="0">
                <a:solidFill>
                  <a:srgbClr val="17375E"/>
                </a:solidFill>
                <a:latin typeface="Calibri" pitchFamily="34" charset="0"/>
              </a:rPr>
              <a:t>Praha</a:t>
            </a:r>
            <a:r>
              <a:rPr lang="en-GB" sz="1400" b="0" smtClean="0">
                <a:solidFill>
                  <a:srgbClr val="17375E"/>
                </a:solidFill>
                <a:latin typeface="Calibri" pitchFamily="34" charset="0"/>
              </a:rPr>
              <a:t> 1, +420 257 041 111  </a:t>
            </a:r>
          </a:p>
        </p:txBody>
      </p:sp>
      <p:sp>
        <p:nvSpPr>
          <p:cNvPr id="2" name="Zástupný symbol pro nadpis 1"/>
          <p:cNvSpPr>
            <a:spLocks noGrp="1"/>
          </p:cNvSpPr>
          <p:nvPr>
            <p:ph type="ctrTitle" hasCustomPrompt="1"/>
          </p:nvPr>
        </p:nvSpPr>
        <p:spPr>
          <a:xfrm>
            <a:off x="1547813" y="3471863"/>
            <a:ext cx="6911975" cy="1470025"/>
          </a:xfrm>
        </p:spPr>
        <p:txBody>
          <a:bodyPr anchor="b"/>
          <a:lstStyle>
            <a:defPPr>
              <a:defRPr kern="1200" smtId="4294967295"/>
            </a:defPPr>
            <a:lvl1pPr>
              <a:defRPr sz="4400"/>
            </a:lvl1pPr>
          </a:lstStyle>
          <a:p>
            <a:pPr lvl="0"/>
            <a:r>
              <a:rPr lang="en-GB" noProof="0" smtClean="0"/>
              <a:t>Presentation Title</a:t>
            </a:r>
          </a:p>
        </p:txBody>
      </p:sp>
      <p:sp>
        <p:nvSpPr>
          <p:cNvPr id="19466" name="Zástupný symbol pro text 2"/>
          <p:cNvSpPr>
            <a:spLocks noGrp="1"/>
          </p:cNvSpPr>
          <p:nvPr>
            <p:ph type="subTitle" idx="1" hasCustomPrompt="1"/>
          </p:nvPr>
        </p:nvSpPr>
        <p:spPr>
          <a:xfrm>
            <a:off x="1547813" y="5013325"/>
            <a:ext cx="6911975" cy="431899"/>
          </a:xfrm>
        </p:spPr>
        <p:txBody>
          <a:bodyPr lIns="126000" anchor="t"/>
          <a:lstStyle>
            <a:defPPr>
              <a:defRPr kern="1200" smtId="4294967295"/>
            </a:defPPr>
            <a:lvl1pPr marL="0" indent="0">
              <a:buFont typeface="Calibri" pitchFamily="34" charset="0"/>
              <a:buNone/>
              <a:defRPr sz="1800">
                <a:solidFill>
                  <a:schemeClr val="tx1"/>
                </a:solidFill>
              </a:defRPr>
            </a:lvl1pPr>
          </a:lstStyle>
          <a:p>
            <a:pPr lvl="0"/>
            <a:r>
              <a:rPr lang="en-GB" noProof="0" smtClean="0"/>
              <a:t>Name SURNAME</a:t>
            </a:r>
          </a:p>
        </p:txBody>
      </p:sp>
      <p:sp>
        <p:nvSpPr>
          <p:cNvPr id="3" name="Obdélník 2"/>
          <p:cNvSpPr/>
          <p:nvPr userDrawn="1"/>
        </p:nvSpPr>
        <p:spPr>
          <a:xfrm>
            <a:off x="1571625" y="5373216"/>
            <a:ext cx="6888806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kern="1200" smtId="4294967295"/>
            </a:defPPr>
          </a:lstStyle>
          <a:p>
            <a:r>
              <a:rPr lang="en-GB" sz="1200" noProof="0" smtClean="0">
                <a:solidFill>
                  <a:schemeClr val="tx1"/>
                </a:solidFill>
              </a:rPr>
              <a:t>Financial Policy Department,</a:t>
            </a:r>
            <a:br>
              <a:rPr lang="en-GB" sz="1200" noProof="0" smtClean="0">
                <a:solidFill>
                  <a:schemeClr val="tx1"/>
                </a:solidFill>
              </a:rPr>
            </a:br>
            <a:r>
              <a:rPr lang="en-GB" sz="1200" noProof="0" smtClean="0">
                <a:solidFill>
                  <a:schemeClr val="tx1"/>
                </a:solidFill>
              </a:rPr>
              <a:t>Ministry of Finance of the Czech Republic</a:t>
            </a:r>
            <a:endParaRPr lang="en-GB" sz="1200" noProof="0"/>
          </a:p>
        </p:txBody>
      </p:sp>
    </p:spTree>
    <p:extLst>
      <p:ext uri="{BB962C8B-B14F-4D97-AF65-F5344CB8AC3E}">
        <p14:creationId xmlns:p14="http://schemas.microsoft.com/office/powerpoint/2010/main" val="3624786246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83629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defPPr>
              <a:defRPr kern="1200" smtId="4294967295"/>
            </a:defPPr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defPPr>
              <a:defRPr kern="1200" smtId="4294967295"/>
            </a:defPPr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defPPr>
              <a:defRPr kern="1200" smtId="4294967295"/>
            </a:defPPr>
            <a:lvl1pPr>
              <a:defRPr/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16131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image" Target="../media/image1.png" /><Relationship Id="rId8" Type="http://schemas.openxmlformats.org/officeDocument/2006/relationships/image" Target="../media/image3.png" /><Relationship Id="rId9" Type="http://schemas.openxmlformats.org/officeDocument/2006/relationships/theme" Target="../theme/theme1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slideLayout" Target="../slideLayouts/slideLayout8.xml" /><Relationship Id="rId3" Type="http://schemas.openxmlformats.org/officeDocument/2006/relationships/slideLayout" Target="../slideLayouts/slideLayout9.xml" /><Relationship Id="rId4" Type="http://schemas.openxmlformats.org/officeDocument/2006/relationships/slideLayout" Target="../slideLayouts/slideLayout10.xml" /><Relationship Id="rId5" Type="http://schemas.openxmlformats.org/officeDocument/2006/relationships/slideLayout" Target="../slideLayouts/slideLayout11.xml" /><Relationship Id="rId6" Type="http://schemas.openxmlformats.org/officeDocument/2006/relationships/slideLayout" Target="../slideLayouts/slideLayout12.xml" /><Relationship Id="rId7" Type="http://schemas.openxmlformats.org/officeDocument/2006/relationships/image" Target="../media/image1.png" /><Relationship Id="rId8" Type="http://schemas.openxmlformats.org/officeDocument/2006/relationships/image" Target="../media/image3.png" /><Relationship Id="rId9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14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7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071563" y="928688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 předlohy nadpisů.</a:t>
            </a:r>
          </a:p>
        </p:txBody>
      </p:sp>
      <p:grpSp>
        <p:nvGrpSpPr>
          <p:cNvPr id="1028" name="Skupina 15"/>
          <p:cNvGrpSpPr/>
          <p:nvPr/>
        </p:nvGrpSpPr>
        <p:grpSpPr>
          <a:xfrm>
            <a:off x="-50800" y="-71438"/>
            <a:ext cx="9266238" cy="1133476"/>
            <a:chOff x="-50768" y="-71462"/>
            <a:chExt cx="9266238" cy="1133475"/>
          </a:xfrm>
        </p:grpSpPr>
        <p:pic>
          <p:nvPicPr>
            <p:cNvPr id="1033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50768" y="-71462"/>
              <a:ext cx="9266238" cy="1133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ovéPole 13"/>
            <p:cNvSpPr txBox="1"/>
            <p:nvPr/>
          </p:nvSpPr>
          <p:spPr>
            <a:xfrm>
              <a:off x="1071595" y="161901"/>
              <a:ext cx="2214562" cy="338138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1600" smtClean="0">
                  <a:solidFill>
                    <a:schemeClr val="bg1"/>
                  </a:solidFill>
                  <a:latin typeface="Calibri" pitchFamily="34" charset="0"/>
                </a:rPr>
                <a:t>Ministerstvo financí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071595" y="376214"/>
              <a:ext cx="2214562" cy="3381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cs-CZ" sz="1600" b="0" smtClean="0">
                  <a:solidFill>
                    <a:schemeClr val="bg1"/>
                  </a:solidFill>
                  <a:latin typeface="Calibri" pitchFamily="34" charset="0"/>
                </a:rPr>
                <a:t>ČESKÉ REPUBLIKY</a:t>
              </a:r>
            </a:p>
          </p:txBody>
        </p:sp>
      </p:grpSp>
      <p:sp>
        <p:nvSpPr>
          <p:cNvPr id="22" name="Zástupný symbol pro datum 3"/>
          <p:cNvSpPr txBox="1"/>
          <p:nvPr/>
        </p:nvSpPr>
        <p:spPr bwMode="auto">
          <a:xfrm>
            <a:off x="139700" y="6646863"/>
            <a:ext cx="90328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defRPr/>
            </a:pPr>
            <a:fld id="{905065EB-98A2-42C5-A2C6-519E44C9E38B}" type="datetime1">
              <a:rPr lang="cs-CZ" sz="1200" b="0" smtClean="0">
                <a:solidFill>
                  <a:srgbClr val="17375E"/>
                </a:solidFill>
                <a:latin typeface="Calibri" pitchFamily="34" charset="0"/>
              </a:rPr>
              <a:pPr algn="ctr" eaLnBrk="1" hangingPunct="1">
                <a:defRPr/>
              </a:pPr>
              <a:t>3.1.2019</a:t>
            </a:fld>
          </a:p>
        </p:txBody>
      </p:sp>
      <p:sp>
        <p:nvSpPr>
          <p:cNvPr id="23" name="Zástupný symbol pro číslo snímku 5"/>
          <p:cNvSpPr txBox="1"/>
          <p:nvPr/>
        </p:nvSpPr>
        <p:spPr>
          <a:xfrm>
            <a:off x="8532813" y="400050"/>
            <a:ext cx="614362" cy="365125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r" eaLnBrk="1" hangingPunct="1">
              <a:defRPr/>
            </a:pPr>
            <a:fld id="{FA844FC7-B03F-481F-95F5-1A80C15C5016}" type="slidenum">
              <a:rPr lang="cs-CZ" sz="1200" b="0" smtClean="0">
                <a:solidFill>
                  <a:schemeClr val="bg2"/>
                </a:solidFill>
                <a:latin typeface="Calibri" pitchFamily="34" charset="0"/>
              </a:rPr>
              <a:pPr algn="r" eaLnBrk="1" hangingPunct="1">
                <a:defRPr/>
              </a:pPr>
              <a:t>‹#›</a:t>
            </a:fld>
          </a:p>
        </p:txBody>
      </p:sp>
      <p:sp>
        <p:nvSpPr>
          <p:cNvPr id="1031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071563" y="2214563"/>
            <a:ext cx="7500937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1563" y="6646863"/>
            <a:ext cx="7461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>
              <a:defRPr sz="1200" b="0" smtClean="0">
                <a:solidFill>
                  <a:srgbClr val="17375E"/>
                </a:solidFill>
              </a:defRPr>
            </a:lvl1pPr>
          </a:lstStyle>
          <a:p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/>
  <p:timing/>
  <p:txStyles>
    <p:titleStyle>
      <a:defPPr>
        <a:defRPr kern="1200" smtId="4294967295"/>
      </a:defPPr>
      <a:lvl1pPr algn="l" rtl="0" eaLnBrk="1" fontAlgn="base" hangingPunct="1">
        <a:spcBef>
          <a:spcPct val="0"/>
        </a:spcBef>
        <a:spcAft>
          <a:spcPct val="0"/>
        </a:spcAft>
        <a:defRPr sz="3600" b="1" kern="1200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9pPr>
    </p:titleStyle>
    <p:bodyStyle>
      <a:defPPr>
        <a:defRPr kern="1200" smtId="4294967295"/>
      </a:defPPr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050" name="Rectangle 21" descr="Obrázek_tr"/>
          <p:cNvSpPr>
            <a:spLocks noChangeArrowheads="1"/>
          </p:cNvSpPr>
          <p:nvPr/>
        </p:nvSpPr>
        <p:spPr bwMode="auto">
          <a:xfrm>
            <a:off x="0" y="6427788"/>
            <a:ext cx="9144000" cy="430212"/>
          </a:xfrm>
          <a:prstGeom prst="rect">
            <a:avLst/>
          </a:prstGeom>
          <a:blipFill dpi="0" rotWithShape="0">
            <a:blip r:embed="rId7">
              <a:alphaModFix amt="70000"/>
            </a:blip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kern="1200" smtId="4294967295"/>
            </a:defPPr>
          </a:lstStyle>
          <a:p>
            <a:endParaRPr lang="cs-CZ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071563" y="928688"/>
            <a:ext cx="75009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GB" smtClean="0"/>
              <a:t>Klepnutím lze upravit styl předlohy nadpisů.</a:t>
            </a:r>
          </a:p>
        </p:txBody>
      </p:sp>
      <p:grpSp>
        <p:nvGrpSpPr>
          <p:cNvPr id="2052" name="Skupina 15"/>
          <p:cNvGrpSpPr/>
          <p:nvPr/>
        </p:nvGrpSpPr>
        <p:grpSpPr>
          <a:xfrm>
            <a:off x="-50800" y="-71438"/>
            <a:ext cx="9266238" cy="1133476"/>
            <a:chOff x="-50768" y="-71462"/>
            <a:chExt cx="9266238" cy="1133475"/>
          </a:xfrm>
        </p:grpSpPr>
        <p:pic>
          <p:nvPicPr>
            <p:cNvPr id="2057" name="Picture 3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-50768" y="-71462"/>
              <a:ext cx="9266238" cy="1133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4" name="TextovéPole 13"/>
            <p:cNvSpPr txBox="1"/>
            <p:nvPr/>
          </p:nvSpPr>
          <p:spPr>
            <a:xfrm>
              <a:off x="1071595" y="161901"/>
              <a:ext cx="2214562" cy="336550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1600" smtClean="0">
                  <a:solidFill>
                    <a:schemeClr val="bg1"/>
                  </a:solidFill>
                  <a:latin typeface="Calibri" pitchFamily="34" charset="0"/>
                </a:rPr>
                <a:t>Ministry of Finance</a:t>
              </a:r>
            </a:p>
          </p:txBody>
        </p:sp>
        <p:sp>
          <p:nvSpPr>
            <p:cNvPr id="15" name="TextovéPole 14"/>
            <p:cNvSpPr txBox="1"/>
            <p:nvPr/>
          </p:nvSpPr>
          <p:spPr>
            <a:xfrm>
              <a:off x="1071595" y="376214"/>
              <a:ext cx="2214562" cy="3381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>
              <a:defPPr>
                <a:defRPr kern="1200" smtId="4294967295"/>
              </a:defPPr>
              <a:lvl1pPr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/>
                  <a:cs typeface="Arial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/>
                  <a:cs typeface="Arial"/>
                </a:defRPr>
              </a:lvl9pPr>
            </a:lstStyle>
            <a:p>
              <a:pPr eaLnBrk="1" hangingPunct="1">
                <a:defRPr/>
              </a:pPr>
              <a:r>
                <a:rPr lang="en-GB" sz="1600" b="0" smtClean="0">
                  <a:solidFill>
                    <a:schemeClr val="bg1"/>
                  </a:solidFill>
                  <a:latin typeface="Calibri" pitchFamily="34" charset="0"/>
                </a:rPr>
                <a:t>CZECH REPUBLIC</a:t>
              </a:r>
            </a:p>
          </p:txBody>
        </p:sp>
      </p:grpSp>
      <p:sp>
        <p:nvSpPr>
          <p:cNvPr id="2053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071563" y="2214563"/>
            <a:ext cx="7500937" cy="400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</a:lstStyle>
          <a:p>
            <a:pPr lvl="0"/>
            <a:r>
              <a:rPr lang="en-GB" smtClean="0"/>
              <a:t>Klepnutím lze upravit styly předlohy textu.</a:t>
            </a:r>
          </a:p>
          <a:p>
            <a:pPr lvl="1"/>
            <a:r>
              <a:rPr lang="en-GB" smtClean="0"/>
              <a:t>Druhá úroveň</a:t>
            </a:r>
          </a:p>
          <a:p>
            <a:pPr lvl="2"/>
            <a:r>
              <a:rPr lang="en-GB" smtClean="0"/>
              <a:t>Třetí úroveň</a:t>
            </a:r>
          </a:p>
          <a:p>
            <a:pPr lvl="3"/>
            <a:r>
              <a:rPr lang="en-GB" smtClean="0"/>
              <a:t>Čtvrtá úroveň</a:t>
            </a:r>
          </a:p>
        </p:txBody>
      </p:sp>
      <p:sp>
        <p:nvSpPr>
          <p:cNvPr id="22" name="Zástupný symbol pro datum 3"/>
          <p:cNvSpPr txBox="1"/>
          <p:nvPr/>
        </p:nvSpPr>
        <p:spPr bwMode="auto">
          <a:xfrm>
            <a:off x="139700" y="6646863"/>
            <a:ext cx="903288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ctr" eaLnBrk="1" hangingPunct="1">
              <a:defRPr/>
            </a:pPr>
            <a:fld id="{2638210D-436E-44CD-84CE-FF7DE1FC7397}" type="datetime1">
              <a:rPr lang="cs-CZ" sz="1200" b="0" smtClean="0">
                <a:solidFill>
                  <a:srgbClr val="17375E"/>
                </a:solidFill>
                <a:latin typeface="Calibri" pitchFamily="34" charset="0"/>
              </a:rPr>
              <a:pPr algn="ctr" eaLnBrk="1" hangingPunct="1">
                <a:defRPr/>
              </a:pPr>
              <a:t>3.1.2019</a:t>
            </a:fld>
          </a:p>
        </p:txBody>
      </p:sp>
      <p:sp>
        <p:nvSpPr>
          <p:cNvPr id="23" name="Zástupný symbol pro číslo snímku 5"/>
          <p:cNvSpPr txBox="1"/>
          <p:nvPr/>
        </p:nvSpPr>
        <p:spPr>
          <a:xfrm>
            <a:off x="8532813" y="400050"/>
            <a:ext cx="614362" cy="365125"/>
          </a:xfrm>
          <a:prstGeom prst="rect">
            <a:avLst/>
          </a:prstGeom>
        </p:spPr>
        <p:txBody>
          <a:bodyPr anchor="ctr"/>
          <a:lstStyle>
            <a:defPPr>
              <a:defRPr kern="1200" smtId="4294967295"/>
            </a:defPPr>
            <a:lvl1pPr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/>
                <a:cs typeface="Arial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/>
                <a:cs typeface="Arial"/>
              </a:defRPr>
            </a:lvl9pPr>
          </a:lstStyle>
          <a:p>
            <a:pPr algn="r" eaLnBrk="1" hangingPunct="1">
              <a:defRPr/>
            </a:pPr>
            <a:fld id="{66252BC0-D114-4C2D-BBF9-A6BF61BC2164}" type="slidenum">
              <a:rPr lang="cs-CZ" sz="1200" b="0" smtClean="0">
                <a:solidFill>
                  <a:srgbClr val="EEECE1"/>
                </a:solidFill>
                <a:latin typeface="Calibri" pitchFamily="34" charset="0"/>
              </a:rPr>
              <a:pPr algn="r" eaLnBrk="1" hangingPunct="1">
                <a:defRPr/>
              </a:pPr>
              <a:t>‹#›</a:t>
            </a:fld>
          </a:p>
        </p:txBody>
      </p:sp>
      <p:sp>
        <p:nvSpPr>
          <p:cNvPr id="18452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071563" y="6646863"/>
            <a:ext cx="746125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anchor="ctr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ctr">
              <a:defRPr sz="1200" b="0" smtClean="0">
                <a:solidFill>
                  <a:srgbClr val="17375E"/>
                </a:solidFill>
              </a:defRPr>
            </a:lvl1pPr>
          </a:lstStyle>
          <a:p>
            <a:pPr>
              <a:defRPr/>
            </a:pPr>
            <a:r>
              <a:rPr lang="pl-PL" smtClean="0"/>
              <a:t>Jak je to skutečně s výběrem daní</a:t>
            </a: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</p:sldLayoutIdLst>
  <p:transition/>
  <p:timing/>
  <p:hf sldNum="0" hdr="0"/>
  <p:txStyles>
    <p:titleStyle>
      <a:defPPr>
        <a:defRPr kern="1200" smtId="4294967295"/>
      </a:defPPr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3A5C86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9pPr>
    </p:titleStyle>
    <p:bodyStyle>
      <a:defPPr>
        <a:defRPr kern="1200" smtId="4294967295"/>
      </a:defPPr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Calibri" pitchFamily="34" charset="0"/>
        <a:buChar char="–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6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notesSlide" Target="../notesSlides/notesSlide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0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1.xml" /><Relationship Id="rId3" Type="http://schemas.openxmlformats.org/officeDocument/2006/relationships/chart" Target="../charts/chart3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2.xml" /><Relationship Id="rId3" Type="http://schemas.openxmlformats.org/officeDocument/2006/relationships/chart" Target="../charts/chart4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3.xml" /><Relationship Id="rId3" Type="http://schemas.openxmlformats.org/officeDocument/2006/relationships/chart" Target="../charts/chart5.xml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4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Relationship Id="rId3" Type="http://schemas.openxmlformats.org/officeDocument/2006/relationships/image" Target="../media/image4.pn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Relationship Id="rId3" Type="http://schemas.openxmlformats.org/officeDocument/2006/relationships/image" Target="../media/image5.pn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4.xml" /><Relationship Id="rId3" Type="http://schemas.openxmlformats.org/officeDocument/2006/relationships/chart" Target="../charts/chart1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6.pn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7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9.xml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Výsledky rozpočtového roku 2018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5085184"/>
            <a:ext cx="7488832" cy="1176536"/>
          </a:xfrm>
        </p:spPr>
        <p:txBody>
          <a:bodyPr>
            <a:normAutofit/>
          </a:bodyPr>
          <a:lstStyle>
            <a:defPPr>
              <a:defRPr kern="1200" smtId="4294967295"/>
            </a:defPPr>
          </a:lstStyle>
          <a:p>
            <a:endParaRPr lang="cs-CZ" smtClean="0"/>
          </a:p>
          <a:p>
            <a:r>
              <a:rPr lang="cs-CZ" smtClean="0"/>
              <a:t>Tisková konference</a:t>
            </a:r>
          </a:p>
          <a:p>
            <a:r>
              <a:rPr lang="cs-CZ"/>
              <a:t>3</a:t>
            </a:r>
            <a:r>
              <a:rPr lang="cs-CZ" smtClean="0"/>
              <a:t>. 1. 2019</a:t>
            </a:r>
          </a:p>
        </p:txBody>
      </p:sp>
    </p:spTree>
    <p:extLst>
      <p:ext uri="{BB962C8B-B14F-4D97-AF65-F5344CB8AC3E}">
        <p14:creationId xmlns:p14="http://schemas.microsoft.com/office/powerpoint/2010/main" val="206958189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4294967295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Inkaso obcí a krajů 2016 - 2018</a:t>
            </a:r>
            <a:br>
              <a:rPr lang="cs-CZ" smtClean="0"/>
            </a:br>
            <a:r>
              <a:rPr lang="cs-CZ" sz="1600" smtClean="0"/>
              <a:t>(mld. Kč, sdílené daně)</a:t>
            </a:r>
            <a:endParaRPr lang="en-US" sz="320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9224104"/>
              </p:ext>
            </p:extLst>
          </p:nvPr>
        </p:nvGraphicFramePr>
        <p:xfrm>
          <a:off x="1259632" y="2014101"/>
          <a:ext cx="6912768" cy="30380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7899"/>
                <a:gridCol w="989687"/>
                <a:gridCol w="989687"/>
                <a:gridCol w="989687"/>
                <a:gridCol w="1010745"/>
                <a:gridCol w="922755"/>
                <a:gridCol w="942308"/>
              </a:tblGrid>
              <a:tr h="405179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spcAft>
                          <a:spcPct val="0"/>
                        </a:spcAft>
                      </a:pPr>
                      <a:r>
                        <a:rPr lang="en-US" sz="1600" b="1"/>
                        <a:t> 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cs-CZ" sz="1800" b="1" smtClean="0">
                          <a:latin typeface="Calibri"/>
                          <a:ea typeface="Calibri"/>
                          <a:cs typeface="Times New Roman"/>
                        </a:rPr>
                        <a:t>2016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en-US" sz="1800" b="1" smtClean="0"/>
                        <a:t>201</a:t>
                      </a:r>
                      <a:r>
                        <a:rPr lang="cs-CZ" sz="1800" b="1" smtClean="0"/>
                        <a:t>7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en-US" sz="1800" b="1" smtClean="0"/>
                        <a:t>201</a:t>
                      </a:r>
                      <a:r>
                        <a:rPr lang="cs-CZ" sz="1800" b="1" smtClean="0"/>
                        <a:t>8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en-US"/>
                    </a:p>
                  </a:txBody>
                  <a:tcPr/>
                </a:tc>
              </a:tr>
              <a:tr h="516245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spcAft>
                          <a:spcPct val="0"/>
                        </a:spcAft>
                      </a:pPr>
                      <a:r>
                        <a:rPr lang="en-US" sz="1600" b="1"/>
                        <a:t> 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cs-CZ" sz="1600" b="1" smtClean="0">
                          <a:latin typeface="Calibri"/>
                          <a:ea typeface="Calibri"/>
                          <a:cs typeface="Times New Roman"/>
                        </a:rPr>
                        <a:t>Obce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cs-CZ" sz="1600" b="1" smtClean="0">
                          <a:latin typeface="Calibri"/>
                          <a:ea typeface="Calibri"/>
                          <a:cs typeface="Times New Roman"/>
                        </a:rPr>
                        <a:t>Kraje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cs-CZ" sz="1600" b="1" smtClean="0"/>
                        <a:t>O</a:t>
                      </a:r>
                      <a:r>
                        <a:rPr lang="en-US" sz="1600" b="1" smtClean="0"/>
                        <a:t>bce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cs-CZ" sz="1600" b="1" smtClean="0"/>
                        <a:t>K</a:t>
                      </a:r>
                      <a:r>
                        <a:rPr lang="en-US" sz="1600" b="1" smtClean="0"/>
                        <a:t>raje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cs-CZ" sz="1600" b="1" smtClean="0"/>
                        <a:t>O</a:t>
                      </a:r>
                      <a:r>
                        <a:rPr lang="en-US" sz="1600" b="1" smtClean="0"/>
                        <a:t>bce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>
                        <a:spcAft>
                          <a:spcPct val="0"/>
                        </a:spcAft>
                      </a:pPr>
                      <a:r>
                        <a:rPr lang="cs-CZ" sz="1600" b="1" smtClean="0"/>
                        <a:t>K</a:t>
                      </a:r>
                      <a:r>
                        <a:rPr lang="en-US" sz="1600" b="1" smtClean="0"/>
                        <a:t>raje</a:t>
                      </a:r>
                      <a:endParaRPr lang="en-US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</a:tr>
              <a:tr h="516245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spcAft>
                          <a:spcPct val="0"/>
                        </a:spcAft>
                      </a:pPr>
                      <a:r>
                        <a:rPr lang="en-US" sz="1800" b="1" smtClean="0"/>
                        <a:t>DPH</a:t>
                      </a:r>
                      <a:r>
                        <a:rPr lang="cs-CZ" sz="1800" b="1" baseline="30000" smtClean="0"/>
                        <a:t>*</a:t>
                      </a:r>
                      <a:endParaRPr lang="en-US" sz="1800" b="1" baseline="30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latin typeface="Calibri"/>
                          <a:ea typeface="Calibri"/>
                          <a:cs typeface="Times New Roman"/>
                        </a:rPr>
                        <a:t>72,8</a:t>
                      </a:r>
                      <a:endParaRPr lang="en-US" sz="16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latin typeface="Calibri"/>
                          <a:ea typeface="Calibri"/>
                          <a:cs typeface="Times New Roman"/>
                        </a:rPr>
                        <a:t>31,2</a:t>
                      </a:r>
                      <a:endParaRPr lang="en-US" sz="16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81,7</a:t>
                      </a:r>
                      <a:endParaRPr lang="en-US" sz="1600" b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34,0</a:t>
                      </a:r>
                      <a:endParaRPr lang="en-US" sz="1600" b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mtClean="0"/>
                        <a:t>97,5</a:t>
                      </a:r>
                      <a:endParaRPr lang="cs-CZ"/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mtClean="0"/>
                        <a:t>36,9</a:t>
                      </a:r>
                      <a:endParaRPr lang="cs-CZ"/>
                    </a:p>
                  </a:txBody>
                  <a:tcPr marL="44450" marR="44450" marT="0" marB="0" anchor="b"/>
                </a:tc>
              </a:tr>
              <a:tr h="516245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spcAft>
                          <a:spcPct val="0"/>
                        </a:spcAft>
                      </a:pPr>
                      <a:r>
                        <a:rPr lang="en-US" sz="1800" b="1"/>
                        <a:t>DPFO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latin typeface="Calibri"/>
                          <a:ea typeface="Calibri"/>
                          <a:cs typeface="Times New Roman"/>
                        </a:rPr>
                        <a:t>44,3</a:t>
                      </a:r>
                      <a:endParaRPr lang="en-US" sz="16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en-US" sz="1600" b="0" smtClean="0"/>
                        <a:t>1</a:t>
                      </a:r>
                      <a:r>
                        <a:rPr lang="cs-CZ" sz="1600" b="0" smtClean="0"/>
                        <a:t>5,1</a:t>
                      </a:r>
                      <a:endParaRPr lang="en-US" sz="16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47,3</a:t>
                      </a:r>
                      <a:endParaRPr lang="en-US" sz="1600" b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16,9</a:t>
                      </a:r>
                      <a:endParaRPr lang="en-US" sz="1600" b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mtClean="0"/>
                        <a:t>54,0</a:t>
                      </a:r>
                      <a:endParaRPr lang="cs-CZ"/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mtClean="0"/>
                        <a:t>19,3</a:t>
                      </a:r>
                      <a:endParaRPr lang="cs-CZ"/>
                    </a:p>
                  </a:txBody>
                  <a:tcPr marL="44450" marR="44450" marT="0" marB="0" anchor="b"/>
                </a:tc>
              </a:tr>
              <a:tr h="5420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>
                        <a:spcAft>
                          <a:spcPct val="0"/>
                        </a:spcAft>
                      </a:pPr>
                      <a:r>
                        <a:rPr lang="en-US" sz="1800" b="1"/>
                        <a:t>DPPO</a:t>
                      </a:r>
                      <a:endParaRPr lang="en-US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latin typeface="Calibri"/>
                          <a:ea typeface="Calibri"/>
                          <a:cs typeface="Times New Roman"/>
                        </a:rPr>
                        <a:t>38,8</a:t>
                      </a:r>
                      <a:endParaRPr lang="en-US" sz="16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en-US" sz="1600" b="0" smtClean="0"/>
                        <a:t>1</a:t>
                      </a:r>
                      <a:r>
                        <a:rPr lang="cs-CZ" sz="1600" b="0" smtClean="0"/>
                        <a:t>4,7</a:t>
                      </a:r>
                      <a:endParaRPr lang="en-US" sz="1600" b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40,2</a:t>
                      </a:r>
                      <a:endParaRPr lang="en-US" sz="1600" b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>
                        <a:spcAft>
                          <a:spcPct val="0"/>
                        </a:spcAft>
                      </a:pPr>
                      <a:r>
                        <a:rPr lang="cs-CZ" sz="1600" b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15,2</a:t>
                      </a:r>
                      <a:endParaRPr lang="en-US" sz="1600" b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mtClean="0"/>
                        <a:t>41,0</a:t>
                      </a:r>
                      <a:endParaRPr lang="cs-CZ"/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mtClean="0"/>
                        <a:t>15,5</a:t>
                      </a:r>
                      <a:endParaRPr lang="cs-CZ"/>
                    </a:p>
                  </a:txBody>
                  <a:tcPr marL="44450" marR="44450" marT="0" marB="0" anchor="b"/>
                </a:tc>
              </a:tr>
              <a:tr h="542057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200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Celkem</a:t>
                      </a:r>
                      <a:endParaRPr lang="en-US" sz="200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b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155,9</a:t>
                      </a:r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b="1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61,0</a:t>
                      </a:r>
                      <a:endParaRPr lang="en-US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b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169,2</a:t>
                      </a:r>
                      <a:endParaRPr lang="en-US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b="1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66,1</a:t>
                      </a:r>
                      <a:endParaRPr lang="en-US" b="1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latinLnBrk="0" hangingPunct="1"/>
                      <a:r>
                        <a:rPr lang="cs-CZ" sz="1800" b="1" kern="12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192,5</a:t>
                      </a:r>
                      <a:endParaRPr lang="cs-CZ" sz="1800" b="1" kern="120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latinLnBrk="0" hangingPunct="1"/>
                      <a:r>
                        <a:rPr lang="cs-CZ" sz="1800" b="1" kern="120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71,7</a:t>
                      </a:r>
                      <a:endParaRPr lang="cs-CZ" sz="1800" b="1" kern="120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4450" marR="44450" marT="0" marB="0" anchor="b"/>
                </a:tc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1187624" y="5052129"/>
            <a:ext cx="558336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cs-CZ" sz="1400" smtClean="0">
                <a:solidFill>
                  <a:prstClr val="black"/>
                </a:solidFill>
              </a:rPr>
              <a:t>Zdroj: Pokladní plnění státního rozpočtu, předběžný odhad</a:t>
            </a:r>
            <a:endParaRPr lang="en-US" sz="1400">
              <a:solidFill>
                <a:prstClr val="black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115616" y="5359906"/>
            <a:ext cx="746358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cs-CZ" sz="2000" b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 roce 2018 </a:t>
            </a:r>
            <a:r>
              <a:rPr lang="cs-CZ" sz="2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získaly obce a kraje </a:t>
            </a:r>
            <a:r>
              <a:rPr lang="cs-CZ" sz="2000" b="1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28,9 mld. Kč více než v roce 2017. </a:t>
            </a:r>
          </a:p>
          <a:p>
            <a:pPr algn="ctr"/>
            <a:r>
              <a:rPr lang="cs-CZ" sz="200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(o</a:t>
            </a:r>
            <a:r>
              <a:rPr lang="cs-CZ" sz="2000" smtClean="0">
                <a:solidFill>
                  <a:prstClr val="black"/>
                </a:solidFill>
              </a:rPr>
              <a:t>bce +23,3mld. Kč, kraje +5,6 mld. Kč)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cs-CZ" sz="1600" b="1">
                <a:solidFill>
                  <a:prstClr val="black"/>
                </a:solidFill>
              </a:rPr>
              <a:t>V roce 2017 získaly obce a kraje o 18,4 mld. Kč více než v roce 2016. </a:t>
            </a:r>
            <a:endParaRPr lang="cs-CZ" sz="2000" smtClean="0">
              <a:solidFill>
                <a:prstClr val="black"/>
              </a:solidFill>
            </a:endParaRPr>
          </a:p>
          <a:p>
            <a:r>
              <a:rPr lang="cs-CZ" sz="1200" smtClean="0">
                <a:solidFill>
                  <a:prstClr val="black"/>
                </a:solidFill>
              </a:rPr>
              <a:t>*</a:t>
            </a:r>
            <a:r>
              <a:rPr lang="cs-CZ" sz="1100" smtClean="0">
                <a:solidFill>
                  <a:prstClr val="black"/>
                </a:solidFill>
              </a:rPr>
              <a:t>V letech 2017 a 2018 došlo ke změně RUD ve prospěch obcí.</a:t>
            </a:r>
            <a:endParaRPr lang="en-US"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138943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1563" y="928688"/>
            <a:ext cx="7500937" cy="772120"/>
          </a:xfrm>
        </p:spPr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z="2400"/>
              <a:t>Vývoj státního dluhu České republiky jako podíl na HDP</a:t>
            </a:r>
            <a:endParaRPr lang="cs-CZ" sz="2400" b="0">
              <a:solidFill>
                <a:schemeClr val="tx1"/>
              </a:solidFill>
            </a:endParaRPr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461035"/>
              </p:ext>
            </p:extLst>
          </p:nvPr>
        </p:nvGraphicFramePr>
        <p:xfrm>
          <a:off x="467545" y="1412776"/>
          <a:ext cx="8104956" cy="504056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xmlns:p14="http://schemas.microsoft.com/office/powerpoint/2010/main" val="3464882979"/>
      </p:ext>
    </p:extLst>
  </p:cSld>
  <p:clrMapOvr>
    <a:masterClrMapping/>
  </p:clrMapOvr>
  <p:transition/>
  <p:timing/>
</p:sld>
</file>

<file path=ppt/slides/slide1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ext Box 149"/>
          <p:cNvSpPr txBox="1">
            <a:spLocks noChangeArrowheads="1"/>
          </p:cNvSpPr>
          <p:nvPr/>
        </p:nvSpPr>
        <p:spPr bwMode="gray">
          <a:xfrm>
            <a:off x="1208697" y="6138024"/>
            <a:ext cx="378309" cy="92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defPPr>
              <a:defRPr kern="1200" smtId="4294967295"/>
            </a:defPPr>
            <a:lvl1pPr eaLnBrk="0" hangingPunct="0"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/>
                <a:tab pos="444500"/>
              </a:tabLst>
              <a:defRPr sz="14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cs-CZ" sz="600" b="0">
                <a:latin typeface="Verdana" pitchFamily="34" charset="0"/>
              </a:rPr>
              <a:t>Zdroj</a:t>
            </a:r>
            <a:r>
              <a:rPr lang="en-US" sz="600" b="0">
                <a:latin typeface="Verdana" pitchFamily="34" charset="0"/>
              </a:rPr>
              <a:t>: </a:t>
            </a:r>
            <a:r>
              <a:rPr lang="cs-CZ" sz="600" b="0">
                <a:latin typeface="Verdana" pitchFamily="34" charset="0"/>
              </a:rPr>
              <a:t>MF</a:t>
            </a:r>
            <a:endParaRPr lang="en-US" sz="600" b="0">
              <a:latin typeface="Verdana" pitchFamily="34" charset="0"/>
            </a:endParaRPr>
          </a:p>
        </p:txBody>
      </p:sp>
      <p:sp>
        <p:nvSpPr>
          <p:cNvPr id="7" name="Nadpis 1"/>
          <p:cNvSpPr txBox="1"/>
          <p:nvPr/>
        </p:nvSpPr>
        <p:spPr bwMode="auto">
          <a:xfrm>
            <a:off x="1071563" y="928688"/>
            <a:ext cx="7500937" cy="1204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anchor="t" anchorCtr="0" compatLnSpc="1">
            <a:prstTxWarp prst="textNoShape">
              <a:avLst/>
            </a:prstTxWarp>
          </a:bodyPr>
          <a:lstStyle>
            <a:defPPr>
              <a:defRPr kern="1200" smtId="4294967295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cs-CZ"/>
              <a:t>Průměrný výnos a doba do splatnosti státního dluhu </a:t>
            </a:r>
          </a:p>
        </p:txBody>
      </p:sp>
      <p:graphicFrame>
        <p:nvGraphicFramePr>
          <p:cNvPr id="9" name="Zástupný symbol pro obsah 8"/>
          <p:cNvGraphicFramePr>
            <a:graphicFrameLocks noGrp="1"/>
          </p:cNvGraphicFramePr>
          <p:nvPr>
            <p:ph idx="1"/>
          </p:nvPr>
        </p:nvGraphicFramePr>
        <p:xfrm>
          <a:off x="1071563" y="2214563"/>
          <a:ext cx="7500937" cy="40005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xmlns:p14="http://schemas.microsoft.com/office/powerpoint/2010/main" val="3595319243"/>
      </p:ext>
    </p:extLst>
  </p:cSld>
  <p:clrMapOvr>
    <a:masterClrMapping/>
  </p:clrMapOvr>
  <p:transition/>
  <p:timing/>
</p:sld>
</file>

<file path=ppt/slides/slide1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ext Box 149"/>
          <p:cNvSpPr txBox="1">
            <a:spLocks noChangeArrowheads="1"/>
          </p:cNvSpPr>
          <p:nvPr/>
        </p:nvSpPr>
        <p:spPr bwMode="gray">
          <a:xfrm>
            <a:off x="1979712" y="6211855"/>
            <a:ext cx="2021252" cy="12311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 anchor="b">
            <a:spAutoFit/>
          </a:bodyPr>
          <a:lstStyle>
            <a:defPPr>
              <a:defRPr kern="1200" smtId="4294967295"/>
            </a:defPPr>
          </a:lstStyle>
          <a:p>
            <a:pPr>
              <a:tabLst>
                <a:tab pos="311755"/>
                <a:tab pos="389693"/>
              </a:tabLst>
            </a:pPr>
            <a:r>
              <a:rPr lang="cs-CZ" sz="800" smtClean="0">
                <a:latin typeface="Verdana" pitchFamily="34" charset="0"/>
              </a:rPr>
              <a:t>Zdroj</a:t>
            </a:r>
            <a:r>
              <a:rPr lang="cs-CZ" sz="800">
                <a:latin typeface="Verdana" pitchFamily="34" charset="0"/>
              </a:rPr>
              <a:t>: E</a:t>
            </a:r>
            <a:r>
              <a:rPr lang="cs-CZ" sz="800" smtClean="0">
                <a:latin typeface="Verdana" pitchFamily="34" charset="0"/>
              </a:rPr>
              <a:t>urostat</a:t>
            </a:r>
            <a:r>
              <a:rPr lang="cs-CZ" sz="800">
                <a:latin typeface="Verdana" pitchFamily="34" charset="0"/>
              </a:rPr>
              <a:t>: Notifikace říjen 2018.</a:t>
            </a:r>
            <a:endParaRPr lang="en-US" sz="800">
              <a:latin typeface="Verdana" pitchFamily="34" charset="0"/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gray">
          <a:xfrm>
            <a:off x="1167955" y="788870"/>
            <a:ext cx="7717096" cy="1055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276" tIns="43638" rIns="87276" bIns="43638"/>
          <a:lstStyle>
            <a:defPPr>
              <a:defRPr kern="1200" smtId="4294967295"/>
            </a:defPPr>
          </a:lstStyle>
          <a:p>
            <a:pPr algn="ctr" defTabSz="872635" eaLnBrk="0" hangingPunct="0"/>
            <a:r>
              <a:rPr lang="cs-CZ" sz="32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Hospodaření </a:t>
            </a:r>
            <a:r>
              <a:rPr lang="cs-CZ" sz="3200" b="1" smtClean="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sektoru vládních institucí </a:t>
            </a:r>
            <a:br>
              <a:rPr lang="cs-CZ" sz="3200" b="1" smtClean="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cs-CZ" sz="3200" b="1" smtClean="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v </a:t>
            </a:r>
            <a:r>
              <a:rPr lang="cs-CZ" sz="32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mezinárodním srovnání </a:t>
            </a:r>
            <a:r>
              <a:rPr lang="cs-CZ" sz="3200" b="1" smtClean="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rPr>
              <a:t>2018</a:t>
            </a:r>
            <a:endParaRPr lang="en-US" sz="3200" b="1">
              <a:solidFill>
                <a:srgbClr val="3A5C8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3956309638"/>
              </p:ext>
            </p:extLst>
          </p:nvPr>
        </p:nvGraphicFramePr>
        <p:xfrm>
          <a:off x="1475656" y="1840271"/>
          <a:ext cx="5742806" cy="4346126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xmlns:p14="http://schemas.microsoft.com/office/powerpoint/2010/main" val="3655379837"/>
      </p:ext>
    </p:extLst>
  </p:cSld>
  <p:clrMapOvr>
    <a:masterClrMapping/>
  </p:clrMapOvr>
  <p:transition/>
  <p:timing/>
</p:sld>
</file>

<file path=ppt/slides/slide1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defPPr>
              <a:defRPr kern="1200" smtId="4294967295"/>
            </a:defPPr>
          </a:lstStyle>
          <a:p>
            <a:endParaRPr lang="cs-CZ" smtClean="0"/>
          </a:p>
          <a:p>
            <a:endParaRPr lang="cs-CZ"/>
          </a:p>
          <a:p>
            <a:endParaRPr lang="cs-CZ" smtClean="0"/>
          </a:p>
          <a:p>
            <a:endParaRPr lang="cs-CZ"/>
          </a:p>
          <a:p>
            <a:pPr marL="0" indent="0">
              <a:buNone/>
            </a:pPr>
            <a:endParaRPr lang="cs-CZ" smtClean="0"/>
          </a:p>
          <a:p>
            <a:pPr marL="0" indent="0">
              <a:buNone/>
            </a:pPr>
            <a:endParaRPr lang="cs-CZ" smtClean="0"/>
          </a:p>
          <a:p>
            <a:pPr marL="0" indent="0">
              <a:buNone/>
            </a:pPr>
            <a:r>
              <a:rPr lang="cs-CZ" sz="3600" smtClean="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  <a:t>Děkujeme za pozornost.</a:t>
            </a:r>
            <a:br>
              <a:rPr lang="cs-CZ" sz="3600" smtClean="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+mj-ea"/>
                <a:cs typeface="+mj-cs"/>
              </a:rPr>
            </a:br>
            <a:endParaRPr lang="cs-CZ" sz="36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198222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7500937" cy="648072"/>
          </a:xfrm>
        </p:spPr>
        <p:txBody>
          <a:bodyPr/>
          <a:lstStyle>
            <a:defPPr>
              <a:defRPr kern="1200" smtId="4294967295"/>
            </a:defPPr>
          </a:lstStyle>
          <a:p>
            <a:pPr algn="r"/>
            <a:r>
              <a:rPr lang="cs-CZ" sz="3200" smtClean="0"/>
              <a:t>Výsledky vs. rozpočet  </a:t>
            </a:r>
            <a:endParaRPr lang="en-US" sz="320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6673988"/>
              </p:ext>
            </p:extLst>
          </p:nvPr>
        </p:nvGraphicFramePr>
        <p:xfrm>
          <a:off x="209277" y="980984"/>
          <a:ext cx="3312369" cy="12791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8700"/>
                <a:gridCol w="993711"/>
                <a:gridCol w="1059958"/>
              </a:tblGrid>
              <a:tr h="367062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600" u="none" strike="noStrike">
                          <a:solidFill>
                            <a:schemeClr val="bg1"/>
                          </a:solidFill>
                        </a:rPr>
                        <a:t> </a:t>
                      </a:r>
                      <a:endParaRPr lang="cs-CZ" sz="1600" b="0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600" b="1" u="none" strike="noStrike" baseline="0" smtClean="0">
                          <a:solidFill>
                            <a:schemeClr val="bg1"/>
                          </a:solidFill>
                        </a:rPr>
                        <a:t> R</a:t>
                      </a:r>
                      <a:r>
                        <a:rPr lang="cs-CZ" sz="1600" b="1" u="none" strike="noStrike" smtClean="0">
                          <a:solidFill>
                            <a:schemeClr val="bg1"/>
                          </a:solidFill>
                        </a:rPr>
                        <a:t>ozpočet 2018</a:t>
                      </a:r>
                      <a:endParaRPr lang="cs-CZ" sz="1600" b="1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 fontAlgn="b"/>
                      <a:r>
                        <a:rPr lang="cs-CZ" sz="1600" b="1" u="none" strike="noStrike">
                          <a:solidFill>
                            <a:schemeClr val="bg1"/>
                          </a:solidFill>
                        </a:rPr>
                        <a:t>Skutečnost </a:t>
                      </a:r>
                      <a:r>
                        <a:rPr lang="cs-CZ" sz="1600" b="1" u="none" strike="noStrike" smtClean="0">
                          <a:solidFill>
                            <a:schemeClr val="bg1"/>
                          </a:solidFill>
                        </a:rPr>
                        <a:t>2018</a:t>
                      </a:r>
                      <a:endParaRPr lang="cs-CZ" sz="1600" b="1" i="0" u="none" strike="noStrike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  <a:tr h="26360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600" b="1" u="none" strike="noStrike" smtClean="0"/>
                        <a:t>Příjmy celkem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i="0" u="none" strike="noStrike" smtClean="0"/>
                        <a:t>1314,5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b="0" i="0" u="none" strike="noStrike" smtClean="0">
                          <a:solidFill>
                            <a:schemeClr val="tx1"/>
                          </a:solidFill>
                          <a:latin typeface="Calibri"/>
                        </a:rPr>
                        <a:t>1403,9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63603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600" b="1" u="none" strike="noStrike" smtClean="0"/>
                        <a:t>Výdaje celkem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i="0" u="none" strike="noStrike" smtClean="0"/>
                        <a:t>1 364,5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b="0" i="0" u="none" strike="noStrike" smtClean="0">
                          <a:solidFill>
                            <a:schemeClr val="tx1"/>
                          </a:solidFill>
                          <a:latin typeface="Calibri"/>
                        </a:rPr>
                        <a:t>1401,0</a:t>
                      </a:r>
                      <a:endParaRPr lang="cs-CZ" sz="1600" b="0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54716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600" b="1" i="0" u="none" strike="noStrike" smtClean="0">
                          <a:solidFill>
                            <a:schemeClr val="dk1"/>
                          </a:solidFill>
                          <a:latin typeface="+mn-lt"/>
                        </a:rPr>
                        <a:t>Saldo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i="0" u="none" strike="noStrike" smtClean="0"/>
                        <a:t>- 50,0 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b="1" i="0" u="none" strike="noStrike" smtClean="0">
                          <a:solidFill>
                            <a:schemeClr val="tx1"/>
                          </a:solidFill>
                          <a:latin typeface="Calibri"/>
                        </a:rPr>
                        <a:t>+2,9</a:t>
                      </a:r>
                      <a:endParaRPr lang="cs-CZ" sz="1600" b="1" i="0" u="none" strike="noStrike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6" name="Ovál 5"/>
          <p:cNvSpPr/>
          <p:nvPr/>
        </p:nvSpPr>
        <p:spPr>
          <a:xfrm>
            <a:off x="2699792" y="1977430"/>
            <a:ext cx="920595" cy="3985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kern="1200" smtId="4294967295"/>
            </a:defPPr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>
              <a:solidFill>
                <a:prstClr val="white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666" y="2492896"/>
            <a:ext cx="8679814" cy="4129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2688626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92993" y="908721"/>
            <a:ext cx="8227479" cy="483150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3200" smtClean="0"/>
              <a:t>Historický vývoj hospodaření státního rozpočtu v mld. Kč</a:t>
            </a:r>
            <a:endParaRPr lang="cs-CZ" sz="320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2655" y="2204864"/>
            <a:ext cx="8784977" cy="36004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44642618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>
          <a:xfrm>
            <a:off x="592993" y="908721"/>
            <a:ext cx="8227479" cy="483150"/>
          </a:xfrm>
        </p:spPr>
        <p:txBody>
          <a:bodyPr>
            <a:noAutofit/>
          </a:bodyPr>
          <a:lstStyle>
            <a:defPPr>
              <a:defRPr kern="1200" smtId="4294967295"/>
            </a:defPPr>
          </a:lstStyle>
          <a:p>
            <a:pPr algn="ctr"/>
            <a:r>
              <a:rPr lang="cs-CZ" sz="3200" smtClean="0"/>
              <a:t>Saldo hospodaření SR a vliv peněžních toků EU v mld. Kč</a:t>
            </a:r>
            <a:endParaRPr lang="cs-CZ" sz="3200"/>
          </a:p>
        </p:txBody>
      </p:sp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3603736633"/>
              </p:ext>
            </p:extLst>
          </p:nvPr>
        </p:nvGraphicFramePr>
        <p:xfrm>
          <a:off x="179513" y="2276872"/>
          <a:ext cx="8784976" cy="367240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xmlns:p14="http://schemas.microsoft.com/office/powerpoint/2010/main" val="497361819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692696"/>
            <a:ext cx="7500937" cy="988144"/>
          </a:xfrm>
        </p:spPr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z="3200" smtClean="0"/>
              <a:t>Co ovlivnilo nižší schodek proti schválenému rozpočtu </a:t>
            </a:r>
            <a:endParaRPr lang="cs-CZ" sz="3200"/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511913040"/>
              </p:ext>
            </p:extLst>
          </p:nvPr>
        </p:nvGraphicFramePr>
        <p:xfrm>
          <a:off x="467544" y="1700808"/>
          <a:ext cx="8352928" cy="468052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</p:spTree>
    <p:extLst>
      <p:ext uri="{BB962C8B-B14F-4D97-AF65-F5344CB8AC3E}">
        <p14:creationId xmlns:p14="http://schemas.microsoft.com/office/powerpoint/2010/main" val="1693633981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Text Box 149"/>
          <p:cNvSpPr txBox="1">
            <a:spLocks noChangeArrowheads="1"/>
          </p:cNvSpPr>
          <p:nvPr/>
        </p:nvSpPr>
        <p:spPr bwMode="gray">
          <a:xfrm>
            <a:off x="251520" y="5877272"/>
            <a:ext cx="8640960" cy="36933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0" tIns="0" rIns="0" bIns="0" anchor="b">
            <a:spAutoFit/>
          </a:bodyPr>
          <a:lstStyle>
            <a:defPPr>
              <a:defRPr kern="1200" smtId="4294967295"/>
            </a:defPPr>
          </a:lstStyle>
          <a:p>
            <a:pPr>
              <a:tabLst>
                <a:tab pos="311755"/>
                <a:tab pos="389693"/>
              </a:tabLst>
            </a:pPr>
            <a:r>
              <a:rPr lang="cs-CZ" sz="1200" b="1">
                <a:solidFill>
                  <a:prstClr val="black"/>
                </a:solidFill>
                <a:latin typeface="Verdana" pitchFamily="34" charset="0"/>
              </a:rPr>
              <a:t>Pozn</a:t>
            </a:r>
            <a:r>
              <a:rPr lang="cs-CZ" sz="1200" b="1" smtClean="0">
                <a:solidFill>
                  <a:prstClr val="black"/>
                </a:solidFill>
                <a:latin typeface="Verdana" pitchFamily="34" charset="0"/>
              </a:rPr>
              <a:t>.: saldo důchodového </a:t>
            </a:r>
            <a:r>
              <a:rPr lang="cs-CZ" sz="1200" b="1">
                <a:solidFill>
                  <a:prstClr val="black"/>
                </a:solidFill>
                <a:latin typeface="Verdana" pitchFamily="34" charset="0"/>
              </a:rPr>
              <a:t>systému </a:t>
            </a:r>
            <a:r>
              <a:rPr lang="cs-CZ" sz="1200" b="1" smtClean="0">
                <a:solidFill>
                  <a:prstClr val="black"/>
                </a:solidFill>
                <a:latin typeface="Verdana" pitchFamily="34" charset="0"/>
              </a:rPr>
              <a:t>=</a:t>
            </a:r>
            <a:r>
              <a:rPr lang="cs-CZ" sz="1200" smtClean="0">
                <a:solidFill>
                  <a:prstClr val="black"/>
                </a:solidFill>
                <a:latin typeface="Verdana" pitchFamily="34" charset="0"/>
              </a:rPr>
              <a:t> </a:t>
            </a:r>
            <a:r>
              <a:rPr lang="cs-CZ" sz="1200" b="1" smtClean="0">
                <a:solidFill>
                  <a:prstClr val="black"/>
                </a:solidFill>
                <a:latin typeface="Verdana" pitchFamily="34" charset="0"/>
              </a:rPr>
              <a:t>příjmy z pojistného na důchodové pojištění – (výdaje na důchody + výdaje na správu)</a:t>
            </a:r>
            <a:endParaRPr lang="en-US" sz="1200" b="1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8" name="Nadpis 1"/>
          <p:cNvSpPr txBox="1"/>
          <p:nvPr/>
        </p:nvSpPr>
        <p:spPr>
          <a:xfrm>
            <a:off x="821531" y="764704"/>
            <a:ext cx="7500937" cy="1143000"/>
          </a:xfrm>
          <a:prstGeom prst="rect">
            <a:avLst/>
          </a:prstGeom>
        </p:spPr>
        <p:txBody>
          <a:bodyPr/>
          <a:lstStyle>
            <a:defPPr>
              <a:defRPr kern="1200" smtId="4294967295"/>
            </a:defPPr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rgbClr val="3A5C8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cs-CZ"/>
              <a:t>Vývoj salda </a:t>
            </a:r>
            <a:r>
              <a:rPr lang="cs-CZ" smtClean="0"/>
              <a:t>důchodového systému v mld. Kč</a:t>
            </a:r>
            <a:endParaRPr lang="cs-CZ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2276871"/>
            <a:ext cx="8784976" cy="3024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4112240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7504" y="1052736"/>
            <a:ext cx="8742685" cy="55554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07279972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9" name="Picture 7" descr="http://cdn2.economische-begrippen.nl/wp-content/uploads/2013/02/Degressief-inkomstenbelastingtarie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5" t="4192" r="9591" b="16000"/>
          <a:stretch>
            <a:fillRect/>
          </a:stretch>
        </p:blipFill>
        <p:spPr bwMode="auto">
          <a:xfrm>
            <a:off x="6336254" y="4558203"/>
            <a:ext cx="2807746" cy="196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928688"/>
            <a:ext cx="8136903" cy="1060152"/>
          </a:xfrm>
        </p:spPr>
        <p:style>
          <a:lnRef idx="0">
            <a:scrgbClr r="0" g="0" b="0"/>
          </a:lnRef>
          <a:fillRef idx="4294967295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>
            <a:defPPr>
              <a:defRPr kern="1200" smtId="4294967295"/>
            </a:defPPr>
          </a:lstStyle>
          <a:p>
            <a:pPr algn="ctr"/>
            <a:r>
              <a:rPr lang="cs-CZ" smtClean="0"/>
              <a:t>Inkaso veřejných rozpočtů 2018 </a:t>
            </a:r>
            <a:r>
              <a:rPr lang="cs-CZ"/>
              <a:t>vs. </a:t>
            </a:r>
            <a:r>
              <a:rPr lang="cs-CZ" smtClean="0"/>
              <a:t>2017</a:t>
            </a:r>
            <a:br>
              <a:rPr lang="cs-CZ"/>
            </a:br>
            <a:r>
              <a:rPr lang="cs-CZ" sz="1400" smtClean="0"/>
              <a:t>(v mld. Kč)</a:t>
            </a:r>
            <a:endParaRPr lang="en-US" sz="140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4837775"/>
              </p:ext>
            </p:extLst>
          </p:nvPr>
        </p:nvGraphicFramePr>
        <p:xfrm>
          <a:off x="1000955" y="1999131"/>
          <a:ext cx="7416329" cy="25743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88353"/>
                <a:gridCol w="1374359"/>
                <a:gridCol w="1712930"/>
                <a:gridCol w="1455990"/>
                <a:gridCol w="1284697"/>
              </a:tblGrid>
              <a:tr h="43007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400" u="none" strike="noStrike">
                          <a:latin typeface="+mn-lt"/>
                        </a:rPr>
                        <a:t> </a:t>
                      </a:r>
                      <a:endParaRPr lang="cs-CZ" sz="1400" b="0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b="1" u="none" strike="noStrike" smtClean="0">
                          <a:latin typeface="+mn-lt"/>
                        </a:rPr>
                        <a:t>Skutečnost</a:t>
                      </a:r>
                    </a:p>
                    <a:p>
                      <a:pPr algn="r" fontAlgn="b"/>
                      <a:r>
                        <a:rPr lang="cs-CZ" sz="1600" b="1" u="none" strike="noStrike" smtClean="0">
                          <a:latin typeface="+mn-lt"/>
                        </a:rPr>
                        <a:t>2017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b="1" u="none" strike="noStrike">
                          <a:latin typeface="+mn-lt"/>
                        </a:rPr>
                        <a:t>Skutečnost </a:t>
                      </a:r>
                      <a:endParaRPr lang="cs-CZ" sz="1600" b="1" u="none" strike="noStrike" smtClean="0">
                        <a:latin typeface="+mn-lt"/>
                      </a:endParaRPr>
                    </a:p>
                    <a:p>
                      <a:pPr algn="r" fontAlgn="b"/>
                      <a:r>
                        <a:rPr lang="cs-CZ" sz="1600" b="1" u="none" strike="noStrike" smtClean="0">
                          <a:latin typeface="+mn-lt"/>
                        </a:rPr>
                        <a:t>2018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b="1" u="none" strike="noStrike" smtClean="0">
                          <a:latin typeface="+mn-lt"/>
                        </a:rPr>
                        <a:t>Rozdíl </a:t>
                      </a:r>
                    </a:p>
                    <a:p>
                      <a:pPr algn="r" fontAlgn="b"/>
                      <a:r>
                        <a:rPr lang="cs-CZ" sz="1600" b="1" u="none" strike="noStrike" smtClean="0">
                          <a:latin typeface="+mn-lt"/>
                        </a:rPr>
                        <a:t>mld. Kč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600" b="1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Rozdíl </a:t>
                      </a:r>
                    </a:p>
                    <a:p>
                      <a:pPr algn="r" fontAlgn="b"/>
                      <a:r>
                        <a:rPr lang="cs-CZ" sz="1600" b="1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%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</a:tr>
              <a:tr h="284592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600" b="1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Pojistné </a:t>
                      </a:r>
                      <a:r>
                        <a:rPr lang="cs-CZ" sz="1400" b="1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na SZ a</a:t>
                      </a:r>
                      <a:r>
                        <a:rPr lang="cs-CZ" sz="1400" b="1" i="0" u="none" strike="noStrike" baseline="0" smtClean="0">
                          <a:solidFill>
                            <a:srgbClr val="000000"/>
                          </a:solidFill>
                          <a:latin typeface="+mn-lt"/>
                        </a:rPr>
                        <a:t> VZP</a:t>
                      </a:r>
                      <a:endParaRPr lang="cs-CZ" sz="14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marR="0" lvl="1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s-CZ" sz="1400" b="0" i="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663,2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marR="0" lvl="1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cs-CZ" sz="1400" b="0" i="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728,4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+65,2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+9,8 %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2031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600" b="1" u="none" strike="noStrike">
                          <a:latin typeface="+mn-lt"/>
                        </a:rPr>
                        <a:t>DPH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lvl="1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381,7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lvl="1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413,3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+31,6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+8,3 %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2031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600" b="1" u="none" strike="noStrike">
                          <a:latin typeface="+mn-lt"/>
                        </a:rPr>
                        <a:t>DPFO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192,8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219,9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+27,1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+14,0 %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2031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600" b="1" u="none" strike="noStrike">
                          <a:latin typeface="+mn-lt"/>
                        </a:rPr>
                        <a:t>Spotřební </a:t>
                      </a:r>
                      <a:r>
                        <a:rPr lang="cs-CZ" sz="1600" b="1" u="none" strike="noStrike" smtClean="0">
                          <a:latin typeface="+mn-lt"/>
                        </a:rPr>
                        <a:t>daně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162,8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167,5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+4,6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+2,8 %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13131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 fontAlgn="b"/>
                      <a:r>
                        <a:rPr lang="cs-CZ" sz="1600" b="1" u="none" strike="noStrike" smtClean="0">
                          <a:latin typeface="+mn-lt"/>
                        </a:rPr>
                        <a:t>DPPO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170,6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174,0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+3,4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 fontAlgn="b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+2,0 %</a:t>
                      </a:r>
                      <a:endParaRPr lang="cs-CZ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  <a:tr h="336325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r>
                        <a:rPr lang="cs-CZ" sz="1600" b="1" smtClean="0">
                          <a:latin typeface="+mn-lt"/>
                        </a:rPr>
                        <a:t>Ostatní daně</a:t>
                      </a:r>
                      <a:endParaRPr lang="en-US" sz="1600" b="1"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44,8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marL="0" algn="r" defTabSz="914400" rtl="0" eaLnBrk="1" fontAlgn="b" latinLnBrk="0" hangingPunct="1"/>
                      <a:r>
                        <a:rPr lang="cs-CZ" sz="1400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45,1</a:t>
                      </a:r>
                      <a:endParaRPr lang="cs-CZ" sz="1400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+0,3</a:t>
                      </a:r>
                      <a:endParaRPr lang="en-US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r"/>
                      <a:r>
                        <a:rPr lang="cs-CZ" sz="1400" b="1" u="none" strike="noStrike" kern="1200" baseline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+0,1 </a:t>
                      </a:r>
                      <a:r>
                        <a:rPr lang="cs-CZ" sz="1400" b="1" u="none" strike="noStrike" kern="120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US" sz="1400" b="1" u="none" strike="noStrike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Oblouk 4"/>
          <p:cNvSpPr/>
          <p:nvPr/>
        </p:nvSpPr>
        <p:spPr>
          <a:xfrm rot="10800000">
            <a:off x="-355400" y="4234167"/>
            <a:ext cx="8856983" cy="324036"/>
          </a:xfrm>
          <a:prstGeom prst="arc">
            <a:avLst>
              <a:gd name="adj1" fmla="val 10816312"/>
              <a:gd name="adj2" fmla="val 21304583"/>
            </a:avLst>
          </a:prstGeom>
          <a:ln w="28575">
            <a:solidFill>
              <a:srgbClr val="3A5C86"/>
            </a:solidFill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>
              <a:solidFill>
                <a:prstClr val="black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856443" y="4558203"/>
            <a:ext cx="76451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kern="1200" smtId="4294967295"/>
            </a:defPPr>
          </a:lstStyle>
          <a:p>
            <a:r>
              <a:rPr lang="cs-CZ">
                <a:solidFill>
                  <a:prstClr val="black"/>
                </a:solidFill>
              </a:rPr>
              <a:t> </a:t>
            </a:r>
            <a:r>
              <a:rPr lang="cs-CZ" b="1" i="1">
                <a:solidFill>
                  <a:prstClr val="black"/>
                </a:solidFill>
              </a:rPr>
              <a:t>Celkem	</a:t>
            </a:r>
            <a:r>
              <a:rPr lang="cs-CZ" b="1" i="1" smtClean="0">
                <a:solidFill>
                  <a:prstClr val="black"/>
                </a:solidFill>
                <a:latin typeface="Lucida Calligraphy" panose="03010101010101010101" pitchFamily="66" charset="0"/>
              </a:rPr>
              <a:t>                    </a:t>
            </a:r>
            <a:r>
              <a:rPr lang="cs-CZ" b="1" i="1" smtClean="0">
                <a:solidFill>
                  <a:prstClr val="black"/>
                </a:solidFill>
              </a:rPr>
              <a:t>1 616                    1 748,2                   132,2             8,2 %</a:t>
            </a:r>
            <a:endParaRPr lang="cs-CZ" b="1" i="1">
              <a:solidFill>
                <a:prstClr val="black"/>
              </a:solidFill>
            </a:endParaRPr>
          </a:p>
        </p:txBody>
      </p:sp>
      <p:sp>
        <p:nvSpPr>
          <p:cNvPr id="8" name="Ovál 7"/>
          <p:cNvSpPr/>
          <p:nvPr/>
        </p:nvSpPr>
        <p:spPr>
          <a:xfrm rot="21158550">
            <a:off x="6371324" y="4550451"/>
            <a:ext cx="1108673" cy="518834"/>
          </a:xfrm>
          <a:prstGeom prst="ellipse">
            <a:avLst/>
          </a:prstGeom>
          <a:noFill/>
          <a:ln w="38100">
            <a:solidFill>
              <a:srgbClr val="C00000"/>
            </a:solidFill>
          </a:ln>
          <a:effectLst>
            <a:outerShdw blurRad="1524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kern="1200" smtId="4294967295"/>
            </a:defPPr>
          </a:lstStyle>
          <a:p>
            <a:pPr algn="ctr"/>
            <a:endParaRPr lang="cs-CZ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578921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611560" y="908720"/>
            <a:ext cx="8004690" cy="587672"/>
          </a:xfrm>
        </p:spPr>
        <p:style>
          <a:lnRef idx="0">
            <a:scrgbClr r="0" g="0" b="0"/>
          </a:lnRef>
          <a:fillRef idx="4294967295">
            <a:schemeClr val="lt1"/>
          </a:fillRef>
          <a:effectRef idx="0">
            <a:scrgbClr r="0" g="0" b="0"/>
          </a:effectRef>
          <a:fontRef idx="major"/>
        </p:style>
        <p:txBody>
          <a:bodyPr/>
          <a:lstStyle>
            <a:defPPr>
              <a:defRPr kern="1200" smtId="4294967295"/>
            </a:defPPr>
          </a:lstStyle>
          <a:p>
            <a:r>
              <a:rPr lang="cs-CZ" sz="2800" smtClean="0"/>
              <a:t>Kontinuální </a:t>
            </a:r>
            <a:r>
              <a:rPr lang="cs-CZ" sz="2800"/>
              <a:t>snižování daní – dopady v mld. </a:t>
            </a:r>
            <a:r>
              <a:rPr lang="cs-CZ"/>
              <a:t>Kč</a:t>
            </a:r>
          </a:p>
        </p:txBody>
      </p:sp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9843506"/>
              </p:ext>
            </p:extLst>
          </p:nvPr>
        </p:nvGraphicFramePr>
        <p:xfrm>
          <a:off x="827584" y="1484784"/>
          <a:ext cx="7416828" cy="5085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107"/>
                <a:gridCol w="2864426"/>
                <a:gridCol w="664958"/>
                <a:gridCol w="664958"/>
                <a:gridCol w="664958"/>
                <a:gridCol w="613807"/>
                <a:gridCol w="613807"/>
                <a:gridCol w="613807"/>
              </a:tblGrid>
              <a:tr h="278946">
                <a:tc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400" smtClean="0"/>
                        <a:t>Opatření</a:t>
                      </a:r>
                      <a:endParaRPr lang="cs-CZ" sz="1400"/>
                    </a:p>
                  </a:txBody>
                  <a:tcPr marL="78191" marR="78191" marT="41459" marB="41459" anchor="ctr"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400" smtClean="0"/>
                        <a:t>2014</a:t>
                      </a:r>
                      <a:endParaRPr lang="cs-CZ" sz="14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400" smtClean="0"/>
                        <a:t>2015</a:t>
                      </a:r>
                      <a:endParaRPr lang="cs-CZ" sz="14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400" smtClean="0"/>
                        <a:t>2016</a:t>
                      </a:r>
                      <a:endParaRPr lang="cs-CZ" sz="14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400" smtClean="0"/>
                        <a:t>2017</a:t>
                      </a:r>
                      <a:endParaRPr lang="cs-CZ" sz="14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400" i="0" smtClean="0"/>
                        <a:t>2018</a:t>
                      </a:r>
                      <a:endParaRPr lang="cs-CZ" sz="14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400" i="0" smtClean="0"/>
                        <a:t>2019</a:t>
                      </a:r>
                      <a:endParaRPr lang="cs-CZ" sz="1400" i="0"/>
                    </a:p>
                  </a:txBody>
                  <a:tcPr marL="78191" marR="78191" marT="41459" marB="41459" anchor="ctr"/>
                </a:tc>
              </a:tr>
              <a:tr h="280889">
                <a:tc row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b="1" smtClean="0"/>
                        <a:t>DPH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Rozšíření druhé snížené sazby (10 %)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- 3,3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- 3,9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- 3,9</a:t>
                      </a:r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-3,9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-6,3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338250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Snížení sazby na stravovací</a:t>
                      </a:r>
                      <a:r>
                        <a:rPr lang="cs-CZ" sz="1000" b="1" baseline="0" smtClean="0"/>
                        <a:t> služby </a:t>
                      </a:r>
                      <a:br>
                        <a:rPr lang="cs-CZ" sz="1000" b="1" baseline="0" smtClean="0"/>
                      </a:br>
                      <a:r>
                        <a:rPr lang="cs-CZ" sz="1000" b="1" baseline="0" smtClean="0"/>
                        <a:t>a na noviny a časopisy 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-1,2</a:t>
                      </a:r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-1,3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-1,3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205294">
                <a:tc rowSpan="8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b="1" smtClean="0"/>
                        <a:t>DPFO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Zavedení</a:t>
                      </a:r>
                      <a:r>
                        <a:rPr lang="cs-CZ" sz="1000" b="1" baseline="0" smtClean="0"/>
                        <a:t> školkovného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- 1,1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- 1,2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- 1,2</a:t>
                      </a:r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-1,3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-1,3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205294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Zvýšení slevy</a:t>
                      </a:r>
                      <a:r>
                        <a:rPr lang="cs-CZ" sz="1000" b="1" baseline="0" smtClean="0"/>
                        <a:t> na druhé a další dítě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</a:t>
                      </a:r>
                      <a:r>
                        <a:rPr lang="cs-CZ" sz="1000" baseline="0" smtClean="0"/>
                        <a:t> 2,2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- 3,4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- 4,9</a:t>
                      </a:r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-8,4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-8,9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280889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Osvobození výsluh ozbrojeným složkám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- 1,0</a:t>
                      </a:r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-1,0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-1,0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329078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Vrácení slevy</a:t>
                      </a:r>
                      <a:r>
                        <a:rPr lang="cs-CZ" sz="1000" b="1" baseline="0" smtClean="0"/>
                        <a:t> na dani pracujícím důchodcům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- 3,9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- 5,2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- 3,5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- 3,5</a:t>
                      </a:r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-3,5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-3,5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338250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Navrácení</a:t>
                      </a:r>
                      <a:r>
                        <a:rPr lang="cs-CZ" sz="1000" b="1" baseline="0" smtClean="0"/>
                        <a:t> slev paušalistům a s</a:t>
                      </a:r>
                      <a:r>
                        <a:rPr lang="cs-CZ" sz="1000" b="1" smtClean="0"/>
                        <a:t>nížení limitů pro paušály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-1,8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-1,3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338250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400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Zvýšení</a:t>
                      </a:r>
                      <a:r>
                        <a:rPr lang="cs-CZ" sz="1000" b="1" baseline="0" smtClean="0"/>
                        <a:t> odpočtů u životního a penzijního pojištění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-1,4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-1,4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280889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400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Změna zdanění pilotů</a:t>
                      </a:r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-0,2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-0,2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280889">
                <a:tc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400" b="1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Zvýšení odpočtů pro dárce krve a další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-0,1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-0,1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33825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b="1" smtClean="0"/>
                        <a:t>DPPO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Možnost odpisování majetku obcí neziskovými subjekty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-0,2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-0,2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33825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b="1" smtClean="0"/>
                        <a:t>Spotřební daně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Rozšíření institutu zelené nafty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-1,1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-1,0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-1,3</a:t>
                      </a:r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338250"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b="1" smtClean="0"/>
                        <a:t>Ostatní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/>
                      <a:r>
                        <a:rPr lang="cs-CZ" sz="1000" b="1" smtClean="0"/>
                        <a:t>Vrácení daně darovací z emisních povolenek za roky 2011 a 2012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- 4,5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- 0,4</a:t>
                      </a:r>
                      <a:endParaRPr lang="cs-CZ" sz="100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i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i="0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i="0"/>
                    </a:p>
                  </a:txBody>
                  <a:tcPr marL="78191" marR="78191" marT="41459" marB="41459" anchor="ctr"/>
                </a:tc>
              </a:tr>
              <a:tr h="205294">
                <a:tc rowSpan="2" gridSpan="2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cs-CZ" sz="1000" b="1" smtClean="0"/>
                        <a:t>Negativní fiskální dopad uvedených opatření: </a:t>
                      </a:r>
                    </a:p>
                    <a:p>
                      <a:pPr algn="l">
                        <a:spcAft>
                          <a:spcPts val="1200"/>
                        </a:spcAft>
                      </a:pPr>
                      <a:r>
                        <a:rPr lang="cs-CZ" sz="1000" b="1" smtClean="0"/>
                        <a:t>Celkem: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 rowSpan="2"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- 3,9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- 16,3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- 12,4</a:t>
                      </a:r>
                      <a:endParaRPr lang="cs-CZ" sz="1000" b="1"/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smtClean="0"/>
                        <a:t>- 16,8</a:t>
                      </a:r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-24,1</a:t>
                      </a:r>
                    </a:p>
                  </a:txBody>
                  <a:tcPr marL="78191" marR="78191" marT="41459" marB="41459" anchor="ctr"/>
                </a:tc>
                <a:tc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i="0" smtClean="0"/>
                        <a:t>-26,8</a:t>
                      </a:r>
                    </a:p>
                  </a:txBody>
                  <a:tcPr marL="78191" marR="78191" marT="41459" marB="41459" anchor="ctr"/>
                </a:tc>
              </a:tr>
              <a:tr h="265911">
                <a:tc gridSpan="2"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endParaRPr lang="cs-CZ"/>
                    </a:p>
                  </a:txBody>
                  <a:tcPr/>
                </a:tc>
                <a:tc gridSpan="6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r>
                        <a:rPr lang="cs-CZ" sz="1000" b="1" smtClean="0">
                          <a:solidFill>
                            <a:schemeClr val="tx1"/>
                          </a:solidFill>
                        </a:rPr>
                        <a:t>- 100,3</a:t>
                      </a:r>
                      <a:endParaRPr lang="cs-CZ" sz="1000" b="1">
                        <a:solidFill>
                          <a:schemeClr val="tx1"/>
                        </a:solidFill>
                      </a:endParaRPr>
                    </a:p>
                  </a:txBody>
                  <a:tcPr marL="78191" marR="78191" marT="41459" marB="41459" anchor="ctr"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b="1" i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>
                      <a:defPPr>
                        <a:defRPr kern="1200" smtId="4294967295"/>
                      </a:defPPr>
                    </a:lstStyle>
                    <a:p>
                      <a:pPr algn="ctr"/>
                      <a:endParaRPr lang="cs-CZ" sz="1000" b="1" i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9072444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36470"/>
  <p:tag name="AS_OS" val="Microsoft Windows NT 6.1.7601 Service Pack 1"/>
  <p:tag name="AS_RELEASE_DATE" val="2015.10.05"/>
  <p:tag name="AS_TITLE" val="Aspose.Slides for .NET 4.0"/>
  <p:tag name="AS_VERSION" val="15.8.0.0"/>
</p:tagLst>
</file>

<file path=ppt/theme/theme1.xml><?xml version="1.0" encoding="utf-8"?>
<a:theme xmlns:r="http://schemas.openxmlformats.org/officeDocument/2006/relationships" xmlns:a="http://schemas.openxmlformats.org/drawingml/2006/main" name="Jak je to skutečně s výběrem daní (v.2.2)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2.xml><?xml version="1.0" encoding="utf-8"?>
<a:theme xmlns:r="http://schemas.openxmlformats.org/officeDocument/2006/relationships" xmlns:a="http://schemas.openxmlformats.org/drawingml/2006/main" name="Anglická předloha">
  <a:themeElements>
    <a:clrScheme name="MFCR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FCR_English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>
    <a:extraClrScheme>
      <a:clrScheme name="MFCR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FCR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FCR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r="http://schemas.openxmlformats.org/officeDocument/2006/relationships"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</a:theme>
</file>

<file path=ppt/theme/themeOverride1.xml><?xml version="1.0" encoding="utf-8"?>
<a:themeOverride xmlns:r="http://schemas.openxmlformats.org/officeDocument/2006/relationships"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Arial"/>
      <a:cs typeface="Arial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  <a:tileRect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  <a:tileRect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  <a:tileRect/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  <a:tileRect/>
      </a:gradFill>
    </a:bgFillStyleLst>
  </a:fmtScheme>
</a:themeOverride>
</file>

<file path=ppt/theme/themeOverride2.xml><?xml version="1.0" encoding="utf-8"?>
<a:themeOverride xmlns:r="http://schemas.openxmlformats.org/officeDocument/2006/relationships"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Arial"/>
      <a:cs typeface="Arial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  <a:tileRect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  <a:tileRect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  <a:tileRect/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  <a:tileRect/>
      </a:gradFill>
    </a:bgFillStyleLst>
  </a:fmtScheme>
</a:themeOverride>
</file>

<file path=ppt/theme/themeOverride3.xml><?xml version="1.0" encoding="utf-8"?>
<a:themeOverride xmlns:r="http://schemas.openxmlformats.org/officeDocument/2006/relationships" xmlns:a="http://schemas.openxmlformats.org/drawingml/2006/main">
  <a:clrScheme name="Kancelář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Kancelář">
    <a:majorFont>
      <a:latin typeface="Cambria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Arial"/>
      <a:cs typeface="Arial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Kancelář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  <a:tileRect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  <a:tileRect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  <a:tileRect/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  <a:tileRect/>
      </a:gradFill>
    </a:bgFillStyleLst>
  </a:fmtScheme>
</a:themeOverride>
</file>

<file path=docProps/app.xml><?xml version="1.0" encoding="utf-8"?>
<Properties xmlns="http://schemas.openxmlformats.org/officeDocument/2006/extended-properties">
  <Template/>
  <Manager/>
  <Company/>
  <PresentationFormat/>
  <SharedDoc>0</SharedDoc>
  <Application>Aspose.Slides for .NET</Application>
  <AppVersion>15.0800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cp:revision>1</cp:revision>
  <cp:lastPrinted>2019-01-03T15:15:44.805</cp:lastPrinted>
  <dcterms:created xsi:type="dcterms:W3CDTF">2019-01-03T15:15:44Z</dcterms:created>
  <dcterms:modified xsi:type="dcterms:W3CDTF">2019-01-03T15:15:44Z</dcterms:modified>
</cp:coreProperties>
</file>