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5.8.0.0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</p:sldIdLst>
  <p:sldSz cx="10080625" cy="7559675"/>
  <p:notesSz cx="7559675" cy="10691813"/>
  <p:custDataLst>
    <p:tags r:id="rId9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620" y="-102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presProps" Target="presProps.xml" /><Relationship Id="rId11" Type="http://schemas.openxmlformats.org/officeDocument/2006/relationships/viewProps" Target="viewProps.xml" /><Relationship Id="rId12" Type="http://schemas.openxmlformats.org/officeDocument/2006/relationships/theme" Target="theme/theme1.xml" /><Relationship Id="rId13" Type="http://schemas.openxmlformats.org/officeDocument/2006/relationships/tableStyles" Target="tableStyles.xml" /><Relationship Id="rId2" Type="http://schemas.openxmlformats.org/officeDocument/2006/relationships/slideMaster" Target="slideMasters/slideMaster2.xml" /><Relationship Id="rId3" Type="http://schemas.openxmlformats.org/officeDocument/2006/relationships/slideMaster" Target="slideMasters/slideMaster3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tags" Target="tags/tag1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 idx="2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 idx="2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 idx="3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 idx="4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 idx="2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 idx="3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 idx="4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 idx="5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 idx="6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 idx="1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 idx="2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 idx="2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 idx="3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 idx="1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 idx="2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 idx="3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 idx="2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 idx="3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 idx="2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 idx="2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 idx="3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 idx="4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 idx="2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 idx="3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 idx="4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 idx="5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 idx="6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subTitle" idx="1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 idx="2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 idx="2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 idx="3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 idx="2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 idx="3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 idx="2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 idx="3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3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 idx="2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 idx="2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 idx="3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body" idx="4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3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 idx="2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 idx="3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 idx="4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115" name="PlaceHolder 6"/>
          <p:cNvSpPr>
            <a:spLocks noGrp="1"/>
          </p:cNvSpPr>
          <p:nvPr>
            <p:ph type="body" idx="5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116" name="PlaceHolder 7"/>
          <p:cNvSpPr>
            <a:spLocks noGrp="1"/>
          </p:cNvSpPr>
          <p:nvPr>
            <p:ph type="body" idx="6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 idx="2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 idx="2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 idx="3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 idx="2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 idx="3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 idx="2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 idx="3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10" Type="http://schemas.openxmlformats.org/officeDocument/2006/relationships/slideLayout" Target="../slideLayouts/slideLayout22.xml" /><Relationship Id="rId11" Type="http://schemas.openxmlformats.org/officeDocument/2006/relationships/slideLayout" Target="../slideLayouts/slideLayout23.xml" /><Relationship Id="rId12" Type="http://schemas.openxmlformats.org/officeDocument/2006/relationships/slideLayout" Target="../slideLayouts/slideLayout24.xml" /><Relationship Id="rId13" Type="http://schemas.openxmlformats.org/officeDocument/2006/relationships/theme" Target="../theme/theme2.xml" /><Relationship Id="rId2" Type="http://schemas.openxmlformats.org/officeDocument/2006/relationships/slideLayout" Target="../slideLayouts/slideLayout14.xml" /><Relationship Id="rId3" Type="http://schemas.openxmlformats.org/officeDocument/2006/relationships/slideLayout" Target="../slideLayouts/slideLayout15.xml" /><Relationship Id="rId4" Type="http://schemas.openxmlformats.org/officeDocument/2006/relationships/slideLayout" Target="../slideLayouts/slideLayout16.xml" /><Relationship Id="rId5" Type="http://schemas.openxmlformats.org/officeDocument/2006/relationships/slideLayout" Target="../slideLayouts/slideLayout17.xml" /><Relationship Id="rId6" Type="http://schemas.openxmlformats.org/officeDocument/2006/relationships/slideLayout" Target="../slideLayouts/slideLayout18.xml" /><Relationship Id="rId7" Type="http://schemas.openxmlformats.org/officeDocument/2006/relationships/slideLayout" Target="../slideLayouts/slideLayout19.xml" /><Relationship Id="rId8" Type="http://schemas.openxmlformats.org/officeDocument/2006/relationships/slideLayout" Target="../slideLayouts/slideLayout20.xml" /><Relationship Id="rId9" Type="http://schemas.openxmlformats.org/officeDocument/2006/relationships/slideLayout" Target="../slideLayouts/slideLayout21.xml" /></Relationships>
</file>

<file path=ppt/slideMasters/_rels/slideMaster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 /><Relationship Id="rId10" Type="http://schemas.openxmlformats.org/officeDocument/2006/relationships/slideLayout" Target="../slideLayouts/slideLayout34.xml" /><Relationship Id="rId11" Type="http://schemas.openxmlformats.org/officeDocument/2006/relationships/slideLayout" Target="../slideLayouts/slideLayout35.xml" /><Relationship Id="rId12" Type="http://schemas.openxmlformats.org/officeDocument/2006/relationships/slideLayout" Target="../slideLayouts/slideLayout36.xml" /><Relationship Id="rId13" Type="http://schemas.openxmlformats.org/officeDocument/2006/relationships/theme" Target="../theme/theme3.xml" /><Relationship Id="rId2" Type="http://schemas.openxmlformats.org/officeDocument/2006/relationships/slideLayout" Target="../slideLayouts/slideLayout26.xml" /><Relationship Id="rId3" Type="http://schemas.openxmlformats.org/officeDocument/2006/relationships/slideLayout" Target="../slideLayouts/slideLayout27.xml" /><Relationship Id="rId4" Type="http://schemas.openxmlformats.org/officeDocument/2006/relationships/slideLayout" Target="../slideLayouts/slideLayout28.xml" /><Relationship Id="rId5" Type="http://schemas.openxmlformats.org/officeDocument/2006/relationships/slideLayout" Target="../slideLayouts/slideLayout29.xml" /><Relationship Id="rId6" Type="http://schemas.openxmlformats.org/officeDocument/2006/relationships/slideLayout" Target="../slideLayouts/slideLayout30.xml" /><Relationship Id="rId7" Type="http://schemas.openxmlformats.org/officeDocument/2006/relationships/slideLayout" Target="../slideLayouts/slideLayout31.xml" /><Relationship Id="rId8" Type="http://schemas.openxmlformats.org/officeDocument/2006/relationships/slideLayout" Target="../slideLayouts/slideLayout32.xml" /><Relationship Id="rId9" Type="http://schemas.openxmlformats.org/officeDocument/2006/relationships/slideLayout" Target="../slideLayouts/slideLayout33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CustomShape 1"/>
          <p:cNvSpPr/>
          <p:nvPr/>
        </p:nvSpPr>
        <p:spPr>
          <a:xfrm>
            <a:off x="0" y="288000"/>
            <a:ext cx="503280" cy="1079280"/>
          </a:xfrm>
          <a:prstGeom prst="rect">
            <a:avLst/>
          </a:prstGeom>
          <a:solidFill>
            <a:srgbClr val="EF2929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>
            <a:defPPr>
              <a:defRPr kern="1200" smtId="4294967295"/>
            </a:defPPr>
          </a:lstStyle>
          <a:p/>
        </p:txBody>
      </p: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iming/>
  <p:txStyles>
    <p:titleStyle>
      <a:defPPr>
        <a:defRPr kern="1200" smtId="4294967295"/>
      </a:defPPr>
    </p:titleStyle>
    <p:bodyStyle>
      <a:defPPr>
        <a:defRPr kern="1200" smtId="4294967295"/>
      </a:defPPr>
    </p:bodyStyle>
    <p:otherStyle>
      <a:defPPr>
        <a:defRPr kern="1200" smtId="4294967295"/>
      </a:def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9" name="CustomShape 1"/>
          <p:cNvSpPr/>
          <p:nvPr/>
        </p:nvSpPr>
        <p:spPr>
          <a:xfrm>
            <a:off x="0" y="288000"/>
            <a:ext cx="503280" cy="1079280"/>
          </a:xfrm>
          <a:prstGeom prst="rect">
            <a:avLst/>
          </a:prstGeom>
          <a:solidFill>
            <a:srgbClr val="EF2929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>
            <a:defPPr>
              <a:defRPr kern="1200" smtId="4294967295"/>
            </a:defPPr>
          </a:lstStyle>
          <a:p/>
        </p:txBody>
      </p:sp>
      <p:sp>
        <p:nvSpPr>
          <p:cNvPr id="40" name="PlaceHolder 2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41" name="PlaceHolder 3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/>
  <p:timing/>
  <p:txStyles>
    <p:titleStyle>
      <a:defPPr>
        <a:defRPr kern="1200" smtId="4294967295"/>
      </a:defPPr>
    </p:titleStyle>
    <p:bodyStyle>
      <a:defPPr>
        <a:defRPr kern="1200" smtId="4294967295"/>
      </a:defPPr>
    </p:bodyStyle>
    <p:otherStyle>
      <a:defPPr>
        <a:defRPr kern="1200" smtId="4294967295"/>
      </a:def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8" name="CustomShape 1"/>
          <p:cNvSpPr/>
          <p:nvPr/>
        </p:nvSpPr>
        <p:spPr>
          <a:xfrm>
            <a:off x="0" y="288000"/>
            <a:ext cx="503280" cy="1079280"/>
          </a:xfrm>
          <a:prstGeom prst="rect">
            <a:avLst/>
          </a:prstGeom>
          <a:solidFill>
            <a:srgbClr val="EF2929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>
            <a:defPPr>
              <a:defRPr kern="1200" smtId="4294967295"/>
            </a:defPPr>
          </a:lstStyle>
          <a:p/>
        </p:txBody>
      </p:sp>
      <p:sp>
        <p:nvSpPr>
          <p:cNvPr id="79" name="PlaceHolder 2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80" name="PlaceHolder 3"/>
          <p:cNvSpPr>
            <a:spLocks noGrp="1"/>
          </p:cNvSpPr>
          <p:nvPr>
            <p:ph type="body" idx="1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defPPr>
              <a:defRPr kern="1200" smtId="4294967295"/>
            </a:defPPr>
          </a:lstStyle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ransition/>
  <p:timing/>
  <p:txStyles>
    <p:titleStyle>
      <a:defPPr>
        <a:defRPr kern="1200" smtId="4294967295"/>
      </a:defPPr>
    </p:titleStyle>
    <p:bodyStyle>
      <a:defPPr>
        <a:defRPr kern="1200" smtId="4294967295"/>
      </a:defPPr>
    </p:bodyStyle>
    <p:otherStyle>
      <a:defPPr>
        <a:defRPr kern="1200" smtId="4294967295"/>
      </a:def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 /><Relationship Id="rId2" Type="http://schemas.openxmlformats.org/officeDocument/2006/relationships/image" Target="../media/image1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 /><Relationship Id="rId2" Type="http://schemas.openxmlformats.org/officeDocument/2006/relationships/image" Target="../media/image1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 /><Relationship Id="rId2" Type="http://schemas.openxmlformats.org/officeDocument/2006/relationships/image" Target="../media/image1.jpeg" /><Relationship Id="rId3" Type="http://schemas.openxmlformats.org/officeDocument/2006/relationships/image" Target="../media/image2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7" name="CustomShape 1"/>
          <p:cNvSpPr/>
          <p:nvPr/>
        </p:nvSpPr>
        <p:spPr>
          <a:xfrm>
            <a:off x="1152000" y="4428000"/>
            <a:ext cx="5184000" cy="2772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>
            <a:defPPr>
              <a:defRPr kern="1200" smtId="4294967295"/>
            </a:defPPr>
          </a:lstStyle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Jiří Hlavenka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Investor, zakládající člen CBAA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2800" b="0" strike="noStrike" spc="-1">
                <a:solidFill>
                  <a:srgbClr val="000000"/>
                </a:solidFill>
                <a:latin typeface="Arial"/>
                <a:ea typeface="DejaVu Sans"/>
              </a:rPr>
              <a:t>26. 8. 2020</a:t>
            </a:r>
            <a:endParaRPr lang="cs-CZ" sz="2800" b="0" strike="noStrike" spc="-1">
              <a:latin typeface="Arial"/>
            </a:endParaRPr>
          </a:p>
        </p:txBody>
      </p:sp>
      <p:sp>
        <p:nvSpPr>
          <p:cNvPr id="118" name="CustomShape 2"/>
          <p:cNvSpPr/>
          <p:nvPr/>
        </p:nvSpPr>
        <p:spPr>
          <a:xfrm>
            <a:off x="1625400" y="936000"/>
            <a:ext cx="6941880" cy="2491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 algn="ctr">
              <a:lnSpc>
                <a:spcPct val="100000"/>
              </a:lnSpc>
            </a:pPr>
            <a:r>
              <a:rPr lang="de-DE" sz="4400" b="1" strike="noStrike" spc="-1">
                <a:solidFill>
                  <a:srgbClr val="000000"/>
                </a:solidFill>
                <a:latin typeface="Open Sans"/>
                <a:ea typeface="DejaVu Sans"/>
              </a:rPr>
              <a:t>Andělské investování a </a:t>
            </a:r>
            <a:br/>
            <a:r>
              <a:rPr lang="de-DE" sz="4400" b="1" strike="noStrike" spc="-1">
                <a:solidFill>
                  <a:srgbClr val="000000"/>
                </a:solidFill>
                <a:latin typeface="Open Sans"/>
                <a:ea typeface="DejaVu Sans"/>
              </a:rPr>
              <a:t>Czech Business Angel Association</a:t>
            </a:r>
            <a:endParaRPr lang="cs-CZ" sz="4400" b="0" strike="noStrike" spc="-1">
              <a:latin typeface="Arial"/>
            </a:endParaRPr>
          </a:p>
        </p:txBody>
      </p:sp>
      <p:pic>
        <p:nvPicPr>
          <p:cNvPr id="119" name="Obrázek 118"/>
          <p:cNvPicPr/>
          <p:nvPr/>
        </p:nvPicPr>
        <p:blipFill>
          <a:blip r:embed="rId2"/>
          <a:stretch>
            <a:fillRect/>
          </a:stretch>
        </p:blipFill>
        <p:spPr>
          <a:xfrm>
            <a:off x="7271280" y="5544000"/>
            <a:ext cx="2520000" cy="1393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0" name="CustomShape 1"/>
          <p:cNvSpPr/>
          <p:nvPr/>
        </p:nvSpPr>
        <p:spPr>
          <a:xfrm>
            <a:off x="720000" y="300960"/>
            <a:ext cx="8854920" cy="126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>
              <a:lnSpc>
                <a:spcPct val="100000"/>
              </a:lnSpc>
            </a:pPr>
            <a:r>
              <a:rPr lang="de-DE" sz="4400" b="1" strike="noStrike" spc="-1">
                <a:solidFill>
                  <a:srgbClr val="000000"/>
                </a:solidFill>
                <a:latin typeface="Open Sans"/>
                <a:ea typeface="DejaVu Sans"/>
              </a:rPr>
              <a:t>Proč angel investing</a:t>
            </a:r>
            <a:endParaRPr lang="cs-CZ" sz="4400" b="0" strike="noStrike" spc="-1">
              <a:latin typeface="Arial"/>
            </a:endParaRPr>
          </a:p>
        </p:txBody>
      </p:sp>
      <p:sp>
        <p:nvSpPr>
          <p:cNvPr id="121" name="CustomShape 2"/>
          <p:cNvSpPr/>
          <p:nvPr/>
        </p:nvSpPr>
        <p:spPr>
          <a:xfrm>
            <a:off x="720000" y="1908000"/>
            <a:ext cx="8639280" cy="438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>
            <a:defPPr>
              <a:defRPr kern="1200" smtId="4294967295"/>
            </a:defPPr>
          </a:lstStyle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600" b="0" strike="noStrike" spc="-1">
                <a:solidFill>
                  <a:srgbClr val="000000"/>
                </a:solidFill>
                <a:latin typeface="Arial"/>
                <a:ea typeface="DejaVu Sans"/>
              </a:rPr>
              <a:t>Rychlá doba nutí firmy ke „sprintu k cíli“. </a:t>
            </a:r>
            <a:br/>
            <a:r>
              <a:rPr lang="cs-CZ" sz="2600" b="0" strike="noStrike" spc="-1">
                <a:solidFill>
                  <a:srgbClr val="000000"/>
                </a:solidFill>
                <a:latin typeface="Arial"/>
              </a:rPr>
              <a:t> </a:t>
            </a:r>
            <a:endParaRPr lang="cs-CZ" sz="26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600" b="0" strike="noStrike" spc="-1">
                <a:solidFill>
                  <a:srgbClr val="000000"/>
                </a:solidFill>
                <a:latin typeface="Arial"/>
                <a:ea typeface="DejaVu Sans"/>
              </a:rPr>
              <a:t>Začínající firmy s ambicemi se bez kapitálu neobejdou</a:t>
            </a:r>
            <a:endParaRPr lang="cs-CZ" sz="2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6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600" b="0" strike="noStrike" spc="-1">
                <a:solidFill>
                  <a:srgbClr val="000000"/>
                </a:solidFill>
                <a:latin typeface="Arial"/>
                <a:ea typeface="DejaVu Sans"/>
              </a:rPr>
              <a:t>V rané fázi jsou pro institucionální investory neatraktivní, pro banky zcela nevhodní</a:t>
            </a:r>
            <a:endParaRPr lang="cs-CZ" sz="26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cs-CZ" sz="26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600" b="0" strike="noStrike" spc="-1">
                <a:solidFill>
                  <a:srgbClr val="000000"/>
                </a:solidFill>
                <a:latin typeface="Arial"/>
                <a:ea typeface="DejaVu Sans"/>
              </a:rPr>
              <a:t>Angel investor je typicky „bohatý jednotlivec se zkušenostmi v podnikání“</a:t>
            </a:r>
            <a:endParaRPr lang="cs-CZ" sz="2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6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600" b="0" strike="noStrike" spc="-1">
                <a:solidFill>
                  <a:srgbClr val="000000"/>
                </a:solidFill>
                <a:latin typeface="Arial"/>
                <a:ea typeface="DejaVu Sans"/>
              </a:rPr>
              <a:t>Anděl poskytuje </a:t>
            </a:r>
            <a:r>
              <a:rPr lang="de-DE" sz="2600" b="1" strike="noStrike" spc="-1">
                <a:solidFill>
                  <a:srgbClr val="000000"/>
                </a:solidFill>
                <a:latin typeface="Arial"/>
                <a:ea typeface="DejaVu Sans"/>
              </a:rPr>
              <a:t>smart money,</a:t>
            </a:r>
            <a:r>
              <a:rPr lang="de-DE" sz="2600" b="0" strike="noStrike" spc="-1">
                <a:solidFill>
                  <a:srgbClr val="000000"/>
                </a:solidFill>
                <a:latin typeface="Arial"/>
                <a:ea typeface="DejaVu Sans"/>
              </a:rPr>
              <a:t> peníze + svůj lidský zdroj (zkušenosti, mentoring). Extrémně důležité v začátku života firmy</a:t>
            </a:r>
            <a:endParaRPr lang="cs-CZ" sz="2600" b="0" strike="noStrike" spc="-1">
              <a:latin typeface="Arial"/>
            </a:endParaRPr>
          </a:p>
        </p:txBody>
      </p:sp>
      <p:pic>
        <p:nvPicPr>
          <p:cNvPr id="122" name="Obrázek 121"/>
          <p:cNvPicPr/>
          <p:nvPr/>
        </p:nvPicPr>
        <p:blipFill>
          <a:blip r:embed="rId2"/>
          <a:stretch>
            <a:fillRect/>
          </a:stretch>
        </p:blipFill>
        <p:spPr>
          <a:xfrm>
            <a:off x="8208000" y="0"/>
            <a:ext cx="1872000" cy="1035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3" name="CustomShape 1"/>
          <p:cNvSpPr/>
          <p:nvPr/>
        </p:nvSpPr>
        <p:spPr>
          <a:xfrm>
            <a:off x="720000" y="300960"/>
            <a:ext cx="8854920" cy="126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>
              <a:lnSpc>
                <a:spcPct val="100000"/>
              </a:lnSpc>
            </a:pPr>
            <a:r>
              <a:rPr lang="de-DE" sz="4000" b="1" strike="noStrike" spc="-1">
                <a:solidFill>
                  <a:srgbClr val="000000"/>
                </a:solidFill>
                <a:latin typeface="Open Sans"/>
                <a:ea typeface="DejaVu Sans"/>
              </a:rPr>
              <a:t>Angel investing ve světě</a:t>
            </a:r>
            <a:endParaRPr lang="cs-CZ" sz="4000" b="0" strike="noStrike" spc="-1">
              <a:latin typeface="Arial"/>
            </a:endParaRPr>
          </a:p>
        </p:txBody>
      </p:sp>
      <p:sp>
        <p:nvSpPr>
          <p:cNvPr id="124" name="CustomShape 2"/>
          <p:cNvSpPr/>
          <p:nvPr/>
        </p:nvSpPr>
        <p:spPr>
          <a:xfrm>
            <a:off x="720000" y="1872000"/>
            <a:ext cx="8639280" cy="438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>
            <a:defPPr>
              <a:defRPr kern="1200" smtId="4294967295"/>
            </a:defPPr>
          </a:lstStyle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600" b="0" strike="noStrike" spc="-1">
                <a:solidFill>
                  <a:srgbClr val="000000"/>
                </a:solidFill>
                <a:latin typeface="Arial"/>
                <a:ea typeface="DejaVu Sans"/>
              </a:rPr>
              <a:t>Jen v USA investují „andělé“ 25 mld. ročně, celkem </a:t>
            </a:r>
            <a:br/>
            <a:r>
              <a:rPr lang="de-DE" sz="2600" b="0" strike="noStrike" spc="-1">
                <a:solidFill>
                  <a:srgbClr val="000000"/>
                </a:solidFill>
                <a:latin typeface="Arial"/>
                <a:ea typeface="DejaVu Sans"/>
              </a:rPr>
              <a:t>do 70 000 (!!!) firem. Neuvěřitelná líheň!</a:t>
            </a:r>
            <a:br/>
            <a:r>
              <a:rPr lang="cs-CZ" sz="2600" b="0" strike="noStrike" spc="-1">
                <a:solidFill>
                  <a:srgbClr val="000000"/>
                </a:solidFill>
                <a:latin typeface="Arial"/>
              </a:rPr>
              <a:t> </a:t>
            </a:r>
            <a:endParaRPr lang="cs-CZ" sz="26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600" b="0" strike="noStrike" spc="-1">
                <a:solidFill>
                  <a:srgbClr val="000000"/>
                </a:solidFill>
                <a:latin typeface="Arial"/>
                <a:ea typeface="DejaVu Sans"/>
              </a:rPr>
              <a:t>Počet angel investorů je odhadován </a:t>
            </a:r>
            <a:br/>
            <a:r>
              <a:rPr lang="de-DE" sz="2600" b="0" strike="noStrike" spc="-1">
                <a:solidFill>
                  <a:srgbClr val="000000"/>
                </a:solidFill>
                <a:latin typeface="Arial"/>
                <a:ea typeface="DejaVu Sans"/>
              </a:rPr>
              <a:t>na 300 000 celosvětově</a:t>
            </a:r>
            <a:endParaRPr lang="cs-CZ" sz="2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6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600" b="0" strike="noStrike" spc="-1">
                <a:solidFill>
                  <a:srgbClr val="000000"/>
                </a:solidFill>
                <a:latin typeface="Arial"/>
                <a:ea typeface="DejaVu Sans"/>
              </a:rPr>
              <a:t>Obvyklá velikost </a:t>
            </a:r>
            <a:r>
              <a:rPr lang="de-DE" sz="2600" b="0" i="1" strike="noStrike" spc="-1">
                <a:solidFill>
                  <a:srgbClr val="000000"/>
                </a:solidFill>
                <a:latin typeface="Arial"/>
                <a:ea typeface="DejaVu Sans"/>
              </a:rPr>
              <a:t>první</a:t>
            </a:r>
            <a:r>
              <a:rPr lang="de-DE" sz="2600" b="0" strike="noStrike" spc="-1">
                <a:solidFill>
                  <a:srgbClr val="000000"/>
                </a:solidFill>
                <a:latin typeface="Arial"/>
                <a:ea typeface="DejaVu Sans"/>
              </a:rPr>
              <a:t> investice je v jednotkách mil. Kč </a:t>
            </a:r>
            <a:br/>
            <a:r>
              <a:rPr lang="de-DE" sz="2600" b="0" strike="noStrike" spc="-1">
                <a:solidFill>
                  <a:srgbClr val="000000"/>
                </a:solidFill>
                <a:latin typeface="Arial"/>
                <a:ea typeface="DejaVu Sans"/>
              </a:rPr>
              <a:t>(= Evropa, v USA mnohem méně)</a:t>
            </a:r>
            <a:endParaRPr lang="cs-CZ" sz="2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6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600" b="0" strike="noStrike" spc="-1">
                <a:solidFill>
                  <a:srgbClr val="000000"/>
                </a:solidFill>
                <a:latin typeface="Arial"/>
                <a:ea typeface="DejaVu Sans"/>
              </a:rPr>
              <a:t>Udává se úspěšnost okolo 10%</a:t>
            </a:r>
            <a:endParaRPr lang="cs-CZ" sz="26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cs-CZ" sz="26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600" b="0" i="1" u="sng" strike="noStrike" spc="-1">
                <a:solidFill>
                  <a:srgbClr val="000000"/>
                </a:solidFill>
                <a:uFillTx/>
                <a:latin typeface="Arial"/>
                <a:ea typeface="DejaVu Sans"/>
              </a:rPr>
              <a:t>Angel investing je „mazací olej“, bez kterého se byznysy nerozjedou</a:t>
            </a:r>
            <a:endParaRPr lang="cs-CZ" sz="2600" b="0" strike="noStrike" spc="-1">
              <a:latin typeface="Arial"/>
            </a:endParaRPr>
          </a:p>
        </p:txBody>
      </p:sp>
      <p:pic>
        <p:nvPicPr>
          <p:cNvPr id="125" name="Obrázek 124"/>
          <p:cNvPicPr/>
          <p:nvPr/>
        </p:nvPicPr>
        <p:blipFill>
          <a:blip r:embed="rId2"/>
          <a:stretch>
            <a:fillRect/>
          </a:stretch>
        </p:blipFill>
        <p:spPr>
          <a:xfrm>
            <a:off x="8208000" y="0"/>
            <a:ext cx="1872000" cy="1035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6" name="CustomShape 1"/>
          <p:cNvSpPr/>
          <p:nvPr/>
        </p:nvSpPr>
        <p:spPr>
          <a:xfrm>
            <a:off x="720000" y="300960"/>
            <a:ext cx="8854920" cy="126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>
              <a:lnSpc>
                <a:spcPct val="100000"/>
              </a:lnSpc>
            </a:pPr>
            <a:r>
              <a:rPr lang="de-DE" sz="4400" b="1" strike="noStrike" spc="-1">
                <a:solidFill>
                  <a:srgbClr val="000000"/>
                </a:solidFill>
                <a:latin typeface="Open Sans"/>
                <a:ea typeface="DejaVu Sans"/>
              </a:rPr>
              <a:t>Czech Business Angel Association</a:t>
            </a:r>
            <a:endParaRPr lang="cs-CZ" sz="4400" b="0" strike="noStrike" spc="-1">
              <a:latin typeface="Arial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720000" y="2160000"/>
            <a:ext cx="8639280" cy="438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>
            <a:defPPr>
              <a:defRPr kern="1200" smtId="4294967295"/>
            </a:defPPr>
          </a:lstStyle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Vznik 2020</a:t>
            </a:r>
            <a:br/>
            <a:r>
              <a:rPr lang="de-DE" sz="2400" b="0" strike="noStrike" spc="-1">
                <a:solidFill>
                  <a:srgbClr val="000000"/>
                </a:solidFill>
                <a:latin typeface="Arial"/>
              </a:rPr>
              <a:t> </a:t>
            </a:r>
            <a:endParaRPr lang="cs-CZ" sz="24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7 členů, zastupují cca 30 business angels (individuální i skupinové členství)</a:t>
            </a:r>
            <a:br/>
            <a:r>
              <a:rPr lang="de-DE" sz="2400" b="0" strike="noStrike" spc="-1">
                <a:solidFill>
                  <a:srgbClr val="000000"/>
                </a:solidFill>
                <a:latin typeface="Arial"/>
              </a:rPr>
              <a:t> </a:t>
            </a:r>
            <a:endParaRPr lang="cs-CZ" sz="24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Hlavní cíl: </a:t>
            </a:r>
            <a:r>
              <a:rPr lang="de-DE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podporovat růst, etablování, povědomí, reputaci angel investování v ČR</a:t>
            </a:r>
            <a:br/>
            <a:r>
              <a:rPr lang="de-DE" sz="2400" b="1" strike="noStrike" spc="-1">
                <a:solidFill>
                  <a:srgbClr val="000000"/>
                </a:solidFill>
                <a:latin typeface="Arial"/>
              </a:rPr>
              <a:t> </a:t>
            </a:r>
            <a:endParaRPr lang="cs-CZ" sz="24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Další cíle: </a:t>
            </a:r>
            <a:br/>
            <a:r>
              <a:rPr lang="de-DE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- Pravidla hry, kodex, vysoké etické standardy</a:t>
            </a:r>
            <a:br/>
            <a:r>
              <a:rPr lang="de-DE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- Kultivování vztahů v investorském světě</a:t>
            </a:r>
            <a:br/>
            <a:r>
              <a:rPr lang="de-DE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- Sdílení informací, network (i přeshraniční)</a:t>
            </a:r>
            <a:br/>
            <a:r>
              <a:rPr lang="de-DE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- Zastupování zájmů členů i profese vůči veřejné sféře</a:t>
            </a:r>
            <a:endParaRPr lang="cs-CZ" sz="2400" b="0" strike="noStrike" spc="-1">
              <a:latin typeface="Arial"/>
            </a:endParaRPr>
          </a:p>
        </p:txBody>
      </p:sp>
      <p:pic>
        <p:nvPicPr>
          <p:cNvPr id="128" name="Obrázek 127"/>
          <p:cNvPicPr/>
          <p:nvPr/>
        </p:nvPicPr>
        <p:blipFill>
          <a:blip r:embed="rId2"/>
          <a:stretch>
            <a:fillRect/>
          </a:stretch>
        </p:blipFill>
        <p:spPr>
          <a:xfrm>
            <a:off x="8208000" y="0"/>
            <a:ext cx="1872000" cy="1035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9" name="CustomShape 1"/>
          <p:cNvSpPr/>
          <p:nvPr/>
        </p:nvSpPr>
        <p:spPr>
          <a:xfrm>
            <a:off x="720000" y="300960"/>
            <a:ext cx="8854920" cy="126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>
            <a:defPPr>
              <a:defRPr kern="1200" smtId="4294967295"/>
            </a:defPPr>
          </a:lstStyle>
          <a:p>
            <a:pPr>
              <a:lnSpc>
                <a:spcPct val="100000"/>
              </a:lnSpc>
            </a:pPr>
            <a:r>
              <a:rPr lang="de-DE" sz="4400" b="1" strike="noStrike" spc="-1">
                <a:solidFill>
                  <a:srgbClr val="000000"/>
                </a:solidFill>
                <a:latin typeface="Open Sans"/>
                <a:ea typeface="DejaVu Sans"/>
              </a:rPr>
              <a:t>Czech Business Angel Association</a:t>
            </a:r>
            <a:endParaRPr lang="cs-CZ" sz="4400" b="0" strike="noStrike" spc="-1">
              <a:latin typeface="Arial"/>
            </a:endParaRPr>
          </a:p>
        </p:txBody>
      </p:sp>
      <p:pic>
        <p:nvPicPr>
          <p:cNvPr id="130" name="Obrázek 129"/>
          <p:cNvPicPr/>
          <p:nvPr/>
        </p:nvPicPr>
        <p:blipFill>
          <a:blip r:embed="rId2"/>
          <a:stretch>
            <a:fillRect/>
          </a:stretch>
        </p:blipFill>
        <p:spPr>
          <a:xfrm>
            <a:off x="8208000" y="0"/>
            <a:ext cx="1872000" cy="1035000"/>
          </a:xfrm>
          <a:prstGeom prst="rect">
            <a:avLst/>
          </a:prstGeom>
          <a:ln>
            <a:noFill/>
          </a:ln>
        </p:spPr>
      </p:pic>
      <p:pic>
        <p:nvPicPr>
          <p:cNvPr id="131" name="Obrázek 130"/>
          <p:cNvPicPr/>
          <p:nvPr/>
        </p:nvPicPr>
        <p:blipFill>
          <a:blip r:embed="rId3"/>
          <a:stretch>
            <a:fillRect/>
          </a:stretch>
        </p:blipFill>
        <p:spPr>
          <a:xfrm>
            <a:off x="1512000" y="1740960"/>
            <a:ext cx="7510680" cy="5531040"/>
          </a:xfrm>
          <a:prstGeom prst="rect">
            <a:avLst/>
          </a:prstGeom>
          <a:ln>
            <a:noFill/>
          </a:ln>
        </p:spPr>
      </p:pic>
      <p:sp>
        <p:nvSpPr>
          <p:cNvPr id="132" name="TextShape 2"/>
          <p:cNvSpPr txBox="1"/>
          <p:nvPr/>
        </p:nvSpPr>
        <p:spPr>
          <a:xfrm>
            <a:off x="5760000" y="6480000"/>
            <a:ext cx="2247120" cy="346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>
            <a:defPPr>
              <a:defRPr kern="1200" smtId="4294967295"/>
            </a:defPPr>
          </a:lstStyle>
          <a:p>
            <a:r>
              <a:rPr lang="cs-CZ" sz="1800" b="0" i="1" strike="noStrike" spc="-1">
                <a:latin typeface="Arial"/>
              </a:rPr>
              <a:t>Děkuji za pozornost!</a:t>
            </a:r>
            <a:endParaRPr lang="cs-CZ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/>
</p:sld>
</file>

<file path=ppt/tags/tag1.xml><?xml version="1.0" encoding="utf-8"?>
<p:tagLst xmlns:p="http://schemas.openxmlformats.org/presentationml/2006/main">
  <p:tag name="AS_NET" val="4.0.30319.36543"/>
  <p:tag name="AS_OS" val="Microsoft Windows NT 6.1.7601 Service Pack 1"/>
  <p:tag name="AS_RELEASE_DATE" val="2015.10.05"/>
  <p:tag name="AS_TITLE" val="Aspose.Slides for .NET 4.0"/>
  <p:tag name="AS_VERSION" val="15.8.0.0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>
  <Template/>
  <Manager/>
  <Company/>
  <PresentationFormat/>
  <SharedDoc>0</SharedDoc>
  <Application>Aspose.Slides for .NET</Application>
  <AppVersion>15.0800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2020-08-26T17:11:45.668</cp:lastPrinted>
  <dcterms:created xsi:type="dcterms:W3CDTF">2020-08-26T17:11:45Z</dcterms:created>
  <dcterms:modified xsi:type="dcterms:W3CDTF">2020-08-26T17:11:45Z</dcterms:modified>
</cp:coreProperties>
</file>