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wdp" ContentType="image/vnd.ms-photo"/>
  <Default Extension="emf" ContentType="image/x-emf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5.8.0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1" r:id="rId2"/>
    <p:sldMasterId id="2147483668" r:id="rId3"/>
  </p:sldMasterIdLst>
  <p:notesMasterIdLst>
    <p:notesMasterId r:id="rId4"/>
  </p:notesMasterIdLst>
  <p:sldIdLst>
    <p:sldId id="257" r:id="rId5"/>
    <p:sldId id="256" r:id="rId6"/>
    <p:sldId id="265" r:id="rId7"/>
    <p:sldId id="266" r:id="rId8"/>
    <p:sldId id="261" r:id="rId9"/>
    <p:sldId id="264" r:id="rId10"/>
  </p:sldIdLst>
  <p:sldSz cx="9144000" cy="5143500" type="screen16x9"/>
  <p:notesSz cx="6858000" cy="9144000"/>
  <p:custDataLst>
    <p:tags r:id="rId11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9" autoAdjust="0"/>
    <p:restoredTop sz="94660"/>
  </p:normalViewPr>
  <p:slideViewPr>
    <p:cSldViewPr>
      <p:cViewPr varScale="1">
        <p:scale>
          <a:sx n="83" d="100"/>
          <a:sy n="83" d="100"/>
        </p:scale>
        <p:origin x="868" y="5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tags" Target="tags/tag15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slideMaster" Target="slideMasters/slideMaster2.xml" /><Relationship Id="rId3" Type="http://schemas.openxmlformats.org/officeDocument/2006/relationships/slideMaster" Target="slideMasters/slideMaster3.xml" /><Relationship Id="rId4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1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e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e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emf" /></Relationships>
</file>

<file path=ppt/drawings/_rels/vmlDrawing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B7B914BF-01FE-4FC3-8A31-F9659215A795}" type="datetimeFigureOut">
              <a:rPr lang="cs-CZ" smtClean="0"/>
              <a:t>26.08.2020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D2C2192A-A165-4020-A720-83F27C594A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84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150587102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oleObject" Target="../embeddings/oleObject1.bin" TargetMode="Internal" /><Relationship Id="rId3" Type="http://schemas.openxmlformats.org/officeDocument/2006/relationships/image" Target="../media/image1.emf" /><Relationship Id="rId4" Type="http://schemas.openxmlformats.org/officeDocument/2006/relationships/tags" Target="../tags/tag2.xml" /><Relationship Id="rId5" Type="http://schemas.openxmlformats.org/officeDocument/2006/relationships/vmlDrawing" Target="../drawings/vmlDrawing1.v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.xml" /><Relationship Id="rId2" Type="http://schemas.openxmlformats.org/officeDocument/2006/relationships/oleObject" Target="../embeddings/oleObject2.bin" TargetMode="Internal" /><Relationship Id="rId3" Type="http://schemas.openxmlformats.org/officeDocument/2006/relationships/image" Target="../media/image1.emf" /><Relationship Id="rId4" Type="http://schemas.openxmlformats.org/officeDocument/2006/relationships/tags" Target="../tags/tag4.xml" /><Relationship Id="rId5" Type="http://schemas.openxmlformats.org/officeDocument/2006/relationships/vmlDrawing" Target="../drawings/vmlDrawing2.v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.xml" /><Relationship Id="rId2" Type="http://schemas.openxmlformats.org/officeDocument/2006/relationships/oleObject" Target="../embeddings/oleObject3.bin" TargetMode="Internal" /><Relationship Id="rId3" Type="http://schemas.openxmlformats.org/officeDocument/2006/relationships/image" Target="../media/image2.emf" /><Relationship Id="rId4" Type="http://schemas.openxmlformats.org/officeDocument/2006/relationships/vmlDrawing" Target="../drawings/vmlDrawing3.vml" /><Relationship Id="rId5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oleObject" Target="../embeddings/oleObject4.bin" TargetMode="Internal" /><Relationship Id="rId3" Type="http://schemas.openxmlformats.org/officeDocument/2006/relationships/image" Target="../media/image1.emf" /><Relationship Id="rId4" Type="http://schemas.openxmlformats.org/officeDocument/2006/relationships/vmlDrawing" Target="../drawings/vmlDrawing4.vml" /><Relationship Id="rId5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.xml" /><Relationship Id="rId2" Type="http://schemas.openxmlformats.org/officeDocument/2006/relationships/oleObject" Target="../embeddings/oleObject6.bin" TargetMode="Internal" /><Relationship Id="rId3" Type="http://schemas.openxmlformats.org/officeDocument/2006/relationships/image" Target="../media/image1.emf" /><Relationship Id="rId4" Type="http://schemas.openxmlformats.org/officeDocument/2006/relationships/tags" Target="../tags/tag9.xml" /><Relationship Id="rId5" Type="http://schemas.openxmlformats.org/officeDocument/2006/relationships/vmlDrawing" Target="../drawings/vmlDrawing6.vml" /><Relationship Id="rId6" Type="http://schemas.openxmlformats.org/officeDocument/2006/relationships/slideMaster" Target="../slideMasters/slideMaster3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.xml" /><Relationship Id="rId2" Type="http://schemas.openxmlformats.org/officeDocument/2006/relationships/oleObject" Target="../embeddings/oleObject7.bin" TargetMode="Internal" /><Relationship Id="rId3" Type="http://schemas.openxmlformats.org/officeDocument/2006/relationships/image" Target="../media/image1.emf" /><Relationship Id="rId4" Type="http://schemas.openxmlformats.org/officeDocument/2006/relationships/tags" Target="../tags/tag11.xml" /><Relationship Id="rId5" Type="http://schemas.openxmlformats.org/officeDocument/2006/relationships/vmlDrawing" Target="../drawings/vmlDrawing7.vml" /><Relationship Id="rId6" Type="http://schemas.openxmlformats.org/officeDocument/2006/relationships/slideMaster" Target="../slideMasters/slideMaster3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.xml" /><Relationship Id="rId2" Type="http://schemas.openxmlformats.org/officeDocument/2006/relationships/oleObject" Target="../embeddings/oleObject8.bin" TargetMode="Internal" /><Relationship Id="rId3" Type="http://schemas.openxmlformats.org/officeDocument/2006/relationships/image" Target="../media/image2.emf" /><Relationship Id="rId4" Type="http://schemas.openxmlformats.org/officeDocument/2006/relationships/vmlDrawing" Target="../drawings/vmlDrawing8.vml" /><Relationship Id="rId5" Type="http://schemas.openxmlformats.org/officeDocument/2006/relationships/slideMaster" Target="../slideMasters/slideMaster3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.xml" /><Relationship Id="rId2" Type="http://schemas.openxmlformats.org/officeDocument/2006/relationships/oleObject" Target="../embeddings/oleObject9.bin" TargetMode="Internal" /><Relationship Id="rId3" Type="http://schemas.openxmlformats.org/officeDocument/2006/relationships/image" Target="../media/image1.emf" /><Relationship Id="rId4" Type="http://schemas.openxmlformats.org/officeDocument/2006/relationships/vmlDrawing" Target="../drawings/vmlDrawing9.vml" /><Relationship Id="rId5" Type="http://schemas.openxmlformats.org/officeDocument/2006/relationships/slideMaster" Target="../slideMasters/slideMaster3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defPPr>
              <a:defRPr kern="1200" smtId="4294967295"/>
            </a:defPPr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C1CE3099-C177-433A-BECE-0D7FEA04174E}" type="datetimeFigureOut">
              <a:rPr lang="cs-CZ" smtClean="0"/>
              <a:t>26.08.2020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8D03EAAB-F58C-4DD6-82FD-A1D8607ED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966651"/>
      </p:ext>
    </p:extLst>
  </p:cSld>
  <p:clrMapOvr>
    <a:masterClrMapping/>
  </p:clrMapOvr>
  <p:transition spd="slow" advTm="20000">
    <p:push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C1CE3099-C177-433A-BECE-0D7FEA04174E}" type="datetimeFigureOut">
              <a:rPr lang="cs-CZ" smtClean="0"/>
              <a:t>26.08.2020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8D03EAAB-F58C-4DD6-82FD-A1D8607ED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216699"/>
      </p:ext>
    </p:extLst>
  </p:cSld>
  <p:clrMapOvr>
    <a:masterClrMapping/>
  </p:clrMapOvr>
  <p:transition spd="slow" advTm="20000">
    <p:push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C1CE3099-C177-433A-BECE-0D7FEA04174E}" type="datetimeFigureOut">
              <a:rPr lang="cs-CZ" smtClean="0"/>
              <a:t>26.08.2020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8D03EAAB-F58C-4DD6-82FD-A1D8607ED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936772"/>
      </p:ext>
    </p:extLst>
  </p:cSld>
  <p:clrMapOvr>
    <a:masterClrMapping/>
  </p:clrMapOvr>
  <p:transition spd="slow" advTm="20000">
    <p:push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Free Blank, No Footer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554579779"/>
      </p:ext>
    </p:extLst>
  </p:cSld>
  <p:clrMapOvr>
    <a:masterClrMapping/>
  </p:clrMapOvr>
  <p:transition spd="slow" advTm="20000">
    <p:push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EY-P_Title only (w/ tracker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07097469"/>
              </p:ext>
            </p:extLst>
          </p:nvPr>
        </p:nvGraphicFramePr>
        <p:xfrm>
          <a:off x="1466" y="1191"/>
          <a:ext cx="1466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think-cell Slide" r:id="rId2" progId="TCLayout.ActiveDocument.1">
                  <p:embed/>
                </p:oleObj>
              </mc:Choice>
              <mc:Fallback>
                <p:oleObj spid="_x0000_s1038" name="think-cell Slide" r:id="rId2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66" y="1191"/>
                        <a:ext cx="1466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146539" cy="119063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>
            <a:defPPr>
              <a:defRPr kern="1200" smtId="4294967295"/>
            </a:defPPr>
          </a:lstStyle>
          <a:p>
            <a:pPr algn="ctr" defTabSz="68580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4B4B4B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Action title"/>
          <p:cNvSpPr>
            <a:spLocks noGrp="1"/>
          </p:cNvSpPr>
          <p:nvPr>
            <p:ph type="title"/>
          </p:nvPr>
        </p:nvSpPr>
        <p:spPr>
          <a:xfrm>
            <a:off x="152309" y="264277"/>
            <a:ext cx="7879051" cy="3531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kern="1200" smtId="4294967295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4282036"/>
      </p:ext>
    </p:extLst>
  </p:cSld>
  <p:clrMapOvr>
    <a:masterClrMapping/>
  </p:clrMapOvr>
  <p:transition spd="slow" advTm="20000">
    <p:push/>
  </p:transition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preserve="1" userDrawn="1">
  <p:cSld name="EY-P_Cov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67370540"/>
              </p:ext>
            </p:extLst>
          </p:nvPr>
        </p:nvGraphicFramePr>
        <p:xfrm>
          <a:off x="1466" y="1191"/>
          <a:ext cx="1466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think-cell Slide" r:id="rId2" progId="TCLayout.ActiveDocument.1">
                  <p:embed/>
                </p:oleObj>
              </mc:Choice>
              <mc:Fallback>
                <p:oleObj spid="_x0000_s1039" name="think-cell Slide" r:id="rId2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66" y="1191"/>
                        <a:ext cx="1466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146539" cy="119063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>
            <a:defPPr>
              <a:defRPr kern="1200" smtId="4294967295"/>
            </a:defPPr>
          </a:lstStyle>
          <a:p>
            <a:pPr algn="ctr" defTabSz="68580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2300" b="1">
              <a:solidFill>
                <a:srgbClr val="4B4B4B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266092" y="1712663"/>
            <a:ext cx="6611816" cy="645300"/>
          </a:xfrm>
          <a:prstGeom prst="rect">
            <a:avLst/>
          </a:prstGeom>
        </p:spPr>
        <p:txBody>
          <a:bodyPr lIns="54000" rIns="54000" anchor="ctr"/>
          <a:lstStyle>
            <a:defPPr>
              <a:defRPr kern="1200" smtId="4294967295"/>
            </a:defPPr>
            <a:lvl1pPr>
              <a:defRPr sz="2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266092" y="2439774"/>
            <a:ext cx="6611816" cy="532026"/>
          </a:xfrm>
          <a:prstGeom prst="rect">
            <a:avLst/>
          </a:prstGeom>
        </p:spPr>
        <p:txBody>
          <a:bodyPr lIns="54000" rIns="54000" anchor="t"/>
          <a:lstStyle>
            <a:defPPr>
              <a:defRPr kern="1200" smtId="4294967295"/>
            </a:defPPr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70225" y="3429488"/>
            <a:ext cx="6611816" cy="242888"/>
          </a:xfrm>
          <a:prstGeom prst="rect">
            <a:avLst/>
          </a:prstGeom>
        </p:spPr>
        <p:txBody>
          <a:bodyPr lIns="54000" rIns="54000" anchor="t"/>
          <a:lstStyle>
            <a:defPPr>
              <a:defRPr kern="1200" smtId="4294967295"/>
            </a:defPPr>
            <a:lvl1pPr marL="0" indent="0">
              <a:buNone/>
              <a:defRPr sz="15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66714" indent="0">
              <a:buNone/>
              <a:defRPr sz="1100"/>
            </a:lvl2pPr>
            <a:lvl3pPr marL="542952" indent="0">
              <a:buNone/>
              <a:defRPr sz="900"/>
            </a:lvl3pPr>
            <a:lvl4pPr marL="808475" indent="0">
              <a:buNone/>
              <a:defRPr sz="800"/>
            </a:lvl4pPr>
            <a:lvl5pPr marL="1075188" indent="0">
              <a:buNone/>
              <a:defRPr sz="800"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8" name="Left blue bar"/>
          <p:cNvSpPr/>
          <p:nvPr userDrawn="1"/>
        </p:nvSpPr>
        <p:spPr>
          <a:xfrm rot="10800000" flipH="1" flipV="1">
            <a:off x="633047" y="1712663"/>
            <a:ext cx="346065" cy="1714500"/>
          </a:xfrm>
          <a:prstGeom prst="rect">
            <a:avLst/>
          </a:prstGeom>
          <a:solidFill>
            <a:srgbClr val="51A7D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t" anchorCtr="0"/>
          <a:lstStyle>
            <a:defPPr>
              <a:defRPr kern="1200" smtId="4294967295"/>
            </a:defPPr>
          </a:lstStyle>
          <a:p>
            <a:pPr algn="ctr" defTabSz="685800"/>
            <a:endParaRPr lang="en-US" sz="9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Right blue bar"/>
          <p:cNvSpPr/>
          <p:nvPr userDrawn="1"/>
        </p:nvSpPr>
        <p:spPr>
          <a:xfrm rot="10800000" flipH="1" flipV="1">
            <a:off x="8164889" y="1712663"/>
            <a:ext cx="346065" cy="1714500"/>
          </a:xfrm>
          <a:prstGeom prst="rect">
            <a:avLst/>
          </a:prstGeom>
          <a:solidFill>
            <a:srgbClr val="51A7D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t" anchorCtr="0"/>
          <a:lstStyle>
            <a:defPPr>
              <a:defRPr kern="1200" smtId="4294967295"/>
            </a:defPPr>
          </a:lstStyle>
          <a:p>
            <a:pPr algn="ctr" defTabSz="685800"/>
            <a:endParaRPr lang="en-US" sz="9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771753"/>
      </p:ext>
    </p:extLst>
  </p:cSld>
  <p:clrMapOvr>
    <a:masterClrMapping/>
  </p:clrMapOvr>
  <p:transition spd="slow" advTm="20000">
    <p:push/>
  </p:transition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EY-P_Agen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5C200AC8-F49A-4FA5-9388-16A4974197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737272"/>
              </p:ext>
            </p:extLst>
          </p:nvPr>
        </p:nvGraphicFramePr>
        <p:xfrm>
          <a:off x="1470" y="1197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think-cell Slide" r:id="rId2" progId="TCLayout.ActiveDocument.1">
                  <p:embed/>
                </p:oleObj>
              </mc:Choice>
              <mc:Fallback>
                <p:oleObj spid="_x0000_s1040" name="think-cell Slide" r:id="rId2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70" y="1197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 userDrawn="1"/>
        </p:nvGrpSpPr>
        <p:grpSpPr>
          <a:xfrm>
            <a:off x="545125" y="1060684"/>
            <a:ext cx="2163979" cy="558961"/>
            <a:chOff x="590551" y="2521676"/>
            <a:chExt cx="2344310" cy="745281"/>
          </a:xfrm>
        </p:grpSpPr>
        <p:sp>
          <p:nvSpPr>
            <p:cNvPr id="15" name="Rectangle 14"/>
            <p:cNvSpPr/>
            <p:nvPr userDrawn="1"/>
          </p:nvSpPr>
          <p:spPr>
            <a:xfrm rot="10800000">
              <a:off x="590551" y="2521676"/>
              <a:ext cx="122226" cy="745281"/>
            </a:xfrm>
            <a:prstGeom prst="rect">
              <a:avLst/>
            </a:prstGeom>
            <a:solidFill>
              <a:srgbClr val="51A7DD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kern="1200" smtId="4294967295"/>
              </a:defPPr>
            </a:lstStyle>
            <a:p>
              <a:pPr algn="ctr" defTabSz="685800"/>
              <a:endParaRPr lang="en-US" sz="9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 rot="10800000">
              <a:off x="2625056" y="2521676"/>
              <a:ext cx="122226" cy="745281"/>
            </a:xfrm>
            <a:prstGeom prst="rect">
              <a:avLst/>
            </a:prstGeom>
            <a:solidFill>
              <a:srgbClr val="51A7DD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kern="1200" smtId="4294967295"/>
              </a:defPPr>
            </a:lstStyle>
            <a:p>
              <a:pPr algn="ctr" defTabSz="685800"/>
              <a:endParaRPr lang="en-US" sz="9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735016" y="2550335"/>
              <a:ext cx="219984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1200" smtId="4294967295"/>
              </a:defPPr>
            </a:lstStyle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>
                  <a:solidFill>
                    <a:srgbClr val="4B4B4B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Agenda</a:t>
              </a:r>
            </a:p>
          </p:txBody>
        </p:sp>
      </p:grpSp>
      <p:sp>
        <p:nvSpPr>
          <p:cNvPr id="21" name="Text Placeholder 20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384261" y="1738738"/>
            <a:ext cx="7037199" cy="2947563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257187" indent="-257187" algn="l" defTabSz="685835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75000"/>
              <a:buFont typeface="Arial" panose="020b0604020202020204" pitchFamily="34" charset="0"/>
              <a:buChar char="►"/>
              <a:defRPr lang="en-US" sz="1500" b="0" kern="1200" baseline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31027" indent="-176222" algn="l" defTabSz="685835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Pct val="75000"/>
              <a:buFont typeface="Arial" panose="020b0604020202020204" pitchFamily="34" charset="0"/>
              <a:buChar char="►"/>
              <a:defRPr lang="en-US" sz="1200" b="0" kern="1200" baseline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257187" indent="-257187" algn="l" defTabSz="68583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3" panose="05040102010807070707" pitchFamily="18" charset="2"/>
              <a:buChar char=""/>
              <a:defRPr lang="en-US" sz="1800" b="1" kern="1200" smtClean="0">
                <a:solidFill>
                  <a:srgbClr val="76B3DF"/>
                </a:solidFill>
                <a:latin typeface="+mn-lt"/>
                <a:ea typeface="+mn-ea"/>
                <a:cs typeface="Arial"/>
              </a:defRPr>
            </a:lvl3pPr>
            <a:lvl4pPr marL="257187" indent="-257187" algn="l" defTabSz="68583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3" panose="05040102010807070707" pitchFamily="18" charset="2"/>
              <a:buChar char=""/>
              <a:defRPr lang="en-US" sz="1800" b="1" kern="1200" smtClean="0">
                <a:solidFill>
                  <a:srgbClr val="76B3DF"/>
                </a:solidFill>
                <a:latin typeface="+mn-lt"/>
                <a:ea typeface="+mn-ea"/>
                <a:cs typeface="Arial"/>
              </a:defRPr>
            </a:lvl4pPr>
            <a:lvl5pPr marL="257187" indent="-257187" algn="l" defTabSz="68583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3" panose="05040102010807070707" pitchFamily="18" charset="2"/>
              <a:buChar char=""/>
              <a:defRPr lang="en-US" sz="1800" b="1" kern="1200">
                <a:solidFill>
                  <a:srgbClr val="76B3DF"/>
                </a:solidFill>
                <a:latin typeface="+mn-lt"/>
                <a:ea typeface="+mn-ea"/>
                <a:cs typeface="Arial"/>
              </a:defRPr>
            </a:lvl5pPr>
          </a:lstStyle>
          <a:p>
            <a:pPr lvl="0"/>
            <a:r>
              <a:rPr lang="en-US"/>
              <a:t>Click to add agenda</a:t>
            </a:r>
          </a:p>
          <a:p>
            <a:pPr lvl="1"/>
            <a:r>
              <a:rPr lang="en-US"/>
              <a:t>Sub-item (use “Increase List Level” button)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23702"/>
            <a:ext cx="9144000" cy="311727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t" anchorCtr="0"/>
          <a:lstStyle>
            <a:defPPr>
              <a:defRPr kern="1200" smtId="4294967295"/>
            </a:defPPr>
          </a:lstStyle>
          <a:p>
            <a:pPr algn="ctr" defTabSz="685800"/>
            <a:endParaRPr lang="en-US" sz="9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Fußzeilenplatzhalter 1">
            <a:extLst>
              <a:ext uri="{FF2B5EF4-FFF2-40B4-BE49-F238E27FC236}">
                <a16:creationId xmlns:a16="http://schemas.microsoft.com/office/drawing/2014/main" id="{6DD2FB90-29D5-4416-8C88-1E9330954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8770205" y="4335845"/>
            <a:ext cx="591509" cy="7694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kern="1200" smtId="4294967295"/>
            </a:defPPr>
            <a:lvl1pPr algn="l">
              <a:defRPr sz="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defTabSz="685800"/>
            <a:r>
              <a:rPr lang="en-US">
                <a:solidFill>
                  <a:srgbClr val="4B4B4B"/>
                </a:solidFill>
              </a:rPr>
              <a:t>EY-P Template 2018</a:t>
            </a:r>
          </a:p>
        </p:txBody>
      </p:sp>
    </p:spTree>
    <p:extLst>
      <p:ext uri="{BB962C8B-B14F-4D97-AF65-F5344CB8AC3E}">
        <p14:creationId xmlns:p14="http://schemas.microsoft.com/office/powerpoint/2010/main" val="1561240919"/>
      </p:ext>
    </p:extLst>
  </p:cSld>
  <p:clrMapOvr>
    <a:masterClrMapping/>
  </p:clrMapOvr>
  <p:transition spd="slow" advTm="20000">
    <p:push/>
  </p:transition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preserve="1" userDrawn="1">
  <p:cSld name="EY-P_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3031613"/>
              </p:ext>
            </p:extLst>
          </p:nvPr>
        </p:nvGraphicFramePr>
        <p:xfrm>
          <a:off x="1466" y="1191"/>
          <a:ext cx="1466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think-cell Slide" r:id="rId2" progId="TCLayout.ActiveDocument.1">
                  <p:embed/>
                </p:oleObj>
              </mc:Choice>
              <mc:Fallback>
                <p:oleObj spid="_x0000_s1041" name="think-cell Slide" r:id="rId2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66" y="1191"/>
                        <a:ext cx="1466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 userDrawn="1"/>
        </p:nvSpPr>
        <p:spPr>
          <a:xfrm>
            <a:off x="0" y="523702"/>
            <a:ext cx="9144000" cy="311727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t" anchorCtr="0"/>
          <a:lstStyle>
            <a:defPPr>
              <a:defRPr kern="1200" smtId="4294967295"/>
            </a:defPPr>
          </a:lstStyle>
          <a:p>
            <a:pPr algn="ctr" defTabSz="685800"/>
            <a:endParaRPr lang="en-US" sz="9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670494"/>
      </p:ext>
    </p:extLst>
  </p:cSld>
  <p:clrMapOvr>
    <a:masterClrMapping/>
  </p:clrMapOvr>
  <p:transition spd="slow" advTm="20000">
    <p:push/>
  </p:transition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EY-P_Title only (w/ tracker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9935178"/>
              </p:ext>
            </p:extLst>
          </p:nvPr>
        </p:nvGraphicFramePr>
        <p:xfrm>
          <a:off x="1466" y="1191"/>
          <a:ext cx="1466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think-cell Slide" r:id="rId2" progId="TCLayout.ActiveDocument.1">
                  <p:embed/>
                </p:oleObj>
              </mc:Choice>
              <mc:Fallback>
                <p:oleObj spid="_x0000_s1043" name="think-cell Slide" r:id="rId2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66" y="1191"/>
                        <a:ext cx="1466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146539" cy="119063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>
            <a:defPPr>
              <a:defRPr kern="1200" smtId="4294967295"/>
            </a:defPPr>
          </a:lstStyle>
          <a:p>
            <a:pPr algn="ctr" defTabSz="68580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4B4B4B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Action title"/>
          <p:cNvSpPr>
            <a:spLocks noGrp="1"/>
          </p:cNvSpPr>
          <p:nvPr>
            <p:ph type="title"/>
          </p:nvPr>
        </p:nvSpPr>
        <p:spPr>
          <a:xfrm>
            <a:off x="152309" y="264277"/>
            <a:ext cx="7879051" cy="3531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kern="1200" smtId="4294967295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2522486"/>
      </p:ext>
    </p:extLst>
  </p:cSld>
  <p:clrMapOvr>
    <a:masterClrMapping/>
  </p:clrMapOvr>
  <p:transition spd="slow" advTm="20000">
    <p:push/>
  </p:transition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preserve="1" userDrawn="1">
  <p:cSld name="EY-P_Cov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75966460"/>
              </p:ext>
            </p:extLst>
          </p:nvPr>
        </p:nvGraphicFramePr>
        <p:xfrm>
          <a:off x="1466" y="1191"/>
          <a:ext cx="1466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think-cell Slide" r:id="rId2" progId="TCLayout.ActiveDocument.1">
                  <p:embed/>
                </p:oleObj>
              </mc:Choice>
              <mc:Fallback>
                <p:oleObj spid="_x0000_s1044" name="think-cell Slide" r:id="rId2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66" y="1191"/>
                        <a:ext cx="1466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146539" cy="119063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>
            <a:defPPr>
              <a:defRPr kern="1200" smtId="4294967295"/>
            </a:defPPr>
          </a:lstStyle>
          <a:p>
            <a:pPr algn="ctr" defTabSz="68580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2300" b="1">
              <a:solidFill>
                <a:srgbClr val="4B4B4B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266092" y="1712663"/>
            <a:ext cx="6611816" cy="645300"/>
          </a:xfrm>
          <a:prstGeom prst="rect">
            <a:avLst/>
          </a:prstGeom>
        </p:spPr>
        <p:txBody>
          <a:bodyPr lIns="54000" rIns="54000" anchor="ctr"/>
          <a:lstStyle>
            <a:defPPr>
              <a:defRPr kern="1200" smtId="4294967295"/>
            </a:defPPr>
            <a:lvl1pPr>
              <a:defRPr sz="2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266092" y="2439774"/>
            <a:ext cx="6611816" cy="532026"/>
          </a:xfrm>
        </p:spPr>
        <p:txBody>
          <a:bodyPr lIns="54000" rIns="54000" anchor="t"/>
          <a:lstStyle>
            <a:defPPr>
              <a:defRPr kern="1200" smtId="4294967295"/>
            </a:defPPr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70225" y="3429488"/>
            <a:ext cx="6611816" cy="242888"/>
          </a:xfrm>
        </p:spPr>
        <p:txBody>
          <a:bodyPr lIns="54000" rIns="54000" anchor="t"/>
          <a:lstStyle>
            <a:defPPr>
              <a:defRPr kern="1200" smtId="4294967295"/>
            </a:defPPr>
            <a:lvl1pPr marL="0" indent="0">
              <a:buNone/>
              <a:defRPr sz="15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66714" indent="0">
              <a:buNone/>
              <a:defRPr sz="1100"/>
            </a:lvl2pPr>
            <a:lvl3pPr marL="542952" indent="0">
              <a:buNone/>
              <a:defRPr sz="900"/>
            </a:lvl3pPr>
            <a:lvl4pPr marL="808475" indent="0">
              <a:buNone/>
              <a:defRPr sz="800"/>
            </a:lvl4pPr>
            <a:lvl5pPr marL="1075188" indent="0">
              <a:buNone/>
              <a:defRPr sz="800"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8" name="Left blue bar"/>
          <p:cNvSpPr/>
          <p:nvPr userDrawn="1"/>
        </p:nvSpPr>
        <p:spPr>
          <a:xfrm rot="10800000" flipH="1" flipV="1">
            <a:off x="633047" y="1712663"/>
            <a:ext cx="346065" cy="1714500"/>
          </a:xfrm>
          <a:prstGeom prst="rect">
            <a:avLst/>
          </a:prstGeom>
          <a:solidFill>
            <a:srgbClr val="51A7D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t" anchorCtr="0"/>
          <a:lstStyle>
            <a:defPPr>
              <a:defRPr kern="1200" smtId="4294967295"/>
            </a:defPPr>
          </a:lstStyle>
          <a:p>
            <a:pPr algn="ctr" defTabSz="685800"/>
            <a:endParaRPr lang="en-US" sz="9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Right blue bar"/>
          <p:cNvSpPr/>
          <p:nvPr userDrawn="1"/>
        </p:nvSpPr>
        <p:spPr>
          <a:xfrm rot="10800000" flipH="1" flipV="1">
            <a:off x="8164889" y="1712663"/>
            <a:ext cx="346065" cy="1714500"/>
          </a:xfrm>
          <a:prstGeom prst="rect">
            <a:avLst/>
          </a:prstGeom>
          <a:solidFill>
            <a:srgbClr val="51A7D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t" anchorCtr="0"/>
          <a:lstStyle>
            <a:defPPr>
              <a:defRPr kern="1200" smtId="4294967295"/>
            </a:defPPr>
          </a:lstStyle>
          <a:p>
            <a:pPr algn="ctr" defTabSz="685800"/>
            <a:endParaRPr lang="en-US" sz="9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383153"/>
      </p:ext>
    </p:extLst>
  </p:cSld>
  <p:clrMapOvr>
    <a:masterClrMapping/>
  </p:clrMapOvr>
  <p:transition spd="slow" advTm="20000">
    <p:push/>
  </p:transition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EY-P_Agen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5C200AC8-F49A-4FA5-9388-16A4974197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81342147"/>
              </p:ext>
            </p:extLst>
          </p:nvPr>
        </p:nvGraphicFramePr>
        <p:xfrm>
          <a:off x="1470" y="1197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think-cell Slide" r:id="rId2" progId="TCLayout.ActiveDocument.1">
                  <p:embed/>
                </p:oleObj>
              </mc:Choice>
              <mc:Fallback>
                <p:oleObj spid="_x0000_s1045" name="think-cell Slide" r:id="rId2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70" y="1197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 userDrawn="1"/>
        </p:nvGrpSpPr>
        <p:grpSpPr>
          <a:xfrm>
            <a:off x="545125" y="1060684"/>
            <a:ext cx="2163979" cy="558961"/>
            <a:chOff x="590551" y="2521676"/>
            <a:chExt cx="2344310" cy="745281"/>
          </a:xfrm>
        </p:grpSpPr>
        <p:sp>
          <p:nvSpPr>
            <p:cNvPr id="15" name="Rectangle 14"/>
            <p:cNvSpPr/>
            <p:nvPr userDrawn="1"/>
          </p:nvSpPr>
          <p:spPr>
            <a:xfrm rot="10800000">
              <a:off x="590551" y="2521676"/>
              <a:ext cx="122226" cy="745281"/>
            </a:xfrm>
            <a:prstGeom prst="rect">
              <a:avLst/>
            </a:prstGeom>
            <a:solidFill>
              <a:srgbClr val="51A7DD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kern="1200" smtId="4294967295"/>
              </a:defPPr>
            </a:lstStyle>
            <a:p>
              <a:pPr algn="ctr" defTabSz="685800"/>
              <a:endParaRPr lang="en-US" sz="9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 rot="10800000">
              <a:off x="2625056" y="2521676"/>
              <a:ext cx="122226" cy="745281"/>
            </a:xfrm>
            <a:prstGeom prst="rect">
              <a:avLst/>
            </a:prstGeom>
            <a:solidFill>
              <a:srgbClr val="51A7DD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kern="1200" smtId="4294967295"/>
              </a:defPPr>
            </a:lstStyle>
            <a:p>
              <a:pPr algn="ctr" defTabSz="685800"/>
              <a:endParaRPr lang="en-US" sz="9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735016" y="2550335"/>
              <a:ext cx="219984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1200" smtId="4294967295"/>
              </a:defPPr>
            </a:lstStyle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>
                  <a:solidFill>
                    <a:srgbClr val="4B4B4B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Agenda</a:t>
              </a:r>
            </a:p>
          </p:txBody>
        </p:sp>
      </p:grpSp>
      <p:sp>
        <p:nvSpPr>
          <p:cNvPr id="21" name="Text Placeholder 20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384261" y="1738738"/>
            <a:ext cx="7037199" cy="2947563"/>
          </a:xfrm>
        </p:spPr>
        <p:txBody>
          <a:bodyPr/>
          <a:lstStyle>
            <a:defPPr>
              <a:defRPr kern="1200" smtId="4294967295"/>
            </a:defPPr>
            <a:lvl1pPr marL="257187" indent="-257187" algn="l" defTabSz="685835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75000"/>
              <a:buFont typeface="Arial" panose="020b0604020202020204" pitchFamily="34" charset="0"/>
              <a:buChar char="►"/>
              <a:defRPr lang="en-US" sz="1500" b="0" kern="1200" baseline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31027" indent="-176222" algn="l" defTabSz="685835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Pct val="75000"/>
              <a:buFont typeface="Arial" panose="020b0604020202020204" pitchFamily="34" charset="0"/>
              <a:buChar char="►"/>
              <a:defRPr lang="en-US" sz="1200" b="0" kern="1200" baseline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257187" indent="-257187" algn="l" defTabSz="68583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3" panose="05040102010807070707" pitchFamily="18" charset="2"/>
              <a:buChar char=""/>
              <a:defRPr lang="en-US" sz="1800" b="1" kern="1200" smtClean="0">
                <a:solidFill>
                  <a:srgbClr val="76B3DF"/>
                </a:solidFill>
                <a:latin typeface="+mn-lt"/>
                <a:ea typeface="+mn-ea"/>
                <a:cs typeface="Arial"/>
              </a:defRPr>
            </a:lvl3pPr>
            <a:lvl4pPr marL="257187" indent="-257187" algn="l" defTabSz="68583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3" panose="05040102010807070707" pitchFamily="18" charset="2"/>
              <a:buChar char=""/>
              <a:defRPr lang="en-US" sz="1800" b="1" kern="1200" smtClean="0">
                <a:solidFill>
                  <a:srgbClr val="76B3DF"/>
                </a:solidFill>
                <a:latin typeface="+mn-lt"/>
                <a:ea typeface="+mn-ea"/>
                <a:cs typeface="Arial"/>
              </a:defRPr>
            </a:lvl4pPr>
            <a:lvl5pPr marL="257187" indent="-257187" algn="l" defTabSz="68583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3" panose="05040102010807070707" pitchFamily="18" charset="2"/>
              <a:buChar char=""/>
              <a:defRPr lang="en-US" sz="1800" b="1" kern="1200">
                <a:solidFill>
                  <a:srgbClr val="76B3DF"/>
                </a:solidFill>
                <a:latin typeface="+mn-lt"/>
                <a:ea typeface="+mn-ea"/>
                <a:cs typeface="Arial"/>
              </a:defRPr>
            </a:lvl5pPr>
          </a:lstStyle>
          <a:p>
            <a:pPr lvl="0"/>
            <a:r>
              <a:rPr lang="en-US"/>
              <a:t>Click to add agenda</a:t>
            </a:r>
          </a:p>
          <a:p>
            <a:pPr lvl="1"/>
            <a:r>
              <a:rPr lang="en-US"/>
              <a:t>Sub-item (use “Increase List Level” button)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23702"/>
            <a:ext cx="9144000" cy="311727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t" anchorCtr="0"/>
          <a:lstStyle>
            <a:defPPr>
              <a:defRPr kern="1200" smtId="4294967295"/>
            </a:defPPr>
          </a:lstStyle>
          <a:p>
            <a:pPr algn="ctr" defTabSz="685800"/>
            <a:endParaRPr lang="en-US" sz="9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Fußzeilenplatzhalter 1">
            <a:extLst>
              <a:ext uri="{FF2B5EF4-FFF2-40B4-BE49-F238E27FC236}">
                <a16:creationId xmlns:a16="http://schemas.microsoft.com/office/drawing/2014/main" id="{6DD2FB90-29D5-4416-8C88-1E9330954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8770205" y="4335845"/>
            <a:ext cx="591509" cy="7694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kern="1200" smtId="4294967295"/>
            </a:defPPr>
            <a:lvl1pPr algn="l">
              <a:defRPr sz="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defTabSz="685800"/>
            <a:r>
              <a:rPr lang="en-US">
                <a:solidFill>
                  <a:srgbClr val="4B4B4B"/>
                </a:solidFill>
              </a:rPr>
              <a:t>EY-P Template 2018</a:t>
            </a:r>
          </a:p>
        </p:txBody>
      </p:sp>
    </p:spTree>
    <p:extLst>
      <p:ext uri="{BB962C8B-B14F-4D97-AF65-F5344CB8AC3E}">
        <p14:creationId xmlns:p14="http://schemas.microsoft.com/office/powerpoint/2010/main" val="3946247609"/>
      </p:ext>
    </p:extLst>
  </p:cSld>
  <p:clrMapOvr>
    <a:masterClrMapping/>
  </p:clrMapOvr>
  <p:transition spd="slow" advTm="20000">
    <p:push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C1CE3099-C177-433A-BECE-0D7FEA04174E}" type="datetimeFigureOut">
              <a:rPr lang="cs-CZ" smtClean="0"/>
              <a:t>26.08.2020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8D03EAAB-F58C-4DD6-82FD-A1D8607ED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495094"/>
      </p:ext>
    </p:extLst>
  </p:cSld>
  <p:clrMapOvr>
    <a:masterClrMapping/>
  </p:clrMapOvr>
  <p:transition spd="slow" advTm="20000">
    <p:push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preserve="1" userDrawn="1">
  <p:cSld name="EY-P_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1216111"/>
              </p:ext>
            </p:extLst>
          </p:nvPr>
        </p:nvGraphicFramePr>
        <p:xfrm>
          <a:off x="1466" y="1191"/>
          <a:ext cx="1466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think-cell Slide" r:id="rId2" progId="TCLayout.ActiveDocument.1">
                  <p:embed/>
                </p:oleObj>
              </mc:Choice>
              <mc:Fallback>
                <p:oleObj spid="_x0000_s1046" name="think-cell Slide" r:id="rId2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66" y="1191"/>
                        <a:ext cx="1466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 userDrawn="1"/>
        </p:nvSpPr>
        <p:spPr>
          <a:xfrm>
            <a:off x="0" y="523702"/>
            <a:ext cx="9144000" cy="311727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t" anchorCtr="0"/>
          <a:lstStyle>
            <a:defPPr>
              <a:defRPr kern="1200" smtId="4294967295"/>
            </a:defPPr>
          </a:lstStyle>
          <a:p>
            <a:pPr algn="ctr" defTabSz="685800"/>
            <a:endParaRPr lang="en-US" sz="9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289146"/>
      </p:ext>
    </p:extLst>
  </p:cSld>
  <p:clrMapOvr>
    <a:masterClrMapping/>
  </p:clrMapOvr>
  <p:transition spd="slow" advTm="20000">
    <p:push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C1CE3099-C177-433A-BECE-0D7FEA04174E}" type="datetimeFigureOut">
              <a:rPr lang="cs-CZ" smtClean="0"/>
              <a:t>26.08.2020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8D03EAAB-F58C-4DD6-82FD-A1D8607ED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195937"/>
      </p:ext>
    </p:extLst>
  </p:cSld>
  <p:clrMapOvr>
    <a:masterClrMapping/>
  </p:clrMapOvr>
  <p:transition spd="slow" advTm="20000">
    <p:push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defPPr>
              <a:defRPr kern="1200" smtId="4294967295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defPPr>
              <a:defRPr kern="1200" smtId="4294967295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C1CE3099-C177-433A-BECE-0D7FEA04174E}" type="datetimeFigureOut">
              <a:rPr lang="cs-CZ" smtClean="0"/>
              <a:t>26.08.2020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8D03EAAB-F58C-4DD6-82FD-A1D8607ED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985200"/>
      </p:ext>
    </p:extLst>
  </p:cSld>
  <p:clrMapOvr>
    <a:masterClrMapping/>
  </p:clrMapOvr>
  <p:transition spd="slow" advTm="20000">
    <p:push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defPPr>
              <a:defRPr kern="1200" smtId="4294967295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defPPr>
              <a:defRPr kern="1200" smtId="4294967295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C1CE3099-C177-433A-BECE-0D7FEA04174E}" type="datetimeFigureOut">
              <a:rPr lang="cs-CZ" smtClean="0"/>
              <a:t>26.08.2020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8D03EAAB-F58C-4DD6-82FD-A1D8607ED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257945"/>
      </p:ext>
    </p:extLst>
  </p:cSld>
  <p:clrMapOvr>
    <a:masterClrMapping/>
  </p:clrMapOvr>
  <p:transition spd="slow" advTm="20000">
    <p:push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C1CE3099-C177-433A-BECE-0D7FEA04174E}" type="datetimeFigureOut">
              <a:rPr lang="cs-CZ" smtClean="0"/>
              <a:t>26.08.2020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8D03EAAB-F58C-4DD6-82FD-A1D8607ED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62298"/>
      </p:ext>
    </p:extLst>
  </p:cSld>
  <p:clrMapOvr>
    <a:masterClrMapping/>
  </p:clrMapOvr>
  <p:transition spd="slow" advTm="20000">
    <p:push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C1CE3099-C177-433A-BECE-0D7FEA04174E}" type="datetimeFigureOut">
              <a:rPr lang="cs-CZ" smtClean="0"/>
              <a:t>26.08.2020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8D03EAAB-F58C-4DD6-82FD-A1D8607ED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9268223"/>
      </p:ext>
    </p:extLst>
  </p:cSld>
  <p:clrMapOvr>
    <a:masterClrMapping/>
  </p:clrMapOvr>
  <p:transition spd="slow" advTm="20000">
    <p:push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defPPr>
              <a:defRPr kern="1200" smtId="4294967295"/>
            </a:defPPr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C1CE3099-C177-433A-BECE-0D7FEA04174E}" type="datetimeFigureOut">
              <a:rPr lang="cs-CZ" smtClean="0"/>
              <a:t>26.08.2020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8D03EAAB-F58C-4DD6-82FD-A1D8607ED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579805"/>
      </p:ext>
    </p:extLst>
  </p:cSld>
  <p:clrMapOvr>
    <a:masterClrMapping/>
  </p:clrMapOvr>
  <p:transition spd="slow" advTm="20000">
    <p:push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C1CE3099-C177-433A-BECE-0D7FEA04174E}" type="datetimeFigureOut">
              <a:rPr lang="cs-CZ" smtClean="0"/>
              <a:t>26.08.2020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8D03EAAB-F58C-4DD6-82FD-A1D8607ED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083091"/>
      </p:ext>
    </p:extLst>
  </p:cSld>
  <p:clrMapOvr>
    <a:masterClrMapping/>
  </p:clrMapOvr>
  <p:transition spd="slow" advTm="20000">
    <p:push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slideLayout" Target="../slideLayouts/slideLayout14.xml" /><Relationship Id="rId3" Type="http://schemas.openxmlformats.org/officeDocument/2006/relationships/slideLayout" Target="../slideLayouts/slideLayout15.xml" /><Relationship Id="rId4" Type="http://schemas.openxmlformats.org/officeDocument/2006/relationships/slideLayout" Target="../slideLayouts/slideLayout16.xml" /><Relationship Id="rId5" Type="http://schemas.openxmlformats.org/officeDocument/2006/relationships/tags" Target="../tags/tag7.xml" /><Relationship Id="rId6" Type="http://schemas.openxmlformats.org/officeDocument/2006/relationships/oleObject" Target="../embeddings/oleObject5.bin" TargetMode="Internal" /><Relationship Id="rId7" Type="http://schemas.openxmlformats.org/officeDocument/2006/relationships/image" Target="../media/image2.emf" /><Relationship Id="rId8" Type="http://schemas.openxmlformats.org/officeDocument/2006/relationships/vmlDrawing" Target="../drawings/vmlDrawing5.vml" /><Relationship Id="rId9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20.xml" /><Relationship Id="rId5" Type="http://schemas.openxmlformats.org/officeDocument/2006/relationships/tags" Target="../tags/tag14.xml" /><Relationship Id="rId6" Type="http://schemas.openxmlformats.org/officeDocument/2006/relationships/oleObject" Target="../embeddings/oleObject10.bin" TargetMode="Internal" /><Relationship Id="rId7" Type="http://schemas.openxmlformats.org/officeDocument/2006/relationships/image" Target="../media/image2.emf" /><Relationship Id="rId8" Type="http://schemas.openxmlformats.org/officeDocument/2006/relationships/vmlDrawing" Target="../drawings/vmlDrawing10.vml" /><Relationship Id="rId9" Type="http://schemas.openxmlformats.org/officeDocument/2006/relationships/theme" Target="../theme/theme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kern="1200" smtId="4294967295"/>
            </a:def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kern="1200" smtId="4294967295"/>
            </a:def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kern="1200" smtId="4294967295"/>
            </a:defPPr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E3099-C177-433A-BECE-0D7FEA04174E}" type="datetimeFigureOut">
              <a:rPr lang="cs-CZ" smtClean="0"/>
              <a:t>26.08.2020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kern="1200" smtId="4294967295"/>
            </a:defPPr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kern="1200" smtId="4294967295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3EAAB-F58C-4DD6-82FD-A1D8607ED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25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Tm="20000">
    <p:push/>
  </p:transition>
  <p:timing/>
  <p:txStyles>
    <p:titleStyle>
      <a:defPPr>
        <a:defRPr kern="1200" smtId="4294967295"/>
      </a:defPPr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 smtId="4294967295"/>
      </a:defPPr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CE211D17-58C2-4EFA-B72E-8F505FA38E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07184135"/>
              </p:ext>
            </p:extLst>
          </p:nvPr>
        </p:nvGraphicFramePr>
        <p:xfrm>
          <a:off x="1470" y="1197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think-cell Slide" r:id="rId6" progId="TCLayout.ActiveDocument.1">
                  <p:embed/>
                </p:oleObj>
              </mc:Choice>
              <mc:Fallback>
                <p:oleObj spid="_x0000_s1042" name="think-cell Slide" r:id="rId6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70" y="1197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uterGrid" hidden="1">
            <a:extLst>
              <a:ext uri="{FF2B5EF4-FFF2-40B4-BE49-F238E27FC236}">
                <a16:creationId xmlns:a16="http://schemas.microsoft.com/office/drawing/2014/main" id="{F92457AE-6C05-4D67-9C41-8F061DD3A2F7}"/>
              </a:ext>
            </a:extLst>
          </p:cNvPr>
          <p:cNvSpPr/>
          <p:nvPr userDrawn="1"/>
        </p:nvSpPr>
        <p:spPr>
          <a:xfrm>
            <a:off x="152308" y="1162050"/>
            <a:ext cx="8839385" cy="3524250"/>
          </a:xfrm>
          <a:prstGeom prst="rect">
            <a:avLst/>
          </a:prstGeom>
          <a:noFill/>
          <a:ln w="9525">
            <a:solidFill>
              <a:srgbClr val="F04C3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 anchorCtr="0"/>
          <a:lstStyle>
            <a:defPPr>
              <a:defRPr kern="1200" smtId="4294967295"/>
            </a:defPPr>
          </a:lstStyle>
          <a:p>
            <a:pPr algn="ctr" defTabSz="685800"/>
            <a:endParaRPr lang="en-US" sz="80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InnerGrid" hidden="1">
            <a:extLst>
              <a:ext uri="{FF2B5EF4-FFF2-40B4-BE49-F238E27FC236}">
                <a16:creationId xmlns:a16="http://schemas.microsoft.com/office/drawing/2014/main" id="{434328D2-D3BC-436B-BE25-3271BB47CC63}"/>
              </a:ext>
            </a:extLst>
          </p:cNvPr>
          <p:cNvSpPr/>
          <p:nvPr userDrawn="1"/>
        </p:nvSpPr>
        <p:spPr>
          <a:xfrm>
            <a:off x="361309" y="1332412"/>
            <a:ext cx="8416931" cy="3183527"/>
          </a:xfrm>
          <a:prstGeom prst="rect">
            <a:avLst/>
          </a:prstGeom>
          <a:noFill/>
          <a:ln w="952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 anchorCtr="0"/>
          <a:lstStyle>
            <a:defPPr>
              <a:defRPr kern="1200" smtId="4294967295"/>
            </a:defPPr>
          </a:lstStyle>
          <a:p>
            <a:pPr algn="ctr" defTabSz="685800"/>
            <a:endParaRPr lang="en-US" sz="80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49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ransition spd="slow" advTm="20000">
    <p:push/>
  </p:transition>
  <p:timing/>
  <p:hf sldNum="0" hdr="0" dt="0"/>
  <p:txStyles>
    <p:titleStyle>
      <a:defPPr>
        <a:defRPr kern="1200" smtId="4294967295"/>
      </a:defPPr>
      <a:lvl1pPr algn="l" defTabSz="685835" rtl="0" eaLnBrk="1" latinLnBrk="0" hangingPunct="1">
        <a:lnSpc>
          <a:spcPct val="85000"/>
        </a:lnSpc>
        <a:spcBef>
          <a:spcPct val="0"/>
        </a:spcBef>
        <a:buNone/>
        <a:defRPr sz="1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  <a:sym typeface="Arial" panose="020b0604020202020204" pitchFamily="34" charset="0"/>
        </a:defRPr>
      </a:lvl1pPr>
    </p:titleStyle>
    <p:bodyStyle>
      <a:defPPr>
        <a:defRPr kern="1200" smtId="4294967295"/>
      </a:defPPr>
      <a:lvl1pPr marL="128594" indent="-128594" algn="l" defTabSz="685835" rtl="0" eaLnBrk="1" latinLnBrk="0" hangingPunct="1">
        <a:spcBef>
          <a:spcPct val="20000"/>
        </a:spcBef>
        <a:buClr>
          <a:srgbClr val="808080"/>
        </a:buClr>
        <a:buSzPct val="75000"/>
        <a:buFont typeface="Arial" panose="020b0604020202020204" pitchFamily="34" charset="0"/>
        <a:buChar char="►"/>
        <a:defRPr sz="800" kern="1200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1pPr>
      <a:lvl2pPr marL="267905" indent="-127403" algn="l" defTabSz="685835" rtl="0" eaLnBrk="1" latinLnBrk="0" hangingPunct="1">
        <a:spcBef>
          <a:spcPct val="20000"/>
        </a:spcBef>
        <a:buClr>
          <a:srgbClr val="808080"/>
        </a:buClr>
        <a:buSzPct val="75000"/>
        <a:buFont typeface="Arial" panose="020b0604020202020204" pitchFamily="34" charset="0"/>
        <a:buChar char="‒"/>
        <a:defRPr sz="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2pPr>
      <a:lvl3pPr marL="404832" indent="-128594" algn="l" defTabSz="685835" rtl="0" eaLnBrk="1" latinLnBrk="0" hangingPunct="1">
        <a:spcBef>
          <a:spcPct val="20000"/>
        </a:spcBef>
        <a:buClr>
          <a:srgbClr val="808080"/>
        </a:buClr>
        <a:buSzPct val="75000"/>
        <a:buFont typeface="Wingdings 2" panose="05020102010507070707" pitchFamily="18" charset="2"/>
        <a:buChar char=""/>
        <a:defRPr sz="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3pPr>
      <a:lvl4pPr marL="514376" indent="-128594" algn="l" defTabSz="685835" rtl="0" eaLnBrk="1" latinLnBrk="0" hangingPunct="1">
        <a:spcBef>
          <a:spcPct val="20000"/>
        </a:spcBef>
        <a:buClr>
          <a:srgbClr val="808080"/>
        </a:buClr>
        <a:buSzPct val="75000"/>
        <a:buFont typeface="Arial" panose="020b0604020202020204" pitchFamily="34" charset="0"/>
        <a:buChar char="►"/>
        <a:defRPr sz="800" kern="1200">
          <a:solidFill>
            <a:schemeClr val="bg1"/>
          </a:solidFill>
          <a:latin typeface="+mn-lt"/>
          <a:ea typeface="+mn-ea"/>
          <a:cs typeface="+mn-cs"/>
        </a:defRPr>
      </a:lvl4pPr>
      <a:lvl5pPr marL="642969" indent="-128594" algn="l" defTabSz="685835" rtl="0" eaLnBrk="1" latinLnBrk="0" hangingPunct="1">
        <a:spcBef>
          <a:spcPct val="20000"/>
        </a:spcBef>
        <a:buClr>
          <a:srgbClr val="808080"/>
        </a:buClr>
        <a:buSzPct val="75000"/>
        <a:buFont typeface="Arial" panose="020b0604020202020204" pitchFamily="34" charset="0"/>
        <a:buChar char="►"/>
        <a:defRPr sz="800" kern="1200">
          <a:solidFill>
            <a:schemeClr val="bg1"/>
          </a:solidFill>
          <a:latin typeface="+mn-lt"/>
          <a:ea typeface="+mn-ea"/>
          <a:cs typeface="+mn-cs"/>
        </a:defRPr>
      </a:lvl5pPr>
      <a:lvl6pPr marL="1886045" indent="-171459" algn="l" defTabSz="68583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indent="-171459" algn="l" defTabSz="68583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79" indent="-171459" algn="l" defTabSz="68583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96" indent="-171459" algn="l" defTabSz="68583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8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35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51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86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03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20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37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00" userDrawn="1">
          <p15:clr>
            <a:srgbClr val="F26B43"/>
          </p15:clr>
        </p15:guide>
        <p15:guide id="4" pos="7580" userDrawn="1">
          <p15:clr>
            <a:srgbClr val="F26B43"/>
          </p15:clr>
        </p15:guide>
        <p15:guide id="5" orient="horz" pos="969" userDrawn="1">
          <p15:clr>
            <a:srgbClr val="F26B43"/>
          </p15:clr>
        </p15:guide>
        <p15:guide id="6" orient="horz" pos="3936" userDrawn="1">
          <p15:clr>
            <a:srgbClr val="F26B43"/>
          </p15:clr>
        </p15:guide>
        <p15:guide id="7" orient="horz" pos="19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CE211D17-58C2-4EFA-B72E-8F505FA38E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38814774"/>
              </p:ext>
            </p:extLst>
          </p:nvPr>
        </p:nvGraphicFramePr>
        <p:xfrm>
          <a:off x="1470" y="1197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think-cell Slide" r:id="rId6" progId="TCLayout.ActiveDocument.1">
                  <p:embed/>
                </p:oleObj>
              </mc:Choice>
              <mc:Fallback>
                <p:oleObj spid="_x0000_s1047" name="think-cell Slide" r:id="rId6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70" y="1197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uterGrid" hidden="1">
            <a:extLst>
              <a:ext uri="{FF2B5EF4-FFF2-40B4-BE49-F238E27FC236}">
                <a16:creationId xmlns:a16="http://schemas.microsoft.com/office/drawing/2014/main" id="{F92457AE-6C05-4D67-9C41-8F061DD3A2F7}"/>
              </a:ext>
            </a:extLst>
          </p:cNvPr>
          <p:cNvSpPr/>
          <p:nvPr userDrawn="1"/>
        </p:nvSpPr>
        <p:spPr>
          <a:xfrm>
            <a:off x="152308" y="1162050"/>
            <a:ext cx="8839385" cy="3524250"/>
          </a:xfrm>
          <a:prstGeom prst="rect">
            <a:avLst/>
          </a:prstGeom>
          <a:noFill/>
          <a:ln w="9525">
            <a:solidFill>
              <a:srgbClr val="F04C3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 anchorCtr="0"/>
          <a:lstStyle>
            <a:defPPr>
              <a:defRPr kern="1200" smtId="4294967295"/>
            </a:defPPr>
          </a:lstStyle>
          <a:p>
            <a:pPr algn="ctr" defTabSz="685800"/>
            <a:endParaRPr lang="en-US" sz="80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InnerGrid" hidden="1">
            <a:extLst>
              <a:ext uri="{FF2B5EF4-FFF2-40B4-BE49-F238E27FC236}">
                <a16:creationId xmlns:a16="http://schemas.microsoft.com/office/drawing/2014/main" id="{434328D2-D3BC-436B-BE25-3271BB47CC63}"/>
              </a:ext>
            </a:extLst>
          </p:cNvPr>
          <p:cNvSpPr/>
          <p:nvPr userDrawn="1"/>
        </p:nvSpPr>
        <p:spPr>
          <a:xfrm>
            <a:off x="361309" y="1332412"/>
            <a:ext cx="8416931" cy="3183527"/>
          </a:xfrm>
          <a:prstGeom prst="rect">
            <a:avLst/>
          </a:prstGeom>
          <a:noFill/>
          <a:ln w="952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 anchorCtr="0"/>
          <a:lstStyle>
            <a:defPPr>
              <a:defRPr kern="1200" smtId="4294967295"/>
            </a:defPPr>
          </a:lstStyle>
          <a:p>
            <a:pPr algn="ctr" defTabSz="685800"/>
            <a:endParaRPr lang="en-US" sz="80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Master text box"/>
          <p:cNvSpPr>
            <a:spLocks noGrp="1"/>
          </p:cNvSpPr>
          <p:nvPr userDrawn="1">
            <p:ph type="body" idx="1"/>
          </p:nvPr>
        </p:nvSpPr>
        <p:spPr>
          <a:xfrm>
            <a:off x="152308" y="1162050"/>
            <a:ext cx="8839385" cy="3524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Horizontal divider"/>
          <p:cNvSpPr>
            <a:spLocks noChangeShapeType="1"/>
          </p:cNvSpPr>
          <p:nvPr userDrawn="1"/>
        </p:nvSpPr>
        <p:spPr bwMode="auto">
          <a:xfrm>
            <a:off x="152308" y="652070"/>
            <a:ext cx="883938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</a:ln>
        </p:spPr>
        <p:txBody>
          <a:bodyPr wrap="none" lIns="68580" tIns="34290" rIns="68580" bIns="3429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>
              <a:solidFill>
                <a:srgbClr val="4B4B4B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Action title"/>
          <p:cNvSpPr>
            <a:spLocks noGrp="1"/>
          </p:cNvSpPr>
          <p:nvPr userDrawn="1">
            <p:ph type="title"/>
          </p:nvPr>
        </p:nvSpPr>
        <p:spPr>
          <a:xfrm>
            <a:off x="152308" y="264277"/>
            <a:ext cx="8839385" cy="3531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15" name="Page number"/>
          <p:cNvSpPr txBox="1"/>
          <p:nvPr userDrawn="1"/>
        </p:nvSpPr>
        <p:spPr>
          <a:xfrm>
            <a:off x="6818374" y="4897618"/>
            <a:ext cx="2140988" cy="1485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kern="1200" smtId="4294967295"/>
            </a:defPPr>
          </a:lstStyle>
          <a:p>
            <a:pPr algn="r" defTabSz="685835">
              <a:defRPr/>
            </a:pPr>
            <a:r>
              <a:rPr lang="en-US" sz="700">
                <a:solidFill>
                  <a:srgbClr val="4B4B4B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Corporate Strategy | Page </a:t>
            </a:r>
            <a:fld id="{9AE4D82F-B047-469B-AC52-A46321747EAF}" type="slidenum">
              <a:rPr lang="en-US" sz="700" smtClean="0">
                <a:solidFill>
                  <a:srgbClr val="4B4B4B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 defTabSz="685835">
                <a:defRPr/>
              </a:pPr>
              <a:t>‹#›</a:t>
            </a:fld>
            <a:endParaRPr lang="en-US" sz="700">
              <a:solidFill>
                <a:srgbClr val="4B4B4B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Horizontal divider">
            <a:extLst>
              <a:ext uri="{FF2B5EF4-FFF2-40B4-BE49-F238E27FC236}">
                <a16:creationId xmlns:a16="http://schemas.microsoft.com/office/drawing/2014/main" id="{C0D3EF6A-6999-B441-A723-E7B10BEB1E7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52308" y="4798044"/>
            <a:ext cx="883938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</a:ln>
        </p:spPr>
        <p:txBody>
          <a:bodyPr wrap="none" lIns="68580" tIns="34290" rIns="68580" bIns="3429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>
              <a:solidFill>
                <a:srgbClr val="4B4B4B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71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transition spd="slow" advTm="20000">
    <p:push/>
  </p:transition>
  <p:timing/>
  <p:hf sldNum="0" hdr="0" dt="0"/>
  <p:txStyles>
    <p:titleStyle>
      <a:defPPr>
        <a:defRPr kern="1200" smtId="4294967295"/>
      </a:defPPr>
      <a:lvl1pPr algn="l" defTabSz="685835" rtl="0" eaLnBrk="1" latinLnBrk="0" hangingPunct="1">
        <a:lnSpc>
          <a:spcPct val="85000"/>
        </a:lnSpc>
        <a:spcBef>
          <a:spcPct val="0"/>
        </a:spcBef>
        <a:buNone/>
        <a:defRPr sz="1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  <a:sym typeface="Arial" panose="020b0604020202020204" pitchFamily="34" charset="0"/>
        </a:defRPr>
      </a:lvl1pPr>
    </p:titleStyle>
    <p:bodyStyle>
      <a:defPPr>
        <a:defRPr kern="1200" smtId="4294967295"/>
      </a:defPPr>
      <a:lvl1pPr marL="128594" indent="-128594" algn="l" defTabSz="685835" rtl="0" eaLnBrk="1" latinLnBrk="0" hangingPunct="1">
        <a:spcBef>
          <a:spcPct val="20000"/>
        </a:spcBef>
        <a:buClr>
          <a:srgbClr val="808080"/>
        </a:buClr>
        <a:buSzPct val="75000"/>
        <a:buFont typeface="Arial" panose="020b0604020202020204" pitchFamily="34" charset="0"/>
        <a:buChar char="►"/>
        <a:defRPr sz="800" kern="1200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1pPr>
      <a:lvl2pPr marL="267905" indent="-127403" algn="l" defTabSz="685835" rtl="0" eaLnBrk="1" latinLnBrk="0" hangingPunct="1">
        <a:spcBef>
          <a:spcPct val="20000"/>
        </a:spcBef>
        <a:buClr>
          <a:srgbClr val="808080"/>
        </a:buClr>
        <a:buSzPct val="75000"/>
        <a:buFont typeface="Arial" panose="020b0604020202020204" pitchFamily="34" charset="0"/>
        <a:buChar char="‒"/>
        <a:defRPr sz="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2pPr>
      <a:lvl3pPr marL="404832" indent="-128594" algn="l" defTabSz="685835" rtl="0" eaLnBrk="1" latinLnBrk="0" hangingPunct="1">
        <a:spcBef>
          <a:spcPct val="20000"/>
        </a:spcBef>
        <a:buClr>
          <a:srgbClr val="808080"/>
        </a:buClr>
        <a:buSzPct val="75000"/>
        <a:buFont typeface="Wingdings 2" panose="05020102010507070707" pitchFamily="18" charset="2"/>
        <a:buChar char=""/>
        <a:defRPr sz="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3pPr>
      <a:lvl4pPr marL="514376" indent="-128594" algn="l" defTabSz="685835" rtl="0" eaLnBrk="1" latinLnBrk="0" hangingPunct="1">
        <a:spcBef>
          <a:spcPct val="20000"/>
        </a:spcBef>
        <a:buClr>
          <a:srgbClr val="808080"/>
        </a:buClr>
        <a:buSzPct val="75000"/>
        <a:buFont typeface="Arial" panose="020b0604020202020204" pitchFamily="34" charset="0"/>
        <a:buChar char="►"/>
        <a:defRPr sz="800" kern="1200">
          <a:solidFill>
            <a:schemeClr val="bg1"/>
          </a:solidFill>
          <a:latin typeface="+mn-lt"/>
          <a:ea typeface="+mn-ea"/>
          <a:cs typeface="+mn-cs"/>
        </a:defRPr>
      </a:lvl4pPr>
      <a:lvl5pPr marL="642969" indent="-128594" algn="l" defTabSz="685835" rtl="0" eaLnBrk="1" latinLnBrk="0" hangingPunct="1">
        <a:spcBef>
          <a:spcPct val="20000"/>
        </a:spcBef>
        <a:buClr>
          <a:srgbClr val="808080"/>
        </a:buClr>
        <a:buSzPct val="75000"/>
        <a:buFont typeface="Arial" panose="020b0604020202020204" pitchFamily="34" charset="0"/>
        <a:buChar char="►"/>
        <a:defRPr sz="800" kern="1200">
          <a:solidFill>
            <a:schemeClr val="bg1"/>
          </a:solidFill>
          <a:latin typeface="+mn-lt"/>
          <a:ea typeface="+mn-ea"/>
          <a:cs typeface="+mn-cs"/>
        </a:defRPr>
      </a:lvl5pPr>
      <a:lvl6pPr marL="1886045" indent="-171459" algn="l" defTabSz="68583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indent="-171459" algn="l" defTabSz="68583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79" indent="-171459" algn="l" defTabSz="68583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96" indent="-171459" algn="l" defTabSz="68583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8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35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51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86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03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20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37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00" userDrawn="1">
          <p15:clr>
            <a:srgbClr val="F26B43"/>
          </p15:clr>
        </p15:guide>
        <p15:guide id="4" pos="7580" userDrawn="1">
          <p15:clr>
            <a:srgbClr val="F26B43"/>
          </p15:clr>
        </p15:guide>
        <p15:guide id="5" orient="horz" pos="969" userDrawn="1">
          <p15:clr>
            <a:srgbClr val="F26B43"/>
          </p15:clr>
        </p15:guide>
        <p15:guide id="6" orient="horz" pos="3936" userDrawn="1">
          <p15:clr>
            <a:srgbClr val="F26B43"/>
          </p15:clr>
        </p15:guide>
        <p15:guide id="7" orient="horz" pos="192" userDrawn="1">
          <p15:clr>
            <a:srgbClr val="F26B43"/>
          </p15:clr>
        </p15:guide>
      </p15:sldGuideLst>
    </p:ext>
  </p:extLst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jpeg" /><Relationship Id="rId4" Type="http://schemas.microsoft.com/office/2007/relationships/hdphoto" Target="../media/hdphoto1.wdp" /><Relationship Id="rId5" Type="http://schemas.openxmlformats.org/officeDocument/2006/relationships/image" Target="../media/image4.png" /><Relationship Id="rId6" Type="http://schemas.microsoft.com/office/2007/relationships/hdphoto" Target="../media/hdphoto2.wdp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Relationship Id="rId3" Type="http://schemas.microsoft.com/office/2007/relationships/hdphoto" Target="../media/hdphoto3.wdp" /><Relationship Id="rId4" Type="http://schemas.openxmlformats.org/officeDocument/2006/relationships/image" Target="../media/image6.png" /><Relationship Id="rId5" Type="http://schemas.microsoft.com/office/2007/relationships/hdphoto" Target="../media/hdphoto4.wdp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1.png" /><Relationship Id="rId11" Type="http://schemas.microsoft.com/office/2007/relationships/hdphoto" Target="../media/hdphoto9.wdp" /><Relationship Id="rId12" Type="http://schemas.openxmlformats.org/officeDocument/2006/relationships/image" Target="../media/image12.png" /><Relationship Id="rId13" Type="http://schemas.microsoft.com/office/2007/relationships/hdphoto" Target="../media/hdphoto10.wdp" /><Relationship Id="rId14" Type="http://schemas.openxmlformats.org/officeDocument/2006/relationships/image" Target="../media/image13.png" /><Relationship Id="rId15" Type="http://schemas.microsoft.com/office/2007/relationships/hdphoto" Target="../media/hdphoto11.wdp" /><Relationship Id="rId16" Type="http://schemas.openxmlformats.org/officeDocument/2006/relationships/image" Target="../media/image14.png" /><Relationship Id="rId17" Type="http://schemas.microsoft.com/office/2007/relationships/hdphoto" Target="../media/hdphoto12.wdp" /><Relationship Id="rId18" Type="http://schemas.openxmlformats.org/officeDocument/2006/relationships/image" Target="../media/image15.png" /><Relationship Id="rId19" Type="http://schemas.microsoft.com/office/2007/relationships/hdphoto" Target="../media/hdphoto13.wdp" /><Relationship Id="rId2" Type="http://schemas.openxmlformats.org/officeDocument/2006/relationships/image" Target="../media/image7.png" /><Relationship Id="rId3" Type="http://schemas.microsoft.com/office/2007/relationships/hdphoto" Target="../media/hdphoto5.wdp" /><Relationship Id="rId4" Type="http://schemas.openxmlformats.org/officeDocument/2006/relationships/image" Target="../media/image8.png" /><Relationship Id="rId5" Type="http://schemas.microsoft.com/office/2007/relationships/hdphoto" Target="../media/hdphoto6.wdp" /><Relationship Id="rId6" Type="http://schemas.openxmlformats.org/officeDocument/2006/relationships/image" Target="../media/image9.png" /><Relationship Id="rId7" Type="http://schemas.microsoft.com/office/2007/relationships/hdphoto" Target="../media/hdphoto7.wdp" /><Relationship Id="rId8" Type="http://schemas.openxmlformats.org/officeDocument/2006/relationships/image" Target="../media/image10.png" /><Relationship Id="rId9" Type="http://schemas.microsoft.com/office/2007/relationships/hdphoto" Target="../media/hdphoto8.wdp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9.png" /><Relationship Id="rId11" Type="http://schemas.microsoft.com/office/2007/relationships/hdphoto" Target="../media/hdphoto17.wdp" /><Relationship Id="rId12" Type="http://schemas.openxmlformats.org/officeDocument/2006/relationships/image" Target="../media/image20.emf" /><Relationship Id="rId13" Type="http://schemas.microsoft.com/office/2007/relationships/hdphoto" Target="../media/hdphoto18.wdp" /><Relationship Id="rId14" Type="http://schemas.openxmlformats.org/officeDocument/2006/relationships/image" Target="../media/image21.png" /><Relationship Id="rId15" Type="http://schemas.microsoft.com/office/2007/relationships/hdphoto" Target="../media/hdphoto19.wdp" /><Relationship Id="rId16" Type="http://schemas.openxmlformats.org/officeDocument/2006/relationships/image" Target="../media/image22.png" /><Relationship Id="rId17" Type="http://schemas.microsoft.com/office/2007/relationships/hdphoto" Target="../media/hdphoto20.wdp" /><Relationship Id="rId18" Type="http://schemas.openxmlformats.org/officeDocument/2006/relationships/image" Target="../media/image23.png" /><Relationship Id="rId19" Type="http://schemas.microsoft.com/office/2007/relationships/hdphoto" Target="../media/hdphoto21.wdp" /><Relationship Id="rId2" Type="http://schemas.openxmlformats.org/officeDocument/2006/relationships/image" Target="../media/image9.png" /><Relationship Id="rId20" Type="http://schemas.openxmlformats.org/officeDocument/2006/relationships/image" Target="../media/image24.png" /><Relationship Id="rId3" Type="http://schemas.microsoft.com/office/2007/relationships/hdphoto" Target="../media/hdphoto7.wdp" /><Relationship Id="rId4" Type="http://schemas.openxmlformats.org/officeDocument/2006/relationships/image" Target="../media/image16.png" /><Relationship Id="rId5" Type="http://schemas.microsoft.com/office/2007/relationships/hdphoto" Target="../media/hdphoto14.wdp" /><Relationship Id="rId6" Type="http://schemas.openxmlformats.org/officeDocument/2006/relationships/image" Target="../media/image17.png" /><Relationship Id="rId7" Type="http://schemas.microsoft.com/office/2007/relationships/hdphoto" Target="../media/hdphoto15.wdp" /><Relationship Id="rId8" Type="http://schemas.openxmlformats.org/officeDocument/2006/relationships/image" Target="../media/image18.png" /><Relationship Id="rId9" Type="http://schemas.microsoft.com/office/2007/relationships/hdphoto" Target="../media/hdphoto16.wdp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5.png" /><Relationship Id="rId3" Type="http://schemas.openxmlformats.org/officeDocument/2006/relationships/image" Target="../media/image2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7.png" /><Relationship Id="rId3" Type="http://schemas.openxmlformats.org/officeDocument/2006/relationships/image" Target="../media/image28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Rectangle 31"/>
          <p:cNvSpPr/>
          <p:nvPr/>
        </p:nvSpPr>
        <p:spPr>
          <a:xfrm>
            <a:off x="0" y="3012472"/>
            <a:ext cx="9144000" cy="195863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0" y="4971110"/>
            <a:ext cx="9144000" cy="1746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744820" y="3147820"/>
            <a:ext cx="4205311" cy="31547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kern="1200" smtId="4294967295"/>
            </a:defPPr>
          </a:lstStyle>
          <a:p>
            <a:r>
              <a:rPr lang="cs-CZ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k rozvoji kapitálového trhu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4738131" y="3479197"/>
            <a:ext cx="421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0"/>
          <p:cNvSpPr/>
          <p:nvPr/>
        </p:nvSpPr>
        <p:spPr>
          <a:xfrm>
            <a:off x="0" y="0"/>
            <a:ext cx="9144000" cy="3012470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  <p:sp>
        <p:nvSpPr>
          <p:cNvPr id="12" name="Rectangle 39"/>
          <p:cNvSpPr/>
          <p:nvPr/>
        </p:nvSpPr>
        <p:spPr>
          <a:xfrm>
            <a:off x="124016" y="3195611"/>
            <a:ext cx="4447984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kern="1200" smtId="4294967295"/>
            </a:defPPr>
          </a:lstStyle>
          <a:p>
            <a:r>
              <a:rPr lang="cs-CZ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Ministerstvo financí České republiky</a:t>
            </a:r>
          </a:p>
          <a:p>
            <a:r>
              <a:rPr lang="cs-CZ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Letenská 15</a:t>
            </a:r>
          </a:p>
          <a:p>
            <a:r>
              <a:rPr lang="cs-CZ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118 10 Praha 1</a:t>
            </a:r>
          </a:p>
          <a:p>
            <a:r>
              <a:rPr lang="cs-CZ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www.mfcr.cz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Skupina 13"/>
          <p:cNvGrpSpPr/>
          <p:nvPr/>
        </p:nvGrpSpPr>
        <p:grpSpPr>
          <a:xfrm>
            <a:off x="124016" y="4292176"/>
            <a:ext cx="3360624" cy="526247"/>
            <a:chOff x="254586" y="3329345"/>
            <a:chExt cx="3360624" cy="526247"/>
          </a:xfrm>
        </p:grpSpPr>
        <p:pic>
          <p:nvPicPr>
            <p:cNvPr id="16" name="Obrázek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34" b="93377" l="2165" r="898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4586" y="3329345"/>
              <a:ext cx="1615998" cy="526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39"/>
            <p:cNvSpPr/>
            <p:nvPr/>
          </p:nvSpPr>
          <p:spPr>
            <a:xfrm>
              <a:off x="715441" y="3388940"/>
              <a:ext cx="2899769" cy="377026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>
              <a:defPPr>
                <a:defRPr kern="1200" smtId="4294967295"/>
              </a:defPPr>
            </a:lstStyle>
            <a:p>
              <a:r>
                <a:rPr lang="cs-CZ" sz="1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Ministerstvo financí</a:t>
              </a:r>
            </a:p>
            <a:p>
              <a:r>
                <a:rPr lang="cs-CZ" sz="1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České republiky</a:t>
              </a:r>
            </a:p>
          </p:txBody>
        </p:sp>
      </p:grpSp>
      <p:sp>
        <p:nvSpPr>
          <p:cNvPr id="18" name="Rectangle 39"/>
          <p:cNvSpPr/>
          <p:nvPr/>
        </p:nvSpPr>
        <p:spPr>
          <a:xfrm>
            <a:off x="4752488" y="3507854"/>
            <a:ext cx="4212000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kern="1200" smtId="4294967295"/>
            </a:defPPr>
          </a:lstStyle>
          <a:p>
            <a:r>
              <a:rPr lang="cs-CZ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 srpna 2020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756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20000" p14:dur="0"/>
    </mc:Choice>
    <mc:Fallback>
      <p:transition advTm="20000"/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543A9D37-D9E8-4C2A-B6B0-B40E3CB85293}"/>
              </a:ext>
            </a:extLst>
          </p:cNvPr>
          <p:cNvCxnSpPr/>
          <p:nvPr/>
        </p:nvCxnSpPr>
        <p:spPr>
          <a:xfrm>
            <a:off x="197964" y="4821811"/>
            <a:ext cx="880977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el 1"/>
          <p:cNvSpPr txBox="1"/>
          <p:nvPr/>
        </p:nvSpPr>
        <p:spPr>
          <a:xfrm>
            <a:off x="197962" y="181422"/>
            <a:ext cx="8809775" cy="470898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algn="l" defTabSz="685835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cs-CZ" sz="1700">
                <a:solidFill>
                  <a:srgbClr val="002060"/>
                </a:solidFill>
              </a:rPr>
              <a:t>Po schválení Koncepce v roce 2019 dochází k předložení návrhu prvních legislativních opatření a pokračování v realizaci opatření nelegislativní povahy.</a:t>
            </a:r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DCB1F29C-08D2-4C90-9596-26A943A86836}"/>
              </a:ext>
            </a:extLst>
          </p:cNvPr>
          <p:cNvCxnSpPr/>
          <p:nvPr/>
        </p:nvCxnSpPr>
        <p:spPr>
          <a:xfrm>
            <a:off x="197964" y="699542"/>
            <a:ext cx="880977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BB0FBDED-52C0-49B5-9AEF-F55D83E186AB}"/>
              </a:ext>
            </a:extLst>
          </p:cNvPr>
          <p:cNvSpPr txBox="1"/>
          <p:nvPr/>
        </p:nvSpPr>
        <p:spPr>
          <a:xfrm>
            <a:off x="197963" y="4859614"/>
            <a:ext cx="3450210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kern="1200" smtId="4294967295"/>
            </a:defPPr>
          </a:lstStyle>
          <a:p>
            <a:r>
              <a:rPr lang="cs-CZ" sz="9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Ministerstvo financí ČR</a:t>
            </a:r>
          </a:p>
        </p:txBody>
      </p:sp>
      <p:cxnSp>
        <p:nvCxnSpPr>
          <p:cNvPr id="29" name="Straight Connector 120">
            <a:extLst>
              <a:ext uri="{FF2B5EF4-FFF2-40B4-BE49-F238E27FC236}">
                <a16:creationId xmlns:a16="http://schemas.microsoft.com/office/drawing/2014/main" id="{5108432F-560B-4AD8-9A72-21C9AE6A71C1}"/>
              </a:ext>
            </a:extLst>
          </p:cNvPr>
          <p:cNvCxnSpPr/>
          <p:nvPr/>
        </p:nvCxnSpPr>
        <p:spPr>
          <a:xfrm flipH="1">
            <a:off x="6770592" y="2371854"/>
            <a:ext cx="1" cy="39109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122">
            <a:extLst>
              <a:ext uri="{FF2B5EF4-FFF2-40B4-BE49-F238E27FC236}">
                <a16:creationId xmlns:a16="http://schemas.microsoft.com/office/drawing/2014/main" id="{33575A1B-8552-4B5A-8348-F34830E1095C}"/>
              </a:ext>
            </a:extLst>
          </p:cNvPr>
          <p:cNvCxnSpPr/>
          <p:nvPr/>
        </p:nvCxnSpPr>
        <p:spPr>
          <a:xfrm flipH="1">
            <a:off x="5289509" y="2731474"/>
            <a:ext cx="0" cy="56088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108">
            <a:extLst>
              <a:ext uri="{FF2B5EF4-FFF2-40B4-BE49-F238E27FC236}">
                <a16:creationId xmlns:a16="http://schemas.microsoft.com/office/drawing/2014/main" id="{73850CAB-8EB4-4EB0-83FE-5FA745F91D0E}"/>
              </a:ext>
            </a:extLst>
          </p:cNvPr>
          <p:cNvCxnSpPr>
            <a:stCxn id="46" idx="0"/>
          </p:cNvCxnSpPr>
          <p:nvPr/>
        </p:nvCxnSpPr>
        <p:spPr>
          <a:xfrm>
            <a:off x="2455858" y="2672643"/>
            <a:ext cx="5235" cy="52624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110">
            <a:extLst>
              <a:ext uri="{FF2B5EF4-FFF2-40B4-BE49-F238E27FC236}">
                <a16:creationId xmlns:a16="http://schemas.microsoft.com/office/drawing/2014/main" id="{9BA5EC75-64AA-422C-BAC6-25AB1D198437}"/>
              </a:ext>
            </a:extLst>
          </p:cNvPr>
          <p:cNvCxnSpPr/>
          <p:nvPr/>
        </p:nvCxnSpPr>
        <p:spPr>
          <a:xfrm flipH="1">
            <a:off x="920289" y="1917868"/>
            <a:ext cx="0" cy="84507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77">
            <a:extLst>
              <a:ext uri="{FF2B5EF4-FFF2-40B4-BE49-F238E27FC236}">
                <a16:creationId xmlns:a16="http://schemas.microsoft.com/office/drawing/2014/main" id="{93E21E8A-BEBF-48BF-A219-F13112C99AC7}"/>
              </a:ext>
            </a:extLst>
          </p:cNvPr>
          <p:cNvCxnSpPr/>
          <p:nvPr/>
        </p:nvCxnSpPr>
        <p:spPr>
          <a:xfrm flipV="1">
            <a:off x="252048" y="2728867"/>
            <a:ext cx="8639278" cy="1901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Oval 78">
            <a:extLst>
              <a:ext uri="{FF2B5EF4-FFF2-40B4-BE49-F238E27FC236}">
                <a16:creationId xmlns:a16="http://schemas.microsoft.com/office/drawing/2014/main" id="{DFDEDE3F-19DC-4255-81A7-47ACA25F04F9}"/>
              </a:ext>
            </a:extLst>
          </p:cNvPr>
          <p:cNvSpPr/>
          <p:nvPr/>
        </p:nvSpPr>
        <p:spPr>
          <a:xfrm>
            <a:off x="858567" y="2678861"/>
            <a:ext cx="123444" cy="122459"/>
          </a:xfrm>
          <a:prstGeom prst="ellipse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999" tIns="26999" rIns="53999" bIns="26999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kern="1200" smtId="4294967295"/>
            </a:defPPr>
          </a:lstStyle>
          <a:p>
            <a:pPr algn="ctr" defTabSz="685783"/>
            <a:endParaRPr lang="en-US" sz="1100">
              <a:solidFill>
                <a:srgbClr val="333333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82">
            <a:extLst>
              <a:ext uri="{FF2B5EF4-FFF2-40B4-BE49-F238E27FC236}">
                <a16:creationId xmlns:a16="http://schemas.microsoft.com/office/drawing/2014/main" id="{DE3D3739-0379-4423-8BB5-05EC5BC0CE5D}"/>
              </a:ext>
            </a:extLst>
          </p:cNvPr>
          <p:cNvSpPr txBox="1"/>
          <p:nvPr/>
        </p:nvSpPr>
        <p:spPr>
          <a:xfrm>
            <a:off x="539552" y="2848113"/>
            <a:ext cx="775796" cy="26666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lIns="68579" tIns="34289" rIns="68579" bIns="34289" rtlCol="0">
            <a:spAutoFit/>
          </a:bodyPr>
          <a:lstStyle>
            <a:defPPr>
              <a:defRPr kern="1200" smtId="4294967295"/>
            </a:defPPr>
          </a:lstStyle>
          <a:p>
            <a:pPr algn="ctr" defTabSz="685783">
              <a:lnSpc>
                <a:spcPct val="110000"/>
              </a:lnSpc>
            </a:pPr>
            <a:r>
              <a:rPr lang="cs-CZ" sz="11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US" sz="11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199443" y="947812"/>
            <a:ext cx="1683112" cy="1544147"/>
            <a:chOff x="199443" y="856962"/>
            <a:chExt cx="1683112" cy="1544147"/>
          </a:xfrm>
        </p:grpSpPr>
        <p:sp>
          <p:nvSpPr>
            <p:cNvPr id="36" name="Rectangle 4">
              <a:extLst>
                <a:ext uri="{FF2B5EF4-FFF2-40B4-BE49-F238E27FC236}">
                  <a16:creationId xmlns:a16="http://schemas.microsoft.com/office/drawing/2014/main" id="{C04A6FFE-4709-4FA2-B960-FCA9BC935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444" y="856962"/>
              <a:ext cx="1683111" cy="242776"/>
            </a:xfrm>
            <a:prstGeom prst="roundRect">
              <a:avLst>
                <a:gd name="adj" fmla="val 0"/>
              </a:avLst>
            </a:prstGeom>
            <a:solidFill>
              <a:srgbClr val="002060"/>
            </a:solidFill>
            <a:ln w="9525">
              <a:solidFill>
                <a:srgbClr val="002060"/>
              </a:solidFill>
              <a:miter lim="800000"/>
            </a:ln>
          </p:spPr>
          <p:txBody>
            <a:bodyPr lIns="0" tIns="0" rIns="0" bIns="0" anchor="ctr"/>
            <a:lstStyle>
              <a:defPPr>
                <a:defRPr kern="1200" smtId="4294967295"/>
              </a:defPPr>
            </a:lstStyle>
            <a:p>
              <a:pPr marL="66677" algn="ctr" defTabSz="685783" eaLnBrk="0" hangingPunct="0">
                <a:defRPr/>
              </a:pPr>
              <a:r>
                <a:rPr lang="cs-CZ" sz="1100" b="1" kern="0">
                  <a:solidFill>
                    <a:srgbClr val="FFFFFF"/>
                  </a:solidFill>
                  <a:latin typeface="Arial"/>
                </a:rPr>
                <a:t>Začátek Koncepce</a:t>
              </a:r>
              <a:endParaRPr lang="en-US" sz="1100" b="1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7" name="Rectangle 86">
              <a:extLst>
                <a:ext uri="{FF2B5EF4-FFF2-40B4-BE49-F238E27FC236}">
                  <a16:creationId xmlns:a16="http://schemas.microsoft.com/office/drawing/2014/main" id="{1E231487-7B18-4B63-8252-4AF94049AA53}"/>
                </a:ext>
              </a:extLst>
            </p:cNvPr>
            <p:cNvSpPr/>
            <p:nvPr/>
          </p:nvSpPr>
          <p:spPr>
            <a:xfrm>
              <a:off x="199443" y="1136340"/>
              <a:ext cx="1683112" cy="126476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3999" tIns="26999" rIns="53999" bIns="26999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kern="1200" smtId="4294967295"/>
              </a:defPPr>
            </a:lstStyle>
            <a:p>
              <a:pPr marL="214308" indent="-214308" defTabSz="685783">
                <a:buFont typeface="Arial" panose="020b0604020202020204" pitchFamily="34" charset="0"/>
                <a:buChar char="•"/>
              </a:pPr>
              <a:endParaRPr lang="cs-CZ" sz="110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  <a:p>
              <a:pPr marL="214308" indent="-214308" defTabSz="685783">
                <a:buFont typeface="Arial" panose="020b0604020202020204" pitchFamily="34" charset="0"/>
                <a:buChar char="•"/>
              </a:pPr>
              <a:r>
                <a:rPr lang="cs-CZ" sz="1100">
                  <a:solidFill>
                    <a:schemeClr val="bg1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Podnět od AKATu ke vzniku Koncepce</a:t>
              </a:r>
            </a:p>
            <a:p>
              <a:pPr marL="214308" indent="-214308" defTabSz="685783">
                <a:buFont typeface="Arial" panose="020b0604020202020204" pitchFamily="34" charset="0"/>
                <a:buChar char="•"/>
              </a:pPr>
              <a:r>
                <a:rPr lang="cs-CZ" sz="1100">
                  <a:solidFill>
                    <a:schemeClr val="bg1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Zahájení prací ze strany Ministerstva financí</a:t>
              </a:r>
            </a:p>
            <a:p>
              <a:pPr marL="214308" indent="-214308" defTabSz="685783">
                <a:buFont typeface="Arial" panose="020b0604020202020204" pitchFamily="34" charset="0"/>
                <a:buChar char="•"/>
              </a:pPr>
              <a:endParaRPr lang="en-US" sz="110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1622233" y="3049717"/>
            <a:ext cx="1684800" cy="1536765"/>
            <a:chOff x="1781645" y="2958867"/>
            <a:chExt cx="1684800" cy="1536765"/>
          </a:xfrm>
        </p:grpSpPr>
        <p:sp>
          <p:nvSpPr>
            <p:cNvPr id="38" name="Rectangle 4">
              <a:extLst>
                <a:ext uri="{FF2B5EF4-FFF2-40B4-BE49-F238E27FC236}">
                  <a16:creationId xmlns:a16="http://schemas.microsoft.com/office/drawing/2014/main" id="{D76C1EE4-375C-4C44-BA4B-38770F1AF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645" y="2958867"/>
              <a:ext cx="1684800" cy="240030"/>
            </a:xfrm>
            <a:prstGeom prst="roundRect">
              <a:avLst>
                <a:gd name="adj" fmla="val 0"/>
              </a:avLst>
            </a:prstGeom>
            <a:solidFill>
              <a:srgbClr val="002060"/>
            </a:solidFill>
            <a:ln w="9525">
              <a:solidFill>
                <a:srgbClr val="002060"/>
              </a:solidFill>
              <a:miter lim="800000"/>
            </a:ln>
          </p:spPr>
          <p:txBody>
            <a:bodyPr lIns="0" tIns="0" rIns="0" bIns="0" anchor="ctr"/>
            <a:lstStyle>
              <a:defPPr>
                <a:defRPr kern="1200" smtId="4294967295"/>
              </a:defPPr>
            </a:lstStyle>
            <a:p>
              <a:pPr marL="66677" algn="ctr" defTabSz="685783" eaLnBrk="0" hangingPunct="0"/>
              <a:r>
                <a:rPr lang="cs-CZ" sz="1100" b="1" kern="0">
                  <a:solidFill>
                    <a:srgbClr val="FFFFFF"/>
                  </a:solidFill>
                  <a:latin typeface="Arial"/>
                </a:rPr>
                <a:t>SRSP a Světová banka</a:t>
              </a:r>
              <a:endParaRPr lang="en-US" sz="1100" b="1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9" name="Rectangle 88">
              <a:extLst>
                <a:ext uri="{FF2B5EF4-FFF2-40B4-BE49-F238E27FC236}">
                  <a16:creationId xmlns:a16="http://schemas.microsoft.com/office/drawing/2014/main" id="{98B85866-BE94-4883-89D9-3DCD157FF6CB}"/>
                </a:ext>
              </a:extLst>
            </p:cNvPr>
            <p:cNvSpPr/>
            <p:nvPr/>
          </p:nvSpPr>
          <p:spPr>
            <a:xfrm>
              <a:off x="1781645" y="3232032"/>
              <a:ext cx="1684800" cy="12636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3999" tIns="26999" rIns="53999" bIns="26999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kern="1200" smtId="4294967295"/>
              </a:defPPr>
            </a:lstStyle>
            <a:p>
              <a:pPr marL="214308" indent="-214308" defTabSz="685783">
                <a:buFont typeface="Arial" panose="020b0604020202020204" pitchFamily="34" charset="0"/>
                <a:buChar char="•"/>
              </a:pPr>
              <a:r>
                <a:rPr lang="cs-CZ" sz="1100">
                  <a:solidFill>
                    <a:schemeClr val="bg1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Počátek spolupráce se Světovou bankou</a:t>
              </a:r>
            </a:p>
            <a:p>
              <a:pPr marL="214308" indent="-214308" defTabSz="685783">
                <a:buFont typeface="Arial" panose="020b0604020202020204" pitchFamily="34" charset="0"/>
                <a:buChar char="•"/>
              </a:pPr>
              <a:r>
                <a:rPr lang="cs-CZ" sz="1100">
                  <a:solidFill>
                    <a:schemeClr val="bg1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Žádost o financování v rámci pilotní fáze SRSP</a:t>
              </a: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3046711" y="949505"/>
            <a:ext cx="1684800" cy="1541808"/>
            <a:chOff x="3285690" y="858655"/>
            <a:chExt cx="1684800" cy="1541808"/>
          </a:xfrm>
        </p:grpSpPr>
        <p:sp>
          <p:nvSpPr>
            <p:cNvPr id="40" name="Rectangle 4">
              <a:extLst>
                <a:ext uri="{FF2B5EF4-FFF2-40B4-BE49-F238E27FC236}">
                  <a16:creationId xmlns:a16="http://schemas.microsoft.com/office/drawing/2014/main" id="{D4DC6FD7-6A6D-4467-B351-02A6020CD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5690" y="858655"/>
              <a:ext cx="1684800" cy="240030"/>
            </a:xfrm>
            <a:prstGeom prst="roundRect">
              <a:avLst>
                <a:gd name="adj" fmla="val 0"/>
              </a:avLst>
            </a:prstGeom>
            <a:solidFill>
              <a:srgbClr val="002060"/>
            </a:solidFill>
            <a:ln w="9525">
              <a:solidFill>
                <a:srgbClr val="002060"/>
              </a:solidFill>
              <a:miter lim="800000"/>
            </a:ln>
          </p:spPr>
          <p:txBody>
            <a:bodyPr lIns="0" tIns="0" rIns="0" bIns="0" anchor="ctr"/>
            <a:lstStyle>
              <a:defPPr>
                <a:defRPr kern="1200" smtId="4294967295"/>
              </a:defPPr>
            </a:lstStyle>
            <a:p>
              <a:pPr marL="66677" algn="ctr" defTabSz="685783" eaLnBrk="0" hangingPunct="0"/>
              <a:r>
                <a:rPr lang="cs-CZ" sz="1100" b="1" kern="0">
                  <a:solidFill>
                    <a:srgbClr val="FFFFFF"/>
                  </a:solidFill>
                  <a:latin typeface="Arial"/>
                </a:rPr>
                <a:t>Úprava Koncepce</a:t>
              </a:r>
              <a:endParaRPr lang="en-US" sz="1100" b="1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1" name="Rectangle 101">
              <a:extLst>
                <a:ext uri="{FF2B5EF4-FFF2-40B4-BE49-F238E27FC236}">
                  <a16:creationId xmlns:a16="http://schemas.microsoft.com/office/drawing/2014/main" id="{98626A00-589C-4CED-9870-9659894F5093}"/>
                </a:ext>
              </a:extLst>
            </p:cNvPr>
            <p:cNvSpPr/>
            <p:nvPr/>
          </p:nvSpPr>
          <p:spPr>
            <a:xfrm>
              <a:off x="3285690" y="1136340"/>
              <a:ext cx="1684800" cy="126412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3999" tIns="26999" rIns="53999" bIns="26999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kern="1200" smtId="4294967295"/>
              </a:defPPr>
            </a:lstStyle>
            <a:p>
              <a:pPr marL="214308" indent="-214308" defTabSz="685783">
                <a:buFont typeface="Arial" panose="020b0604020202020204" pitchFamily="34" charset="0"/>
                <a:buChar char="•"/>
              </a:pPr>
              <a:endParaRPr lang="cs-CZ" sz="110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  <a:p>
              <a:pPr marL="214308" indent="-214308" defTabSz="685783">
                <a:buFont typeface="Arial" panose="020b0604020202020204" pitchFamily="34" charset="0"/>
                <a:buChar char="•"/>
              </a:pPr>
              <a:r>
                <a:rPr lang="cs-CZ" sz="1100">
                  <a:solidFill>
                    <a:schemeClr val="bg1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Prezentace zprávy Světové banky o kapitálovém trhu ČR</a:t>
              </a:r>
            </a:p>
            <a:p>
              <a:pPr marL="214308" indent="-214308" defTabSz="685783">
                <a:buFont typeface="Arial" panose="020b0604020202020204" pitchFamily="34" charset="0"/>
                <a:buChar char="•"/>
              </a:pPr>
              <a:r>
                <a:rPr lang="cs-CZ" sz="1100">
                  <a:solidFill>
                    <a:schemeClr val="bg1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Reflektování zprávy Světové banky v Koncepci</a:t>
              </a:r>
              <a:endParaRPr lang="en-US" sz="110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  <a:p>
              <a:pPr marL="214308" indent="-214308" defTabSz="685783">
                <a:buFont typeface="Arial" panose="020b0604020202020204" pitchFamily="34" charset="0"/>
                <a:buChar char="•"/>
              </a:pPr>
              <a:endParaRPr lang="en-US" sz="110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4471189" y="3049717"/>
            <a:ext cx="1684800" cy="1538257"/>
            <a:chOff x="4788024" y="2958867"/>
            <a:chExt cx="1684800" cy="1538257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AAE8185C-0D54-43BB-A3D8-0B7822C9B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8024" y="2958867"/>
              <a:ext cx="1684800" cy="240030"/>
            </a:xfrm>
            <a:prstGeom prst="roundRect">
              <a:avLst>
                <a:gd name="adj" fmla="val 0"/>
              </a:avLst>
            </a:prstGeom>
            <a:solidFill>
              <a:srgbClr val="002060"/>
            </a:solidFill>
            <a:ln w="9525">
              <a:solidFill>
                <a:srgbClr val="002060"/>
              </a:solidFill>
              <a:miter lim="800000"/>
            </a:ln>
          </p:spPr>
          <p:txBody>
            <a:bodyPr lIns="0" tIns="0" rIns="0" bIns="0" anchor="ctr"/>
            <a:lstStyle>
              <a:defPPr>
                <a:defRPr kern="1200" smtId="4294967295"/>
              </a:defPPr>
            </a:lstStyle>
            <a:p>
              <a:pPr marL="66677" algn="ctr" defTabSz="685783" eaLnBrk="0" hangingPunct="0"/>
              <a:r>
                <a:rPr lang="cs-CZ" sz="1100" b="1" kern="0">
                  <a:solidFill>
                    <a:srgbClr val="FFFFFF"/>
                  </a:solidFill>
                  <a:latin typeface="Arial"/>
                </a:rPr>
                <a:t>Připomínková řízení</a:t>
              </a:r>
              <a:endParaRPr lang="en-US" sz="1100" b="1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3" name="Rectangle 103">
              <a:extLst>
                <a:ext uri="{FF2B5EF4-FFF2-40B4-BE49-F238E27FC236}">
                  <a16:creationId xmlns:a16="http://schemas.microsoft.com/office/drawing/2014/main" id="{CF79D37E-89AC-43B9-912C-43F4E20EA8DF}"/>
                </a:ext>
              </a:extLst>
            </p:cNvPr>
            <p:cNvSpPr/>
            <p:nvPr/>
          </p:nvSpPr>
          <p:spPr>
            <a:xfrm>
              <a:off x="4788024" y="3233524"/>
              <a:ext cx="1684800" cy="12636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3999" tIns="26999" rIns="53999" bIns="26999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kern="1200" smtId="4294967295"/>
              </a:defPPr>
            </a:lstStyle>
            <a:p>
              <a:pPr marL="214308" indent="-214308" defTabSz="685783">
                <a:buFont typeface="Arial" panose="020b0604020202020204" pitchFamily="34" charset="0"/>
                <a:buChar char="•"/>
              </a:pPr>
              <a:r>
                <a:rPr lang="cs-CZ" sz="1100">
                  <a:solidFill>
                    <a:schemeClr val="bg1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Finalizace Koncepce</a:t>
              </a:r>
            </a:p>
            <a:p>
              <a:pPr marL="214308" indent="-214308" defTabSz="685783">
                <a:buFont typeface="Arial" panose="020b0604020202020204" pitchFamily="34" charset="0"/>
                <a:buChar char="•"/>
              </a:pPr>
              <a:r>
                <a:rPr lang="cs-CZ" sz="1100">
                  <a:solidFill>
                    <a:schemeClr val="bg1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Vnitroresortní připomínkové řízení</a:t>
              </a:r>
            </a:p>
            <a:p>
              <a:pPr marL="214308" indent="-214308" defTabSz="685783">
                <a:buFont typeface="Arial" panose="020b0604020202020204" pitchFamily="34" charset="0"/>
                <a:buChar char="•"/>
              </a:pPr>
              <a:r>
                <a:rPr lang="cs-CZ" sz="1100">
                  <a:solidFill>
                    <a:schemeClr val="bg1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Meziresortní připomínkové řízení</a:t>
              </a:r>
              <a:endParaRPr lang="en-US" sz="110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5895667" y="950611"/>
            <a:ext cx="1684800" cy="1540863"/>
            <a:chOff x="6349475" y="859761"/>
            <a:chExt cx="1684800" cy="1540863"/>
          </a:xfrm>
        </p:grpSpPr>
        <p:sp>
          <p:nvSpPr>
            <p:cNvPr id="44" name="Rectangle 4">
              <a:extLst>
                <a:ext uri="{FF2B5EF4-FFF2-40B4-BE49-F238E27FC236}">
                  <a16:creationId xmlns:a16="http://schemas.microsoft.com/office/drawing/2014/main" id="{25508A34-4717-47CB-B92A-60FD6BB0C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9475" y="859761"/>
              <a:ext cx="1684800" cy="240030"/>
            </a:xfrm>
            <a:prstGeom prst="roundRect">
              <a:avLst>
                <a:gd name="adj" fmla="val 0"/>
              </a:avLst>
            </a:prstGeom>
            <a:solidFill>
              <a:srgbClr val="002060"/>
            </a:solidFill>
            <a:ln w="9525">
              <a:solidFill>
                <a:srgbClr val="002060"/>
              </a:solidFill>
              <a:miter lim="800000"/>
            </a:ln>
          </p:spPr>
          <p:txBody>
            <a:bodyPr lIns="0" tIns="0" rIns="0" bIns="0" anchor="ctr"/>
            <a:lstStyle>
              <a:defPPr>
                <a:defRPr kern="1200" smtId="4294967295"/>
              </a:defPPr>
            </a:lstStyle>
            <a:p>
              <a:pPr marL="66677" algn="ctr" defTabSz="685783" eaLnBrk="0" hangingPunct="0"/>
              <a:r>
                <a:rPr lang="cs-CZ" sz="1100" b="1" kern="0">
                  <a:solidFill>
                    <a:srgbClr val="FFFFFF"/>
                  </a:solidFill>
                  <a:latin typeface="Arial"/>
                </a:rPr>
                <a:t>Schválení Koncepce</a:t>
              </a:r>
              <a:endParaRPr lang="en-US" sz="1100" b="1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5" name="Rectangle 105">
              <a:extLst>
                <a:ext uri="{FF2B5EF4-FFF2-40B4-BE49-F238E27FC236}">
                  <a16:creationId xmlns:a16="http://schemas.microsoft.com/office/drawing/2014/main" id="{BDD90118-397F-4C37-BFAA-32A4A4D1D392}"/>
                </a:ext>
              </a:extLst>
            </p:cNvPr>
            <p:cNvSpPr/>
            <p:nvPr/>
          </p:nvSpPr>
          <p:spPr>
            <a:xfrm>
              <a:off x="6349475" y="1136389"/>
              <a:ext cx="1684800" cy="126423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3999" tIns="26999" rIns="53999" bIns="26999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kern="1200" smtId="4294967295"/>
              </a:defPPr>
            </a:lstStyle>
            <a:p>
              <a:pPr marL="214308" indent="-214308" defTabSz="685783">
                <a:buFont typeface="Arial" panose="020b0604020202020204" pitchFamily="34" charset="0"/>
                <a:buChar char="•"/>
              </a:pPr>
              <a:endParaRPr lang="cs-CZ" sz="110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  <a:p>
              <a:pPr marL="214308" indent="-214308" defTabSz="685783">
                <a:buFont typeface="Arial" panose="020b0604020202020204" pitchFamily="34" charset="0"/>
                <a:buChar char="•"/>
              </a:pPr>
              <a:r>
                <a:rPr lang="cs-CZ" sz="1100">
                  <a:solidFill>
                    <a:schemeClr val="bg1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Veřejná konzultace</a:t>
              </a:r>
            </a:p>
            <a:p>
              <a:pPr marL="214308" indent="-214308" defTabSz="685783">
                <a:buFont typeface="Arial" panose="020b0604020202020204" pitchFamily="34" charset="0"/>
                <a:buChar char="•"/>
              </a:pPr>
              <a:r>
                <a:rPr lang="cs-CZ" sz="1100">
                  <a:solidFill>
                    <a:schemeClr val="bg1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Schválení vládou (4.3.2019 úspěšně schválena)</a:t>
              </a:r>
            </a:p>
            <a:p>
              <a:pPr marL="214308" indent="-214308" defTabSz="685783">
                <a:buFont typeface="Arial" panose="020b0604020202020204" pitchFamily="34" charset="0"/>
                <a:buChar char="•"/>
              </a:pPr>
              <a:r>
                <a:rPr lang="cs-CZ" sz="1100">
                  <a:solidFill>
                    <a:schemeClr val="bg1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Počátek realizace</a:t>
              </a:r>
              <a:endParaRPr lang="en-US" sz="110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  <a:p>
              <a:pPr marL="214308" indent="-214308" defTabSz="685783">
                <a:buFont typeface="Arial" panose="020b0604020202020204" pitchFamily="34" charset="0"/>
                <a:buChar char="•"/>
              </a:pPr>
              <a:endParaRPr lang="en-US" sz="110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Oval 106">
            <a:extLst>
              <a:ext uri="{FF2B5EF4-FFF2-40B4-BE49-F238E27FC236}">
                <a16:creationId xmlns:a16="http://schemas.microsoft.com/office/drawing/2014/main" id="{6BB4C741-B97F-48A8-B84B-4A32233F7C7D}"/>
              </a:ext>
            </a:extLst>
          </p:cNvPr>
          <p:cNvSpPr/>
          <p:nvPr/>
        </p:nvSpPr>
        <p:spPr>
          <a:xfrm>
            <a:off x="2394136" y="2672643"/>
            <a:ext cx="123444" cy="122459"/>
          </a:xfrm>
          <a:prstGeom prst="ellipse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999" tIns="26999" rIns="53999" bIns="26999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kern="1200" smtId="4294967295"/>
            </a:defPPr>
          </a:lstStyle>
          <a:p>
            <a:pPr algn="ctr" defTabSz="685783"/>
            <a:endParaRPr lang="en-US" sz="1100">
              <a:solidFill>
                <a:srgbClr val="333333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47" name="Oval 117">
            <a:extLst>
              <a:ext uri="{FF2B5EF4-FFF2-40B4-BE49-F238E27FC236}">
                <a16:creationId xmlns:a16="http://schemas.microsoft.com/office/drawing/2014/main" id="{0CAD2579-5EA6-4DCB-8173-F4049FF6294C}"/>
              </a:ext>
            </a:extLst>
          </p:cNvPr>
          <p:cNvSpPr/>
          <p:nvPr/>
        </p:nvSpPr>
        <p:spPr>
          <a:xfrm>
            <a:off x="3833054" y="2686655"/>
            <a:ext cx="123444" cy="122459"/>
          </a:xfrm>
          <a:prstGeom prst="ellipse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999" tIns="26999" rIns="53999" bIns="26999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kern="1200" smtId="4294967295"/>
            </a:defPPr>
          </a:lstStyle>
          <a:p>
            <a:pPr algn="ctr" defTabSz="685783"/>
            <a:endParaRPr lang="en-US" sz="1100">
              <a:solidFill>
                <a:srgbClr val="333333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Straight Connector 118">
            <a:extLst>
              <a:ext uri="{FF2B5EF4-FFF2-40B4-BE49-F238E27FC236}">
                <a16:creationId xmlns:a16="http://schemas.microsoft.com/office/drawing/2014/main" id="{02D70842-A420-4854-8CE5-C6079B278058}"/>
              </a:ext>
            </a:extLst>
          </p:cNvPr>
          <p:cNvCxnSpPr/>
          <p:nvPr/>
        </p:nvCxnSpPr>
        <p:spPr>
          <a:xfrm flipH="1">
            <a:off x="3894777" y="2491959"/>
            <a:ext cx="1" cy="19469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9" name="Oval 119">
            <a:extLst>
              <a:ext uri="{FF2B5EF4-FFF2-40B4-BE49-F238E27FC236}">
                <a16:creationId xmlns:a16="http://schemas.microsoft.com/office/drawing/2014/main" id="{E921E2D6-6E42-45AF-97EB-67B60EB0A0CA}"/>
              </a:ext>
            </a:extLst>
          </p:cNvPr>
          <p:cNvSpPr/>
          <p:nvPr/>
        </p:nvSpPr>
        <p:spPr>
          <a:xfrm>
            <a:off x="6708870" y="2686655"/>
            <a:ext cx="123444" cy="122459"/>
          </a:xfrm>
          <a:prstGeom prst="ellipse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999" tIns="26999" rIns="53999" bIns="26999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kern="1200" smtId="4294967295"/>
            </a:defPPr>
          </a:lstStyle>
          <a:p>
            <a:pPr algn="ctr" defTabSz="685783"/>
            <a:endParaRPr lang="en-US" sz="1100">
              <a:solidFill>
                <a:srgbClr val="333333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50" name="Oval 121">
            <a:extLst>
              <a:ext uri="{FF2B5EF4-FFF2-40B4-BE49-F238E27FC236}">
                <a16:creationId xmlns:a16="http://schemas.microsoft.com/office/drawing/2014/main" id="{8E3C1919-8730-4620-9082-F591E3BF7E08}"/>
              </a:ext>
            </a:extLst>
          </p:cNvPr>
          <p:cNvSpPr/>
          <p:nvPr/>
        </p:nvSpPr>
        <p:spPr>
          <a:xfrm>
            <a:off x="5227787" y="2689263"/>
            <a:ext cx="123444" cy="122459"/>
          </a:xfrm>
          <a:prstGeom prst="ellipse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999" tIns="26999" rIns="53999" bIns="26999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kern="1200" smtId="4294967295"/>
            </a:defPPr>
          </a:lstStyle>
          <a:p>
            <a:pPr algn="ctr" defTabSz="685783"/>
            <a:endParaRPr lang="en-US" sz="1100">
              <a:solidFill>
                <a:srgbClr val="333333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123">
            <a:extLst>
              <a:ext uri="{FF2B5EF4-FFF2-40B4-BE49-F238E27FC236}">
                <a16:creationId xmlns:a16="http://schemas.microsoft.com/office/drawing/2014/main" id="{DEB6C9FC-540A-4A9C-8DFE-E79C3A59E456}"/>
              </a:ext>
            </a:extLst>
          </p:cNvPr>
          <p:cNvSpPr txBox="1"/>
          <p:nvPr/>
        </p:nvSpPr>
        <p:spPr>
          <a:xfrm>
            <a:off x="2106439" y="2370554"/>
            <a:ext cx="737369" cy="26666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lIns="68579" tIns="34289" rIns="68579" bIns="34289" rtlCol="0">
            <a:spAutoFit/>
          </a:bodyPr>
          <a:lstStyle>
            <a:defPPr>
              <a:defRPr kern="1200" smtId="4294967295"/>
            </a:defPPr>
          </a:lstStyle>
          <a:p>
            <a:pPr algn="ctr" defTabSz="685783">
              <a:lnSpc>
                <a:spcPct val="110000"/>
              </a:lnSpc>
            </a:pPr>
            <a:r>
              <a:rPr lang="cs-CZ" sz="11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11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124">
            <a:extLst>
              <a:ext uri="{FF2B5EF4-FFF2-40B4-BE49-F238E27FC236}">
                <a16:creationId xmlns:a16="http://schemas.microsoft.com/office/drawing/2014/main" id="{84819DAC-A865-472D-AC72-9B0707F049FE}"/>
              </a:ext>
            </a:extLst>
          </p:cNvPr>
          <p:cNvSpPr txBox="1"/>
          <p:nvPr/>
        </p:nvSpPr>
        <p:spPr>
          <a:xfrm>
            <a:off x="3546599" y="2848112"/>
            <a:ext cx="737369" cy="26666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lIns="68579" tIns="34289" rIns="68579" bIns="34289" rtlCol="0">
            <a:spAutoFit/>
          </a:bodyPr>
          <a:lstStyle>
            <a:defPPr>
              <a:defRPr kern="1200" smtId="4294967295"/>
            </a:defPPr>
          </a:lstStyle>
          <a:p>
            <a:pPr algn="ctr" defTabSz="685783">
              <a:lnSpc>
                <a:spcPct val="110000"/>
              </a:lnSpc>
            </a:pPr>
            <a:r>
              <a:rPr lang="cs-CZ" sz="11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11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125">
            <a:extLst>
              <a:ext uri="{FF2B5EF4-FFF2-40B4-BE49-F238E27FC236}">
                <a16:creationId xmlns:a16="http://schemas.microsoft.com/office/drawing/2014/main" id="{CBD47AD8-7F0D-40A7-BDDB-CE05232830B4}"/>
              </a:ext>
            </a:extLst>
          </p:cNvPr>
          <p:cNvSpPr txBox="1"/>
          <p:nvPr/>
        </p:nvSpPr>
        <p:spPr>
          <a:xfrm>
            <a:off x="4954884" y="2373161"/>
            <a:ext cx="737369" cy="26666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lIns="68579" tIns="34289" rIns="68579" bIns="34289" rtlCol="0">
            <a:spAutoFit/>
          </a:bodyPr>
          <a:lstStyle>
            <a:defPPr>
              <a:defRPr kern="1200" smtId="4294967295"/>
            </a:defPPr>
          </a:lstStyle>
          <a:p>
            <a:pPr algn="ctr" defTabSz="685783">
              <a:lnSpc>
                <a:spcPct val="110000"/>
              </a:lnSpc>
            </a:pPr>
            <a:r>
              <a:rPr lang="cs-CZ" sz="11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n-US" sz="11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126">
            <a:extLst>
              <a:ext uri="{FF2B5EF4-FFF2-40B4-BE49-F238E27FC236}">
                <a16:creationId xmlns:a16="http://schemas.microsoft.com/office/drawing/2014/main" id="{75300484-5F20-4A17-B971-CFAC4E66565E}"/>
              </a:ext>
            </a:extLst>
          </p:cNvPr>
          <p:cNvSpPr txBox="1"/>
          <p:nvPr/>
        </p:nvSpPr>
        <p:spPr>
          <a:xfrm>
            <a:off x="6416229" y="2848112"/>
            <a:ext cx="737369" cy="26666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lIns="68579" tIns="34289" rIns="68579" bIns="34289" rtlCol="0">
            <a:spAutoFit/>
          </a:bodyPr>
          <a:lstStyle>
            <a:defPPr>
              <a:defRPr kern="1200" smtId="4294967295"/>
            </a:defPPr>
          </a:lstStyle>
          <a:p>
            <a:pPr algn="ctr" defTabSz="685783">
              <a:lnSpc>
                <a:spcPct val="110000"/>
              </a:lnSpc>
            </a:pPr>
            <a:r>
              <a:rPr lang="cs-CZ" sz="11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sz="11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ST_Bubble">
            <a:extLst>
              <a:ext uri="{FF2B5EF4-FFF2-40B4-BE49-F238E27FC236}">
                <a16:creationId xmlns:a16="http://schemas.microsoft.com/office/drawing/2014/main" id="{159D60A9-3CC2-4314-9C78-8F0FDEB69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374" y="3139760"/>
            <a:ext cx="480060" cy="480060"/>
          </a:xfrm>
          <a:prstGeom prst="ellipse">
            <a:avLst/>
          </a:prstGeom>
          <a:solidFill>
            <a:srgbClr val="002060"/>
          </a:solidFill>
          <a:ln w="28575">
            <a:solidFill>
              <a:srgbClr val="FFFFFF"/>
            </a:solidFill>
            <a:round/>
          </a:ln>
        </p:spPr>
        <p:txBody>
          <a:bodyPr wrap="none" lIns="26999" tIns="26999" rIns="26999" bIns="26999" anchor="ctr"/>
          <a:lstStyle>
            <a:defPPr>
              <a:defRPr kern="1200" smtId="4294967295"/>
            </a:defPPr>
          </a:lstStyle>
          <a:p>
            <a:pPr algn="ctr" defTabSz="685818">
              <a:defRPr/>
            </a:pPr>
            <a:endParaRPr lang="en-US" sz="1200" b="1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ST_Bubble">
            <a:extLst>
              <a:ext uri="{FF2B5EF4-FFF2-40B4-BE49-F238E27FC236}">
                <a16:creationId xmlns:a16="http://schemas.microsoft.com/office/drawing/2014/main" id="{C6CEC739-3D97-42E2-97C1-CD1398CC1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732" y="1860347"/>
            <a:ext cx="480060" cy="480060"/>
          </a:xfrm>
          <a:prstGeom prst="ellipse">
            <a:avLst/>
          </a:prstGeom>
          <a:solidFill>
            <a:srgbClr val="002060"/>
          </a:solidFill>
          <a:ln w="28575">
            <a:solidFill>
              <a:srgbClr val="FFFFFF"/>
            </a:solidFill>
            <a:round/>
          </a:ln>
        </p:spPr>
        <p:txBody>
          <a:bodyPr wrap="none" lIns="26999" tIns="26999" rIns="26999" bIns="26999" anchor="ctr"/>
          <a:lstStyle>
            <a:defPPr>
              <a:defRPr kern="1200" smtId="4294967295"/>
            </a:defPPr>
          </a:lstStyle>
          <a:p>
            <a:pPr algn="ctr" defTabSz="685818">
              <a:defRPr/>
            </a:pPr>
            <a:endParaRPr lang="en-US" sz="1200" b="1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ST_Bubble">
            <a:extLst>
              <a:ext uri="{FF2B5EF4-FFF2-40B4-BE49-F238E27FC236}">
                <a16:creationId xmlns:a16="http://schemas.microsoft.com/office/drawing/2014/main" id="{218B6F51-317D-4747-9868-15445C19B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2032" y="3139760"/>
            <a:ext cx="480060" cy="480060"/>
          </a:xfrm>
          <a:prstGeom prst="ellipse">
            <a:avLst/>
          </a:prstGeom>
          <a:solidFill>
            <a:srgbClr val="002060"/>
          </a:solidFill>
          <a:ln w="28575">
            <a:solidFill>
              <a:srgbClr val="FFFFFF"/>
            </a:solidFill>
            <a:round/>
          </a:ln>
        </p:spPr>
        <p:txBody>
          <a:bodyPr wrap="none" lIns="26999" tIns="26999" rIns="26999" bIns="26999" anchor="ctr"/>
          <a:lstStyle>
            <a:defPPr>
              <a:defRPr kern="1200" smtId="4294967295"/>
            </a:defPPr>
          </a:lstStyle>
          <a:p>
            <a:pPr algn="ctr" defTabSz="685818">
              <a:defRPr/>
            </a:pPr>
            <a:endParaRPr lang="en-US" sz="1200" b="1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ST_Bubble">
            <a:extLst>
              <a:ext uri="{FF2B5EF4-FFF2-40B4-BE49-F238E27FC236}">
                <a16:creationId xmlns:a16="http://schemas.microsoft.com/office/drawing/2014/main" id="{223A1739-FE93-4CEB-A770-E65EE84EE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5059" y="1873151"/>
            <a:ext cx="480060" cy="480060"/>
          </a:xfrm>
          <a:prstGeom prst="ellipse">
            <a:avLst/>
          </a:prstGeom>
          <a:solidFill>
            <a:srgbClr val="002060"/>
          </a:solidFill>
          <a:ln w="28575">
            <a:solidFill>
              <a:srgbClr val="FFFFFF"/>
            </a:solidFill>
            <a:round/>
          </a:ln>
        </p:spPr>
        <p:txBody>
          <a:bodyPr wrap="none" lIns="26999" tIns="26999" rIns="26999" bIns="26999" anchor="ctr"/>
          <a:lstStyle>
            <a:defPPr>
              <a:defRPr kern="1200" smtId="4294967295"/>
            </a:defPPr>
          </a:lstStyle>
          <a:p>
            <a:pPr algn="ctr" defTabSz="685818">
              <a:defRPr/>
            </a:pPr>
            <a:endParaRPr lang="en-US" sz="1200" b="1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ST_Bubble">
            <a:extLst>
              <a:ext uri="{FF2B5EF4-FFF2-40B4-BE49-F238E27FC236}">
                <a16:creationId xmlns:a16="http://schemas.microsoft.com/office/drawing/2014/main" id="{9FB2A97A-4DC9-42F7-A91C-1F5DB3764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9764" y="3139760"/>
            <a:ext cx="480060" cy="480060"/>
          </a:xfrm>
          <a:prstGeom prst="ellipse">
            <a:avLst/>
          </a:prstGeom>
          <a:solidFill>
            <a:srgbClr val="002060"/>
          </a:solidFill>
          <a:ln w="28575">
            <a:solidFill>
              <a:srgbClr val="FFFFFF"/>
            </a:solidFill>
            <a:round/>
          </a:ln>
        </p:spPr>
        <p:txBody>
          <a:bodyPr wrap="none" lIns="26999" tIns="26999" rIns="26999" bIns="26999" anchor="ctr"/>
          <a:lstStyle>
            <a:defPPr>
              <a:defRPr kern="1200" smtId="4294967295"/>
            </a:defPPr>
          </a:lstStyle>
          <a:p>
            <a:pPr algn="ctr" defTabSz="685818">
              <a:defRPr/>
            </a:pPr>
            <a:endParaRPr lang="en-US" sz="1200" b="1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Freeform 57"/>
          <p:cNvSpPr>
            <a:spLocks noEditPoints="1"/>
          </p:cNvSpPr>
          <p:nvPr/>
        </p:nvSpPr>
        <p:spPr bwMode="auto">
          <a:xfrm>
            <a:off x="6675991" y="3268235"/>
            <a:ext cx="213534" cy="223107"/>
          </a:xfrm>
          <a:custGeom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7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endParaRPr lang="en-US"/>
          </a:p>
        </p:txBody>
      </p:sp>
      <p:grpSp>
        <p:nvGrpSpPr>
          <p:cNvPr id="62" name="Group 119"/>
          <p:cNvGrpSpPr/>
          <p:nvPr/>
        </p:nvGrpSpPr>
        <p:grpSpPr>
          <a:xfrm>
            <a:off x="824459" y="3260834"/>
            <a:ext cx="215890" cy="238048"/>
            <a:chOff x="1227138" y="271463"/>
            <a:chExt cx="679450" cy="701675"/>
          </a:xfrm>
          <a:solidFill>
            <a:schemeClr val="bg1"/>
          </a:solidFill>
        </p:grpSpPr>
        <p:sp>
          <p:nvSpPr>
            <p:cNvPr id="65" name="Freeform 5"/>
            <p:cNvSpPr>
              <a:spLocks noEditPoints="1"/>
            </p:cNvSpPr>
            <p:nvPr/>
          </p:nvSpPr>
          <p:spPr bwMode="auto">
            <a:xfrm>
              <a:off x="1566863" y="584200"/>
              <a:ext cx="339725" cy="342900"/>
            </a:xfrm>
            <a:custGeom>
              <a:cxnLst>
                <a:cxn ang="0">
                  <a:pos x="89" y="73"/>
                </a:cxn>
                <a:cxn ang="0">
                  <a:pos x="69" y="52"/>
                </a:cxn>
                <a:cxn ang="0">
                  <a:pos x="62" y="13"/>
                </a:cxn>
                <a:cxn ang="0">
                  <a:pos x="13" y="13"/>
                </a:cxn>
                <a:cxn ang="0">
                  <a:pos x="13" y="63"/>
                </a:cxn>
                <a:cxn ang="0">
                  <a:pos x="52" y="70"/>
                </a:cxn>
                <a:cxn ang="0">
                  <a:pos x="72" y="90"/>
                </a:cxn>
                <a:cxn ang="0">
                  <a:pos x="89" y="73"/>
                </a:cxn>
                <a:cxn ang="0">
                  <a:pos x="54" y="54"/>
                </a:cxn>
                <a:cxn ang="0">
                  <a:pos x="22" y="54"/>
                </a:cxn>
                <a:cxn ang="0">
                  <a:pos x="22" y="22"/>
                </a:cxn>
                <a:cxn ang="0">
                  <a:pos x="54" y="22"/>
                </a:cxn>
                <a:cxn ang="0">
                  <a:pos x="54" y="54"/>
                </a:cxn>
                <a:cxn ang="0">
                  <a:pos x="54" y="54"/>
                </a:cxn>
                <a:cxn ang="0">
                  <a:pos x="54" y="54"/>
                </a:cxn>
              </a:cxnLst>
              <a:rect l="0" t="0" r="r" b="b"/>
              <a:pathLst>
                <a:path w="89" h="90">
                  <a:moveTo>
                    <a:pt x="89" y="73"/>
                  </a:moveTo>
                  <a:cubicBezTo>
                    <a:pt x="69" y="52"/>
                    <a:pt x="69" y="52"/>
                    <a:pt x="69" y="52"/>
                  </a:cubicBezTo>
                  <a:cubicBezTo>
                    <a:pt x="75" y="40"/>
                    <a:pt x="73" y="24"/>
                    <a:pt x="62" y="13"/>
                  </a:cubicBezTo>
                  <a:cubicBezTo>
                    <a:pt x="49" y="0"/>
                    <a:pt x="27" y="0"/>
                    <a:pt x="13" y="13"/>
                  </a:cubicBezTo>
                  <a:cubicBezTo>
                    <a:pt x="0" y="27"/>
                    <a:pt x="0" y="49"/>
                    <a:pt x="13" y="63"/>
                  </a:cubicBezTo>
                  <a:cubicBezTo>
                    <a:pt x="24" y="73"/>
                    <a:pt x="39" y="75"/>
                    <a:pt x="52" y="70"/>
                  </a:cubicBezTo>
                  <a:cubicBezTo>
                    <a:pt x="72" y="90"/>
                    <a:pt x="72" y="90"/>
                    <a:pt x="72" y="90"/>
                  </a:cubicBezTo>
                  <a:lnTo>
                    <a:pt x="89" y="73"/>
                  </a:lnTo>
                  <a:close/>
                  <a:moveTo>
                    <a:pt x="54" y="54"/>
                  </a:moveTo>
                  <a:cubicBezTo>
                    <a:pt x="45" y="63"/>
                    <a:pt x="31" y="63"/>
                    <a:pt x="22" y="54"/>
                  </a:cubicBezTo>
                  <a:cubicBezTo>
                    <a:pt x="13" y="45"/>
                    <a:pt x="13" y="31"/>
                    <a:pt x="22" y="22"/>
                  </a:cubicBezTo>
                  <a:cubicBezTo>
                    <a:pt x="31" y="13"/>
                    <a:pt x="45" y="13"/>
                    <a:pt x="54" y="22"/>
                  </a:cubicBezTo>
                  <a:cubicBezTo>
                    <a:pt x="62" y="31"/>
                    <a:pt x="62" y="45"/>
                    <a:pt x="54" y="54"/>
                  </a:cubicBezTo>
                  <a:close/>
                  <a:moveTo>
                    <a:pt x="54" y="54"/>
                  </a:moveTo>
                  <a:cubicBezTo>
                    <a:pt x="54" y="54"/>
                    <a:pt x="54" y="54"/>
                    <a:pt x="54" y="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>
              <a:defPPr>
                <a:defRPr kern="1200" smtId="4294967295"/>
              </a:defPPr>
            </a:lstStyle>
            <a:p>
              <a:endParaRPr lang="en-US"/>
            </a:p>
          </p:txBody>
        </p:sp>
        <p:sp>
          <p:nvSpPr>
            <p:cNvPr id="66" name="Freeform 6"/>
            <p:cNvSpPr>
              <a:spLocks noEditPoints="1"/>
            </p:cNvSpPr>
            <p:nvPr/>
          </p:nvSpPr>
          <p:spPr bwMode="auto">
            <a:xfrm>
              <a:off x="1227138" y="271463"/>
              <a:ext cx="565150" cy="701675"/>
            </a:xfrm>
            <a:custGeom>
              <a:cxnLst>
                <a:cxn ang="0">
                  <a:pos x="127" y="161"/>
                </a:cxn>
                <a:cxn ang="0">
                  <a:pos x="101" y="152"/>
                </a:cxn>
                <a:cxn ang="0">
                  <a:pos x="25" y="152"/>
                </a:cxn>
                <a:cxn ang="0">
                  <a:pos x="25" y="139"/>
                </a:cxn>
                <a:cxn ang="0">
                  <a:pos x="91" y="139"/>
                </a:cxn>
                <a:cxn ang="0">
                  <a:pos x="86" y="126"/>
                </a:cxn>
                <a:cxn ang="0">
                  <a:pos x="25" y="126"/>
                </a:cxn>
                <a:cxn ang="0">
                  <a:pos x="25" y="113"/>
                </a:cxn>
                <a:cxn ang="0">
                  <a:pos x="86" y="113"/>
                </a:cxn>
                <a:cxn ang="0">
                  <a:pos x="91" y="99"/>
                </a:cxn>
                <a:cxn ang="0">
                  <a:pos x="25" y="99"/>
                </a:cxn>
                <a:cxn ang="0">
                  <a:pos x="25" y="87"/>
                </a:cxn>
                <a:cxn ang="0">
                  <a:pos x="102" y="87"/>
                </a:cxn>
                <a:cxn ang="0">
                  <a:pos x="127" y="79"/>
                </a:cxn>
                <a:cxn ang="0">
                  <a:pos x="148" y="85"/>
                </a:cxn>
                <a:cxn ang="0">
                  <a:pos x="148" y="0"/>
                </a:cxn>
                <a:cxn ang="0">
                  <a:pos x="53" y="0"/>
                </a:cxn>
                <a:cxn ang="0">
                  <a:pos x="53" y="56"/>
                </a:cxn>
                <a:cxn ang="0">
                  <a:pos x="0" y="56"/>
                </a:cxn>
                <a:cxn ang="0">
                  <a:pos x="0" y="184"/>
                </a:cxn>
                <a:cxn ang="0">
                  <a:pos x="148" y="184"/>
                </a:cxn>
                <a:cxn ang="0">
                  <a:pos x="148" y="168"/>
                </a:cxn>
                <a:cxn ang="0">
                  <a:pos x="140" y="159"/>
                </a:cxn>
                <a:cxn ang="0">
                  <a:pos x="127" y="161"/>
                </a:cxn>
                <a:cxn ang="0">
                  <a:pos x="127" y="161"/>
                </a:cxn>
                <a:cxn ang="0">
                  <a:pos x="127" y="161"/>
                </a:cxn>
              </a:cxnLst>
              <a:rect l="0" t="0" r="r" b="b"/>
              <a:pathLst>
                <a:path w="148" h="184">
                  <a:moveTo>
                    <a:pt x="127" y="161"/>
                  </a:moveTo>
                  <a:cubicBezTo>
                    <a:pt x="117" y="161"/>
                    <a:pt x="108" y="158"/>
                    <a:pt x="101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91" y="139"/>
                    <a:pt x="91" y="139"/>
                    <a:pt x="91" y="139"/>
                  </a:cubicBezTo>
                  <a:cubicBezTo>
                    <a:pt x="88" y="135"/>
                    <a:pt x="87" y="130"/>
                    <a:pt x="86" y="126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7" y="108"/>
                    <a:pt x="89" y="104"/>
                    <a:pt x="91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102" y="87"/>
                    <a:pt x="102" y="87"/>
                    <a:pt x="102" y="87"/>
                  </a:cubicBezTo>
                  <a:cubicBezTo>
                    <a:pt x="109" y="82"/>
                    <a:pt x="118" y="79"/>
                    <a:pt x="127" y="79"/>
                  </a:cubicBezTo>
                  <a:cubicBezTo>
                    <a:pt x="135" y="79"/>
                    <a:pt x="142" y="81"/>
                    <a:pt x="148" y="8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48" y="184"/>
                    <a:pt x="148" y="184"/>
                    <a:pt x="148" y="184"/>
                  </a:cubicBezTo>
                  <a:cubicBezTo>
                    <a:pt x="148" y="168"/>
                    <a:pt x="148" y="168"/>
                    <a:pt x="148" y="168"/>
                  </a:cubicBezTo>
                  <a:cubicBezTo>
                    <a:pt x="140" y="159"/>
                    <a:pt x="140" y="159"/>
                    <a:pt x="140" y="159"/>
                  </a:cubicBezTo>
                  <a:cubicBezTo>
                    <a:pt x="136" y="160"/>
                    <a:pt x="131" y="161"/>
                    <a:pt x="127" y="161"/>
                  </a:cubicBezTo>
                  <a:close/>
                  <a:moveTo>
                    <a:pt x="127" y="161"/>
                  </a:moveTo>
                  <a:cubicBezTo>
                    <a:pt x="127" y="161"/>
                    <a:pt x="127" y="161"/>
                    <a:pt x="127" y="16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>
              <a:defPPr>
                <a:defRPr kern="1200" smtId="4294967295"/>
              </a:defPPr>
            </a:lstStyle>
            <a:p>
              <a:endParaRPr lang="en-US"/>
            </a:p>
          </p:txBody>
        </p:sp>
        <p:sp>
          <p:nvSpPr>
            <p:cNvPr id="67" name="Freeform 7"/>
            <p:cNvSpPr>
              <a:spLocks noEditPoints="1"/>
            </p:cNvSpPr>
            <p:nvPr/>
          </p:nvSpPr>
          <p:spPr bwMode="auto">
            <a:xfrm>
              <a:off x="1246188" y="293688"/>
              <a:ext cx="141288" cy="144463"/>
            </a:xfrm>
            <a:custGeom>
              <a:cxnLst>
                <a:cxn ang="0">
                  <a:pos x="89" y="0"/>
                </a:cxn>
                <a:cxn ang="0">
                  <a:pos x="0" y="91"/>
                </a:cxn>
                <a:cxn ang="0">
                  <a:pos x="89" y="91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89" h="91">
                  <a:moveTo>
                    <a:pt x="89" y="0"/>
                  </a:moveTo>
                  <a:lnTo>
                    <a:pt x="0" y="91"/>
                  </a:lnTo>
                  <a:lnTo>
                    <a:pt x="89" y="91"/>
                  </a:lnTo>
                  <a:lnTo>
                    <a:pt x="89" y="0"/>
                  </a:lnTo>
                  <a:close/>
                  <a:moveTo>
                    <a:pt x="89" y="0"/>
                  </a:moveTo>
                  <a:lnTo>
                    <a:pt x="8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>
              <a:defPPr>
                <a:defRPr kern="1200" smtId="4294967295"/>
              </a:defPPr>
            </a:lstStyle>
            <a:p>
              <a:endParaRPr lang="en-US"/>
            </a:p>
          </p:txBody>
        </p:sp>
        <p:sp>
          <p:nvSpPr>
            <p:cNvPr id="74" name="Freeform 8"/>
            <p:cNvSpPr>
              <a:spLocks noEditPoints="1"/>
            </p:cNvSpPr>
            <p:nvPr/>
          </p:nvSpPr>
          <p:spPr bwMode="auto">
            <a:xfrm>
              <a:off x="1246188" y="293688"/>
              <a:ext cx="141288" cy="144463"/>
            </a:xfrm>
            <a:custGeom>
              <a:cxnLst>
                <a:cxn ang="0">
                  <a:pos x="89" y="0"/>
                </a:cxn>
                <a:cxn ang="0">
                  <a:pos x="0" y="91"/>
                </a:cxn>
                <a:cxn ang="0">
                  <a:pos x="89" y="91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89" h="91">
                  <a:moveTo>
                    <a:pt x="89" y="0"/>
                  </a:moveTo>
                  <a:lnTo>
                    <a:pt x="0" y="91"/>
                  </a:lnTo>
                  <a:lnTo>
                    <a:pt x="89" y="91"/>
                  </a:lnTo>
                  <a:lnTo>
                    <a:pt x="89" y="0"/>
                  </a:lnTo>
                  <a:moveTo>
                    <a:pt x="89" y="0"/>
                  </a:moveTo>
                  <a:lnTo>
                    <a:pt x="89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>
              <a:defPPr>
                <a:defRPr kern="1200" smtId="4294967295"/>
              </a:defPPr>
            </a:lstStyle>
            <a:p>
              <a:endParaRPr lang="en-US"/>
            </a:p>
          </p:txBody>
        </p:sp>
      </p:grpSp>
      <p:sp>
        <p:nvSpPr>
          <p:cNvPr id="75" name="Freeform 103"/>
          <p:cNvSpPr>
            <a:spLocks noEditPoints="1"/>
          </p:cNvSpPr>
          <p:nvPr/>
        </p:nvSpPr>
        <p:spPr bwMode="auto">
          <a:xfrm>
            <a:off x="3790318" y="3232587"/>
            <a:ext cx="200025" cy="294541"/>
          </a:xfrm>
          <a:custGeom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6" name="Freeform 25"/>
          <p:cNvSpPr>
            <a:spLocks noEditPoints="1"/>
          </p:cNvSpPr>
          <p:nvPr/>
        </p:nvSpPr>
        <p:spPr bwMode="auto">
          <a:xfrm>
            <a:off x="5177725" y="1948670"/>
            <a:ext cx="223568" cy="308628"/>
          </a:xfrm>
          <a:custGeom>
            <a:gdLst>
              <a:gd name="T0" fmla="*/ 253 w 800"/>
              <a:gd name="T1" fmla="*/ 834 h 1264"/>
              <a:gd name="T2" fmla="*/ 148 w 800"/>
              <a:gd name="T3" fmla="*/ 788 h 1264"/>
              <a:gd name="T4" fmla="*/ 148 w 800"/>
              <a:gd name="T5" fmla="*/ 939 h 1264"/>
              <a:gd name="T6" fmla="*/ 253 w 800"/>
              <a:gd name="T7" fmla="*/ 893 h 1264"/>
              <a:gd name="T8" fmla="*/ 358 w 800"/>
              <a:gd name="T9" fmla="*/ 939 h 1264"/>
              <a:gd name="T10" fmla="*/ 358 w 800"/>
              <a:gd name="T11" fmla="*/ 788 h 1264"/>
              <a:gd name="T12" fmla="*/ 401 w 800"/>
              <a:gd name="T13" fmla="*/ 169 h 1264"/>
              <a:gd name="T14" fmla="*/ 401 w 800"/>
              <a:gd name="T15" fmla="*/ 127 h 1264"/>
              <a:gd name="T16" fmla="*/ 401 w 800"/>
              <a:gd name="T17" fmla="*/ 169 h 1264"/>
              <a:gd name="T18" fmla="*/ 590 w 800"/>
              <a:gd name="T19" fmla="*/ 497 h 1264"/>
              <a:gd name="T20" fmla="*/ 485 w 800"/>
              <a:gd name="T21" fmla="*/ 451 h 1264"/>
              <a:gd name="T22" fmla="*/ 485 w 800"/>
              <a:gd name="T23" fmla="*/ 603 h 1264"/>
              <a:gd name="T24" fmla="*/ 590 w 800"/>
              <a:gd name="T25" fmla="*/ 556 h 1264"/>
              <a:gd name="T26" fmla="*/ 695 w 800"/>
              <a:gd name="T27" fmla="*/ 603 h 1264"/>
              <a:gd name="T28" fmla="*/ 695 w 800"/>
              <a:gd name="T29" fmla="*/ 451 h 1264"/>
              <a:gd name="T30" fmla="*/ 590 w 800"/>
              <a:gd name="T31" fmla="*/ 927 h 1264"/>
              <a:gd name="T32" fmla="*/ 240 w 800"/>
              <a:gd name="T33" fmla="*/ 464 h 1264"/>
              <a:gd name="T34" fmla="*/ 379 w 800"/>
              <a:gd name="T35" fmla="*/ 421 h 1264"/>
              <a:gd name="T36" fmla="*/ 169 w 800"/>
              <a:gd name="T37" fmla="*/ 632 h 1264"/>
              <a:gd name="T38" fmla="*/ 211 w 800"/>
              <a:gd name="T39" fmla="*/ 493 h 1264"/>
              <a:gd name="T40" fmla="*/ 548 w 800"/>
              <a:gd name="T41" fmla="*/ 927 h 1264"/>
              <a:gd name="T42" fmla="*/ 569 w 800"/>
              <a:gd name="T43" fmla="*/ 1137 h 1264"/>
              <a:gd name="T44" fmla="*/ 590 w 800"/>
              <a:gd name="T45" fmla="*/ 927 h 1264"/>
              <a:gd name="T46" fmla="*/ 506 w 800"/>
              <a:gd name="T47" fmla="*/ 1032 h 1264"/>
              <a:gd name="T48" fmla="*/ 632 w 800"/>
              <a:gd name="T49" fmla="*/ 1032 h 1264"/>
              <a:gd name="T50" fmla="*/ 716 w 800"/>
              <a:gd name="T51" fmla="*/ 211 h 1264"/>
              <a:gd name="T52" fmla="*/ 590 w 800"/>
              <a:gd name="T53" fmla="*/ 127 h 1264"/>
              <a:gd name="T54" fmla="*/ 422 w 800"/>
              <a:gd name="T55" fmla="*/ 0 h 1264"/>
              <a:gd name="T56" fmla="*/ 253 w 800"/>
              <a:gd name="T57" fmla="*/ 127 h 1264"/>
              <a:gd name="T58" fmla="*/ 127 w 800"/>
              <a:gd name="T59" fmla="*/ 211 h 1264"/>
              <a:gd name="T60" fmla="*/ 0 w 800"/>
              <a:gd name="T61" fmla="*/ 295 h 1264"/>
              <a:gd name="T62" fmla="*/ 85 w 800"/>
              <a:gd name="T63" fmla="*/ 1264 h 1264"/>
              <a:gd name="T64" fmla="*/ 800 w 800"/>
              <a:gd name="T65" fmla="*/ 1179 h 1264"/>
              <a:gd name="T66" fmla="*/ 716 w 800"/>
              <a:gd name="T67" fmla="*/ 211 h 1264"/>
              <a:gd name="T68" fmla="*/ 211 w 800"/>
              <a:gd name="T69" fmla="*/ 169 h 1264"/>
              <a:gd name="T70" fmla="*/ 295 w 800"/>
              <a:gd name="T71" fmla="*/ 127 h 1264"/>
              <a:gd name="T72" fmla="*/ 422 w 800"/>
              <a:gd name="T73" fmla="*/ 43 h 1264"/>
              <a:gd name="T74" fmla="*/ 506 w 800"/>
              <a:gd name="T75" fmla="*/ 169 h 1264"/>
              <a:gd name="T76" fmla="*/ 632 w 800"/>
              <a:gd name="T77" fmla="*/ 211 h 1264"/>
              <a:gd name="T78" fmla="*/ 590 w 800"/>
              <a:gd name="T79" fmla="*/ 295 h 1264"/>
              <a:gd name="T80" fmla="*/ 169 w 800"/>
              <a:gd name="T81" fmla="*/ 253 h 1264"/>
              <a:gd name="T82" fmla="*/ 758 w 800"/>
              <a:gd name="T83" fmla="*/ 1179 h 1264"/>
              <a:gd name="T84" fmla="*/ 85 w 800"/>
              <a:gd name="T85" fmla="*/ 1221 h 1264"/>
              <a:gd name="T86" fmla="*/ 43 w 800"/>
              <a:gd name="T87" fmla="*/ 295 h 1264"/>
              <a:gd name="T88" fmla="*/ 127 w 800"/>
              <a:gd name="T89" fmla="*/ 253 h 1264"/>
              <a:gd name="T90" fmla="*/ 590 w 800"/>
              <a:gd name="T91" fmla="*/ 337 h 1264"/>
              <a:gd name="T92" fmla="*/ 716 w 800"/>
              <a:gd name="T93" fmla="*/ 253 h 1264"/>
              <a:gd name="T94" fmla="*/ 758 w 800"/>
              <a:gd name="T95" fmla="*/ 1179 h 126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00" h="1264">
                <a:moveTo>
                  <a:pt x="329" y="758"/>
                </a:moveTo>
                <a:cubicBezTo>
                  <a:pt x="253" y="834"/>
                  <a:pt x="253" y="834"/>
                  <a:pt x="253" y="834"/>
                </a:cubicBezTo>
                <a:cubicBezTo>
                  <a:pt x="177" y="758"/>
                  <a:pt x="177" y="758"/>
                  <a:pt x="177" y="758"/>
                </a:cubicBezTo>
                <a:cubicBezTo>
                  <a:pt x="148" y="788"/>
                  <a:pt x="148" y="788"/>
                  <a:pt x="148" y="788"/>
                </a:cubicBezTo>
                <a:cubicBezTo>
                  <a:pt x="224" y="863"/>
                  <a:pt x="224" y="863"/>
                  <a:pt x="224" y="863"/>
                </a:cubicBezTo>
                <a:cubicBezTo>
                  <a:pt x="148" y="939"/>
                  <a:pt x="148" y="939"/>
                  <a:pt x="148" y="939"/>
                </a:cubicBezTo>
                <a:cubicBezTo>
                  <a:pt x="177" y="969"/>
                  <a:pt x="177" y="969"/>
                  <a:pt x="177" y="969"/>
                </a:cubicBezTo>
                <a:cubicBezTo>
                  <a:pt x="253" y="893"/>
                  <a:pt x="253" y="893"/>
                  <a:pt x="253" y="893"/>
                </a:cubicBezTo>
                <a:cubicBezTo>
                  <a:pt x="329" y="969"/>
                  <a:pt x="329" y="969"/>
                  <a:pt x="329" y="969"/>
                </a:cubicBezTo>
                <a:cubicBezTo>
                  <a:pt x="358" y="939"/>
                  <a:pt x="358" y="939"/>
                  <a:pt x="358" y="939"/>
                </a:cubicBezTo>
                <a:cubicBezTo>
                  <a:pt x="283" y="863"/>
                  <a:pt x="283" y="863"/>
                  <a:pt x="283" y="863"/>
                </a:cubicBezTo>
                <a:cubicBezTo>
                  <a:pt x="358" y="788"/>
                  <a:pt x="358" y="788"/>
                  <a:pt x="358" y="788"/>
                </a:cubicBezTo>
                <a:lnTo>
                  <a:pt x="329" y="758"/>
                </a:lnTo>
                <a:close/>
                <a:moveTo>
                  <a:pt x="401" y="169"/>
                </a:moveTo>
                <a:cubicBezTo>
                  <a:pt x="412" y="169"/>
                  <a:pt x="422" y="159"/>
                  <a:pt x="422" y="148"/>
                </a:cubicBezTo>
                <a:cubicBezTo>
                  <a:pt x="422" y="136"/>
                  <a:pt x="412" y="127"/>
                  <a:pt x="401" y="127"/>
                </a:cubicBezTo>
                <a:cubicBezTo>
                  <a:pt x="389" y="127"/>
                  <a:pt x="379" y="136"/>
                  <a:pt x="379" y="148"/>
                </a:cubicBezTo>
                <a:cubicBezTo>
                  <a:pt x="379" y="159"/>
                  <a:pt x="389" y="169"/>
                  <a:pt x="401" y="169"/>
                </a:cubicBezTo>
                <a:close/>
                <a:moveTo>
                  <a:pt x="666" y="421"/>
                </a:moveTo>
                <a:cubicBezTo>
                  <a:pt x="590" y="497"/>
                  <a:pt x="590" y="497"/>
                  <a:pt x="590" y="497"/>
                </a:cubicBezTo>
                <a:cubicBezTo>
                  <a:pt x="514" y="421"/>
                  <a:pt x="514" y="421"/>
                  <a:pt x="514" y="421"/>
                </a:cubicBezTo>
                <a:cubicBezTo>
                  <a:pt x="485" y="451"/>
                  <a:pt x="485" y="451"/>
                  <a:pt x="485" y="451"/>
                </a:cubicBezTo>
                <a:cubicBezTo>
                  <a:pt x="561" y="527"/>
                  <a:pt x="561" y="527"/>
                  <a:pt x="561" y="527"/>
                </a:cubicBezTo>
                <a:cubicBezTo>
                  <a:pt x="485" y="603"/>
                  <a:pt x="485" y="603"/>
                  <a:pt x="485" y="603"/>
                </a:cubicBezTo>
                <a:cubicBezTo>
                  <a:pt x="514" y="632"/>
                  <a:pt x="514" y="632"/>
                  <a:pt x="514" y="632"/>
                </a:cubicBezTo>
                <a:cubicBezTo>
                  <a:pt x="590" y="556"/>
                  <a:pt x="590" y="556"/>
                  <a:pt x="590" y="556"/>
                </a:cubicBezTo>
                <a:cubicBezTo>
                  <a:pt x="666" y="632"/>
                  <a:pt x="666" y="632"/>
                  <a:pt x="666" y="632"/>
                </a:cubicBezTo>
                <a:cubicBezTo>
                  <a:pt x="695" y="603"/>
                  <a:pt x="695" y="603"/>
                  <a:pt x="695" y="603"/>
                </a:cubicBezTo>
                <a:cubicBezTo>
                  <a:pt x="620" y="527"/>
                  <a:pt x="620" y="527"/>
                  <a:pt x="620" y="527"/>
                </a:cubicBezTo>
                <a:cubicBezTo>
                  <a:pt x="695" y="451"/>
                  <a:pt x="695" y="451"/>
                  <a:pt x="695" y="451"/>
                </a:cubicBezTo>
                <a:lnTo>
                  <a:pt x="666" y="421"/>
                </a:lnTo>
                <a:close/>
                <a:moveTo>
                  <a:pt x="590" y="927"/>
                </a:moveTo>
                <a:cubicBezTo>
                  <a:pt x="590" y="813"/>
                  <a:pt x="590" y="813"/>
                  <a:pt x="590" y="813"/>
                </a:cubicBezTo>
                <a:cubicBezTo>
                  <a:pt x="240" y="464"/>
                  <a:pt x="240" y="464"/>
                  <a:pt x="240" y="464"/>
                </a:cubicBezTo>
                <a:cubicBezTo>
                  <a:pt x="379" y="464"/>
                  <a:pt x="379" y="464"/>
                  <a:pt x="379" y="464"/>
                </a:cubicBezTo>
                <a:cubicBezTo>
                  <a:pt x="379" y="421"/>
                  <a:pt x="379" y="421"/>
                  <a:pt x="379" y="421"/>
                </a:cubicBezTo>
                <a:cubicBezTo>
                  <a:pt x="169" y="421"/>
                  <a:pt x="169" y="421"/>
                  <a:pt x="169" y="421"/>
                </a:cubicBezTo>
                <a:cubicBezTo>
                  <a:pt x="169" y="632"/>
                  <a:pt x="169" y="632"/>
                  <a:pt x="169" y="632"/>
                </a:cubicBezTo>
                <a:cubicBezTo>
                  <a:pt x="211" y="632"/>
                  <a:pt x="211" y="632"/>
                  <a:pt x="211" y="632"/>
                </a:cubicBezTo>
                <a:cubicBezTo>
                  <a:pt x="211" y="493"/>
                  <a:pt x="211" y="493"/>
                  <a:pt x="211" y="493"/>
                </a:cubicBezTo>
                <a:cubicBezTo>
                  <a:pt x="548" y="830"/>
                  <a:pt x="548" y="830"/>
                  <a:pt x="548" y="830"/>
                </a:cubicBezTo>
                <a:cubicBezTo>
                  <a:pt x="548" y="927"/>
                  <a:pt x="548" y="927"/>
                  <a:pt x="548" y="927"/>
                </a:cubicBezTo>
                <a:cubicBezTo>
                  <a:pt x="502" y="935"/>
                  <a:pt x="464" y="977"/>
                  <a:pt x="464" y="1032"/>
                </a:cubicBezTo>
                <a:cubicBezTo>
                  <a:pt x="464" y="1091"/>
                  <a:pt x="510" y="1137"/>
                  <a:pt x="569" y="1137"/>
                </a:cubicBezTo>
                <a:cubicBezTo>
                  <a:pt x="628" y="1137"/>
                  <a:pt x="674" y="1091"/>
                  <a:pt x="674" y="1032"/>
                </a:cubicBezTo>
                <a:cubicBezTo>
                  <a:pt x="674" y="982"/>
                  <a:pt x="636" y="939"/>
                  <a:pt x="590" y="927"/>
                </a:cubicBezTo>
                <a:close/>
                <a:moveTo>
                  <a:pt x="569" y="1095"/>
                </a:moveTo>
                <a:cubicBezTo>
                  <a:pt x="535" y="1095"/>
                  <a:pt x="506" y="1066"/>
                  <a:pt x="506" y="1032"/>
                </a:cubicBezTo>
                <a:cubicBezTo>
                  <a:pt x="506" y="998"/>
                  <a:pt x="535" y="969"/>
                  <a:pt x="569" y="969"/>
                </a:cubicBezTo>
                <a:cubicBezTo>
                  <a:pt x="603" y="969"/>
                  <a:pt x="632" y="998"/>
                  <a:pt x="632" y="1032"/>
                </a:cubicBezTo>
                <a:cubicBezTo>
                  <a:pt x="632" y="1066"/>
                  <a:pt x="603" y="1095"/>
                  <a:pt x="569" y="1095"/>
                </a:cubicBezTo>
                <a:close/>
                <a:moveTo>
                  <a:pt x="716" y="211"/>
                </a:moveTo>
                <a:cubicBezTo>
                  <a:pt x="674" y="211"/>
                  <a:pt x="674" y="211"/>
                  <a:pt x="674" y="211"/>
                </a:cubicBezTo>
                <a:cubicBezTo>
                  <a:pt x="674" y="165"/>
                  <a:pt x="636" y="127"/>
                  <a:pt x="590" y="127"/>
                </a:cubicBezTo>
                <a:cubicBezTo>
                  <a:pt x="548" y="127"/>
                  <a:pt x="548" y="127"/>
                  <a:pt x="548" y="127"/>
                </a:cubicBezTo>
                <a:cubicBezTo>
                  <a:pt x="548" y="55"/>
                  <a:pt x="489" y="0"/>
                  <a:pt x="422" y="0"/>
                </a:cubicBezTo>
                <a:cubicBezTo>
                  <a:pt x="379" y="0"/>
                  <a:pt x="379" y="0"/>
                  <a:pt x="379" y="0"/>
                </a:cubicBezTo>
                <a:cubicBezTo>
                  <a:pt x="308" y="0"/>
                  <a:pt x="253" y="55"/>
                  <a:pt x="253" y="127"/>
                </a:cubicBezTo>
                <a:cubicBezTo>
                  <a:pt x="211" y="127"/>
                  <a:pt x="211" y="127"/>
                  <a:pt x="211" y="127"/>
                </a:cubicBezTo>
                <a:cubicBezTo>
                  <a:pt x="165" y="127"/>
                  <a:pt x="127" y="165"/>
                  <a:pt x="127" y="211"/>
                </a:cubicBezTo>
                <a:cubicBezTo>
                  <a:pt x="85" y="211"/>
                  <a:pt x="85" y="211"/>
                  <a:pt x="85" y="211"/>
                </a:cubicBezTo>
                <a:cubicBezTo>
                  <a:pt x="38" y="211"/>
                  <a:pt x="0" y="249"/>
                  <a:pt x="0" y="295"/>
                </a:cubicBezTo>
                <a:cubicBezTo>
                  <a:pt x="0" y="1179"/>
                  <a:pt x="0" y="1179"/>
                  <a:pt x="0" y="1179"/>
                </a:cubicBezTo>
                <a:cubicBezTo>
                  <a:pt x="0" y="1226"/>
                  <a:pt x="38" y="1264"/>
                  <a:pt x="85" y="1264"/>
                </a:cubicBezTo>
                <a:cubicBezTo>
                  <a:pt x="716" y="1264"/>
                  <a:pt x="716" y="1264"/>
                  <a:pt x="716" y="1264"/>
                </a:cubicBezTo>
                <a:cubicBezTo>
                  <a:pt x="763" y="1264"/>
                  <a:pt x="800" y="1226"/>
                  <a:pt x="800" y="1179"/>
                </a:cubicBezTo>
                <a:cubicBezTo>
                  <a:pt x="800" y="295"/>
                  <a:pt x="800" y="295"/>
                  <a:pt x="800" y="295"/>
                </a:cubicBezTo>
                <a:cubicBezTo>
                  <a:pt x="800" y="249"/>
                  <a:pt x="763" y="211"/>
                  <a:pt x="716" y="211"/>
                </a:cubicBezTo>
                <a:close/>
                <a:moveTo>
                  <a:pt x="169" y="211"/>
                </a:moveTo>
                <a:cubicBezTo>
                  <a:pt x="169" y="186"/>
                  <a:pt x="186" y="169"/>
                  <a:pt x="211" y="169"/>
                </a:cubicBezTo>
                <a:cubicBezTo>
                  <a:pt x="295" y="169"/>
                  <a:pt x="295" y="169"/>
                  <a:pt x="295" y="169"/>
                </a:cubicBezTo>
                <a:cubicBezTo>
                  <a:pt x="295" y="127"/>
                  <a:pt x="295" y="127"/>
                  <a:pt x="295" y="127"/>
                </a:cubicBezTo>
                <a:cubicBezTo>
                  <a:pt x="295" y="80"/>
                  <a:pt x="333" y="43"/>
                  <a:pt x="379" y="43"/>
                </a:cubicBezTo>
                <a:cubicBezTo>
                  <a:pt x="422" y="43"/>
                  <a:pt x="422" y="43"/>
                  <a:pt x="422" y="43"/>
                </a:cubicBezTo>
                <a:cubicBezTo>
                  <a:pt x="468" y="43"/>
                  <a:pt x="506" y="80"/>
                  <a:pt x="506" y="127"/>
                </a:cubicBezTo>
                <a:cubicBezTo>
                  <a:pt x="506" y="169"/>
                  <a:pt x="506" y="169"/>
                  <a:pt x="506" y="169"/>
                </a:cubicBezTo>
                <a:cubicBezTo>
                  <a:pt x="590" y="169"/>
                  <a:pt x="590" y="169"/>
                  <a:pt x="590" y="169"/>
                </a:cubicBezTo>
                <a:cubicBezTo>
                  <a:pt x="615" y="169"/>
                  <a:pt x="632" y="186"/>
                  <a:pt x="632" y="211"/>
                </a:cubicBezTo>
                <a:cubicBezTo>
                  <a:pt x="632" y="253"/>
                  <a:pt x="632" y="253"/>
                  <a:pt x="632" y="253"/>
                </a:cubicBezTo>
                <a:cubicBezTo>
                  <a:pt x="632" y="278"/>
                  <a:pt x="615" y="295"/>
                  <a:pt x="590" y="295"/>
                </a:cubicBezTo>
                <a:cubicBezTo>
                  <a:pt x="211" y="295"/>
                  <a:pt x="211" y="295"/>
                  <a:pt x="211" y="295"/>
                </a:cubicBezTo>
                <a:cubicBezTo>
                  <a:pt x="186" y="295"/>
                  <a:pt x="169" y="278"/>
                  <a:pt x="169" y="253"/>
                </a:cubicBezTo>
                <a:lnTo>
                  <a:pt x="169" y="211"/>
                </a:lnTo>
                <a:close/>
                <a:moveTo>
                  <a:pt x="758" y="1179"/>
                </a:moveTo>
                <a:cubicBezTo>
                  <a:pt x="758" y="1205"/>
                  <a:pt x="741" y="1221"/>
                  <a:pt x="716" y="1221"/>
                </a:cubicBezTo>
                <a:cubicBezTo>
                  <a:pt x="85" y="1221"/>
                  <a:pt x="85" y="1221"/>
                  <a:pt x="85" y="1221"/>
                </a:cubicBezTo>
                <a:cubicBezTo>
                  <a:pt x="64" y="1221"/>
                  <a:pt x="43" y="1205"/>
                  <a:pt x="43" y="1179"/>
                </a:cubicBezTo>
                <a:cubicBezTo>
                  <a:pt x="43" y="295"/>
                  <a:pt x="43" y="295"/>
                  <a:pt x="43" y="295"/>
                </a:cubicBezTo>
                <a:cubicBezTo>
                  <a:pt x="43" y="270"/>
                  <a:pt x="59" y="253"/>
                  <a:pt x="85" y="253"/>
                </a:cubicBezTo>
                <a:cubicBezTo>
                  <a:pt x="127" y="253"/>
                  <a:pt x="127" y="253"/>
                  <a:pt x="127" y="253"/>
                </a:cubicBezTo>
                <a:cubicBezTo>
                  <a:pt x="127" y="299"/>
                  <a:pt x="165" y="337"/>
                  <a:pt x="211" y="337"/>
                </a:cubicBezTo>
                <a:cubicBezTo>
                  <a:pt x="590" y="337"/>
                  <a:pt x="590" y="337"/>
                  <a:pt x="590" y="337"/>
                </a:cubicBezTo>
                <a:cubicBezTo>
                  <a:pt x="636" y="337"/>
                  <a:pt x="674" y="299"/>
                  <a:pt x="674" y="253"/>
                </a:cubicBezTo>
                <a:cubicBezTo>
                  <a:pt x="716" y="253"/>
                  <a:pt x="716" y="253"/>
                  <a:pt x="716" y="253"/>
                </a:cubicBezTo>
                <a:cubicBezTo>
                  <a:pt x="737" y="253"/>
                  <a:pt x="758" y="270"/>
                  <a:pt x="758" y="295"/>
                </a:cubicBezTo>
                <a:lnTo>
                  <a:pt x="758" y="117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920" tIns="60960" rIns="121920" bIns="6096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endParaRPr lang="en-US" sz="3200"/>
          </a:p>
        </p:txBody>
      </p:sp>
      <p:pic>
        <p:nvPicPr>
          <p:cNvPr id="77" name="Picture 3" descr="C:\Users\15926\AppData\Local\Temp\noun_946696_cc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858"/>
          <a:stretch>
            <a:fillRect/>
          </a:stretch>
        </p:blipFill>
        <p:spPr bwMode="auto">
          <a:xfrm>
            <a:off x="2250355" y="1924177"/>
            <a:ext cx="418814" cy="3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Straight Connector 122">
            <a:extLst>
              <a:ext uri="{FF2B5EF4-FFF2-40B4-BE49-F238E27FC236}">
                <a16:creationId xmlns:a16="http://schemas.microsoft.com/office/drawing/2014/main" id="{33575A1B-8552-4B5A-8348-F34830E1095C}"/>
              </a:ext>
            </a:extLst>
          </p:cNvPr>
          <p:cNvCxnSpPr/>
          <p:nvPr/>
        </p:nvCxnSpPr>
        <p:spPr>
          <a:xfrm flipH="1">
            <a:off x="8158824" y="2728867"/>
            <a:ext cx="0" cy="56088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9" name="Skupina 8"/>
          <p:cNvGrpSpPr/>
          <p:nvPr/>
        </p:nvGrpSpPr>
        <p:grpSpPr>
          <a:xfrm>
            <a:off x="7320143" y="3049718"/>
            <a:ext cx="1684800" cy="1532872"/>
            <a:chOff x="7320143" y="2958867"/>
            <a:chExt cx="1684800" cy="1538257"/>
          </a:xfrm>
        </p:grpSpPr>
        <p:sp>
          <p:nvSpPr>
            <p:cNvPr id="63" name="Rectangle 4">
              <a:extLst>
                <a:ext uri="{FF2B5EF4-FFF2-40B4-BE49-F238E27FC236}">
                  <a16:creationId xmlns:a16="http://schemas.microsoft.com/office/drawing/2014/main" id="{AAE8185C-0D54-43BB-A3D8-0B7822C9B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0143" y="2958867"/>
              <a:ext cx="1684800" cy="240030"/>
            </a:xfrm>
            <a:prstGeom prst="roundRect">
              <a:avLst>
                <a:gd name="adj" fmla="val 0"/>
              </a:avLst>
            </a:prstGeom>
            <a:solidFill>
              <a:srgbClr val="002060"/>
            </a:solidFill>
            <a:ln w="9525">
              <a:solidFill>
                <a:srgbClr val="002060"/>
              </a:solidFill>
              <a:miter lim="800000"/>
            </a:ln>
          </p:spPr>
          <p:txBody>
            <a:bodyPr lIns="0" tIns="0" rIns="0" bIns="0" anchor="ctr"/>
            <a:lstStyle>
              <a:defPPr>
                <a:defRPr kern="1200" smtId="4294967295"/>
              </a:defPPr>
            </a:lstStyle>
            <a:p>
              <a:pPr marL="66677" algn="ctr" defTabSz="685783" eaLnBrk="0" hangingPunct="0"/>
              <a:r>
                <a:rPr lang="cs-CZ" sz="1100" b="1" kern="0">
                  <a:solidFill>
                    <a:srgbClr val="FFFFFF"/>
                  </a:solidFill>
                  <a:latin typeface="Arial"/>
                </a:rPr>
                <a:t>Koncepční novela</a:t>
              </a:r>
              <a:endParaRPr lang="en-US" sz="1100" b="1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4" name="Rectangle 103">
              <a:extLst>
                <a:ext uri="{FF2B5EF4-FFF2-40B4-BE49-F238E27FC236}">
                  <a16:creationId xmlns:a16="http://schemas.microsoft.com/office/drawing/2014/main" id="{CF79D37E-89AC-43B9-912C-43F4E20EA8DF}"/>
                </a:ext>
              </a:extLst>
            </p:cNvPr>
            <p:cNvSpPr/>
            <p:nvPr/>
          </p:nvSpPr>
          <p:spPr>
            <a:xfrm>
              <a:off x="7320143" y="3233524"/>
              <a:ext cx="1684800" cy="12636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3999" tIns="26999" rIns="53999" bIns="26999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kern="1200" smtId="4294967295"/>
              </a:defPPr>
            </a:lstStyle>
            <a:p>
              <a:pPr marL="214308" indent="-214308" defTabSz="685783">
                <a:buFont typeface="Arial" panose="020b0604020202020204" pitchFamily="34" charset="0"/>
                <a:buChar char="•"/>
              </a:pPr>
              <a:r>
                <a:rPr lang="cs-CZ" sz="1100">
                  <a:solidFill>
                    <a:schemeClr val="bg1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24.8.2020 schválení Koncepční novely vládou</a:t>
              </a:r>
            </a:p>
            <a:p>
              <a:pPr marL="214308" indent="-214308" defTabSz="685783">
                <a:buFont typeface="Arial" panose="020b0604020202020204" pitchFamily="34" charset="0"/>
                <a:buChar char="•"/>
              </a:pPr>
              <a:r>
                <a:rPr lang="cs-CZ" sz="1100">
                  <a:solidFill>
                    <a:schemeClr val="bg1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Realizace dalších nelegislativních opatření</a:t>
              </a:r>
              <a:endParaRPr lang="en-US" sz="110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8" name="Oval 121">
            <a:extLst>
              <a:ext uri="{FF2B5EF4-FFF2-40B4-BE49-F238E27FC236}">
                <a16:creationId xmlns:a16="http://schemas.microsoft.com/office/drawing/2014/main" id="{8E3C1919-8730-4620-9082-F591E3BF7E08}"/>
              </a:ext>
            </a:extLst>
          </p:cNvPr>
          <p:cNvSpPr/>
          <p:nvPr/>
        </p:nvSpPr>
        <p:spPr>
          <a:xfrm>
            <a:off x="8097102" y="2686656"/>
            <a:ext cx="123444" cy="122459"/>
          </a:xfrm>
          <a:prstGeom prst="ellipse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999" tIns="26999" rIns="53999" bIns="26999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kern="1200" smtId="4294967295"/>
            </a:defPPr>
          </a:lstStyle>
          <a:p>
            <a:pPr algn="ctr" defTabSz="685783"/>
            <a:endParaRPr lang="en-US" sz="1100">
              <a:solidFill>
                <a:srgbClr val="333333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79" name="TextBox 125">
            <a:extLst>
              <a:ext uri="{FF2B5EF4-FFF2-40B4-BE49-F238E27FC236}">
                <a16:creationId xmlns:a16="http://schemas.microsoft.com/office/drawing/2014/main" id="{CBD47AD8-7F0D-40A7-BDDB-CE05232830B4}"/>
              </a:ext>
            </a:extLst>
          </p:cNvPr>
          <p:cNvSpPr txBox="1"/>
          <p:nvPr/>
        </p:nvSpPr>
        <p:spPr>
          <a:xfrm>
            <a:off x="7824199" y="2370554"/>
            <a:ext cx="737369" cy="26666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lIns="68579" tIns="34289" rIns="68579" bIns="34289" rtlCol="0">
            <a:spAutoFit/>
          </a:bodyPr>
          <a:lstStyle>
            <a:defPPr>
              <a:defRPr kern="1200" smtId="4294967295"/>
            </a:defPPr>
          </a:lstStyle>
          <a:p>
            <a:pPr algn="ctr" defTabSz="685783">
              <a:lnSpc>
                <a:spcPct val="110000"/>
              </a:lnSpc>
            </a:pPr>
            <a:r>
              <a:rPr lang="cs-CZ" sz="11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US" sz="11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ST_Bubble">
            <a:extLst>
              <a:ext uri="{FF2B5EF4-FFF2-40B4-BE49-F238E27FC236}">
                <a16:creationId xmlns:a16="http://schemas.microsoft.com/office/drawing/2014/main" id="{223A1739-FE93-4CEB-A770-E65EE84EE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374" y="1870544"/>
            <a:ext cx="480060" cy="480060"/>
          </a:xfrm>
          <a:prstGeom prst="ellipse">
            <a:avLst/>
          </a:prstGeom>
          <a:solidFill>
            <a:srgbClr val="002060"/>
          </a:solidFill>
          <a:ln w="28575">
            <a:solidFill>
              <a:srgbClr val="FFFFFF"/>
            </a:solidFill>
            <a:round/>
          </a:ln>
        </p:spPr>
        <p:txBody>
          <a:bodyPr wrap="none" lIns="26999" tIns="26999" rIns="26999" bIns="26999" anchor="ctr"/>
          <a:lstStyle>
            <a:defPPr>
              <a:defRPr kern="1200" smtId="4294967295"/>
            </a:defPPr>
          </a:lstStyle>
          <a:p>
            <a:pPr algn="ctr" defTabSz="685818">
              <a:defRPr/>
            </a:pPr>
            <a:endParaRPr lang="en-US" sz="1200" b="1" ker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2" name="Obrázek 81">
            <a:extLst>
              <a:ext uri="{FF2B5EF4-FFF2-40B4-BE49-F238E27FC236}">
                <a16:creationId xmlns:a16="http://schemas.microsoft.com/office/drawing/2014/main" id="{7C7B1FCB-8D38-466F-9025-C93CF076AB8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70" t="3527" r="22000" b="17801"/>
          <a:stretch>
            <a:fillRect/>
          </a:stretch>
        </p:blipFill>
        <p:spPr>
          <a:xfrm>
            <a:off x="8035037" y="1917868"/>
            <a:ext cx="247574" cy="367981"/>
          </a:xfrm>
          <a:prstGeom prst="rect">
            <a:avLst/>
          </a:prstGeom>
        </p:spPr>
      </p:pic>
      <p:grpSp>
        <p:nvGrpSpPr>
          <p:cNvPr id="83" name="Skupina 82">
            <a:extLst>
              <a:ext uri="{FF2B5EF4-FFF2-40B4-BE49-F238E27FC236}">
                <a16:creationId xmlns:a16="http://schemas.microsoft.com/office/drawing/2014/main" id="{BB284D6B-D78F-419E-BDCE-3838912C4634}"/>
              </a:ext>
            </a:extLst>
          </p:cNvPr>
          <p:cNvGrpSpPr/>
          <p:nvPr/>
        </p:nvGrpSpPr>
        <p:grpSpPr>
          <a:xfrm>
            <a:off x="7641395" y="4866649"/>
            <a:ext cx="1363548" cy="189000"/>
            <a:chOff x="9799030" y="6490720"/>
            <a:chExt cx="1818064" cy="252000"/>
          </a:xfrm>
        </p:grpSpPr>
        <p:sp>
          <p:nvSpPr>
            <p:cNvPr id="84" name="Rechteck 6">
              <a:extLst>
                <a:ext uri="{FF2B5EF4-FFF2-40B4-BE49-F238E27FC236}">
                  <a16:creationId xmlns:a16="http://schemas.microsoft.com/office/drawing/2014/main" id="{5688DC55-018B-4A17-A176-DEC44166367C}"/>
                </a:ext>
              </a:extLst>
            </p:cNvPr>
            <p:cNvSpPr/>
            <p:nvPr/>
          </p:nvSpPr>
          <p:spPr>
            <a:xfrm>
              <a:off x="9799030" y="6490720"/>
              <a:ext cx="252000" cy="252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r>
                <a:rPr lang="en-US" sz="105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5" name="Rechteck 13">
              <a:extLst>
                <a:ext uri="{FF2B5EF4-FFF2-40B4-BE49-F238E27FC236}">
                  <a16:creationId xmlns:a16="http://schemas.microsoft.com/office/drawing/2014/main" id="{A5C845A5-D954-4F1E-B95E-46A23BEB3BDD}"/>
                </a:ext>
              </a:extLst>
            </p:cNvPr>
            <p:cNvSpPr/>
            <p:nvPr/>
          </p:nvSpPr>
          <p:spPr>
            <a:xfrm>
              <a:off x="10190546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r>
                <a:rPr lang="en-US" sz="105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86" name="Rechteck 15">
              <a:extLst>
                <a:ext uri="{FF2B5EF4-FFF2-40B4-BE49-F238E27FC236}">
                  <a16:creationId xmlns:a16="http://schemas.microsoft.com/office/drawing/2014/main" id="{8053E992-DE92-4D86-B374-9083FCE939AE}"/>
                </a:ext>
              </a:extLst>
            </p:cNvPr>
            <p:cNvSpPr/>
            <p:nvPr/>
          </p:nvSpPr>
          <p:spPr>
            <a:xfrm>
              <a:off x="10582062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r>
                <a:rPr lang="en-US" sz="105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87" name="Rechteck 17">
              <a:extLst>
                <a:ext uri="{FF2B5EF4-FFF2-40B4-BE49-F238E27FC236}">
                  <a16:creationId xmlns:a16="http://schemas.microsoft.com/office/drawing/2014/main" id="{66C0A1B5-B26C-4F1B-B9BF-CF6018F9DD6E}"/>
                </a:ext>
              </a:extLst>
            </p:cNvPr>
            <p:cNvSpPr/>
            <p:nvPr/>
          </p:nvSpPr>
          <p:spPr>
            <a:xfrm>
              <a:off x="10973578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r>
                <a:rPr lang="en-US" sz="105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88" name="Rechteck 17">
              <a:extLst>
                <a:ext uri="{FF2B5EF4-FFF2-40B4-BE49-F238E27FC236}">
                  <a16:creationId xmlns:a16="http://schemas.microsoft.com/office/drawing/2014/main" id="{058AA4BA-3F44-4559-86B1-F56C2B537FEC}"/>
                </a:ext>
              </a:extLst>
            </p:cNvPr>
            <p:cNvSpPr/>
            <p:nvPr/>
          </p:nvSpPr>
          <p:spPr>
            <a:xfrm>
              <a:off x="11365094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r>
                <a:rPr lang="en-US" sz="105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1179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20000" p14:dur="0"/>
    </mc:Choice>
    <mc:Fallback>
      <p:transition advTm="20000"/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el 1"/>
          <p:cNvSpPr txBox="1"/>
          <p:nvPr/>
        </p:nvSpPr>
        <p:spPr>
          <a:xfrm>
            <a:off x="197963" y="181422"/>
            <a:ext cx="8710160" cy="470898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algn="l" defTabSz="685835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cs-CZ" sz="1700">
                <a:solidFill>
                  <a:srgbClr val="002060"/>
                </a:solidFill>
              </a:rPr>
              <a:t>Legislativní opatření vyplývající z návrhu zákona, kterým se mění některé zákony</a:t>
            </a:r>
          </a:p>
          <a:p>
            <a:r>
              <a:rPr lang="cs-CZ" sz="1700">
                <a:solidFill>
                  <a:srgbClr val="002060"/>
                </a:solidFill>
              </a:rPr>
              <a:t>v souvislosti s rozvojem kapitálového trhu.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DCB1F29C-08D2-4C90-9596-26A943A86836}"/>
              </a:ext>
            </a:extLst>
          </p:cNvPr>
          <p:cNvCxnSpPr/>
          <p:nvPr/>
        </p:nvCxnSpPr>
        <p:spPr>
          <a:xfrm>
            <a:off x="197964" y="699542"/>
            <a:ext cx="880977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DCB1F29C-08D2-4C90-9596-26A943A86836}"/>
              </a:ext>
            </a:extLst>
          </p:cNvPr>
          <p:cNvCxnSpPr/>
          <p:nvPr/>
        </p:nvCxnSpPr>
        <p:spPr>
          <a:xfrm>
            <a:off x="197964" y="4821811"/>
            <a:ext cx="8809774" cy="0"/>
          </a:xfrm>
          <a:prstGeom prst="line">
            <a:avLst/>
          </a:prstGeom>
          <a:noFill/>
          <a:ln w="9525" cap="flat" cmpd="sng" algn="ctr">
            <a:solidFill>
              <a:srgbClr val="002060"/>
            </a:solidFill>
            <a:prstDash val="solid"/>
          </a:ln>
        </p:spPr>
      </p:cxnSp>
      <p:sp>
        <p:nvSpPr>
          <p:cNvPr id="41" name="Rectangle 12">
            <a:extLst>
              <a:ext uri="{FF2B5EF4-FFF2-40B4-BE49-F238E27FC236}">
                <a16:creationId xmlns:a16="http://schemas.microsoft.com/office/drawing/2014/main" id="{99553AC1-69B1-4E0B-BF21-30BA9463CF15}"/>
              </a:ext>
            </a:extLst>
          </p:cNvPr>
          <p:cNvSpPr/>
          <p:nvPr/>
        </p:nvSpPr>
        <p:spPr>
          <a:xfrm>
            <a:off x="197964" y="759287"/>
            <a:ext cx="2429820" cy="4002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lIns="90000" tIns="45720" rIns="91440" bIns="45720" rtlCol="0" anchor="ctr">
            <a:noAutofit/>
          </a:bodyPr>
          <a:lstStyle>
            <a:defPPr>
              <a:defRPr kern="1200" smtId="4294967295"/>
            </a:def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2" name="Group 57">
            <a:extLst>
              <a:ext uri="{FF2B5EF4-FFF2-40B4-BE49-F238E27FC236}">
                <a16:creationId xmlns:a16="http://schemas.microsoft.com/office/drawing/2014/main" id="{CBEAD5F1-1775-4746-8337-6C44CDAE2592}"/>
              </a:ext>
            </a:extLst>
          </p:cNvPr>
          <p:cNvGrpSpPr/>
          <p:nvPr/>
        </p:nvGrpSpPr>
        <p:grpSpPr>
          <a:xfrm>
            <a:off x="2699792" y="882768"/>
            <a:ext cx="293003" cy="3738002"/>
            <a:chOff x="5800320" y="3606375"/>
            <a:chExt cx="293003" cy="1143102"/>
          </a:xfrm>
        </p:grpSpPr>
        <p:cxnSp>
          <p:nvCxnSpPr>
            <p:cNvPr id="263" name="Straight Connector 58">
              <a:extLst>
                <a:ext uri="{FF2B5EF4-FFF2-40B4-BE49-F238E27FC236}">
                  <a16:creationId xmlns:a16="http://schemas.microsoft.com/office/drawing/2014/main" id="{E2353AA3-B750-9247-8720-FFC74ED95143}"/>
                </a:ext>
              </a:extLst>
            </p:cNvPr>
            <p:cNvCxnSpPr/>
            <p:nvPr/>
          </p:nvCxnSpPr>
          <p:spPr>
            <a:xfrm rot="16200000" flipH="1">
              <a:off x="5361236" y="4177926"/>
              <a:ext cx="1143102" cy="0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264" name="Rectangle 59">
              <a:extLst>
                <a:ext uri="{FF2B5EF4-FFF2-40B4-BE49-F238E27FC236}">
                  <a16:creationId xmlns:a16="http://schemas.microsoft.com/office/drawing/2014/main" id="{210BA860-650A-524F-B93C-C5107EF79A80}"/>
                </a:ext>
              </a:extLst>
            </p:cNvPr>
            <p:cNvSpPr/>
            <p:nvPr/>
          </p:nvSpPr>
          <p:spPr>
            <a:xfrm>
              <a:off x="5800320" y="4042878"/>
              <a:ext cx="264933" cy="274169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</a:ln>
          </p:spPr>
          <p:txBody>
            <a:bodyPr lIns="73152" tIns="73152" rIns="73152" bIns="73152" rtlCol="0" anchor="ctr"/>
            <a:lstStyle>
              <a:defPPr>
                <a:defRPr kern="1200" smtId="4294967295"/>
              </a:def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Freeform: Shape 60">
              <a:extLst>
                <a:ext uri="{FF2B5EF4-FFF2-40B4-BE49-F238E27FC236}">
                  <a16:creationId xmlns:a16="http://schemas.microsoft.com/office/drawing/2014/main" id="{768A7BB2-4399-3E49-8E60-91CDDCBCA4D8}"/>
                </a:ext>
              </a:extLst>
            </p:cNvPr>
            <p:cNvSpPr/>
            <p:nvPr/>
          </p:nvSpPr>
          <p:spPr>
            <a:xfrm>
              <a:off x="5828391" y="4067704"/>
              <a:ext cx="264932" cy="220444"/>
            </a:xfrm>
            <a:custGeom>
              <a:rect l="0" t="0" r="0" b="0"/>
              <a:pathLst>
                <a:path w="284164" h="539751">
                  <a:moveTo>
                    <a:pt x="0" y="0"/>
                  </a:moveTo>
                  <a:lnTo>
                    <a:pt x="0" y="133350"/>
                  </a:lnTo>
                  <a:lnTo>
                    <a:pt x="138113" y="269875"/>
                  </a:lnTo>
                  <a:lnTo>
                    <a:pt x="0" y="412750"/>
                  </a:lnTo>
                  <a:lnTo>
                    <a:pt x="0" y="539750"/>
                  </a:lnTo>
                  <a:lnTo>
                    <a:pt x="284163" y="269875"/>
                  </a:lnTo>
                  <a:close/>
                </a:path>
              </a:pathLst>
            </a:custGeom>
            <a:solidFill>
              <a:srgbClr val="002060"/>
            </a:solidFill>
            <a:ln w="9525" cap="flat" cmpd="sng" algn="ctr">
              <a:noFill/>
              <a:prstDash val="solid"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3"/>
                  </a:solidFill>
                  <a:prstDash val="solid"/>
                </a14:hiddenLine>
              </a:ext>
            </a:extLst>
          </p:spPr>
          <p:txBody>
            <a:bodyPr lIns="73152" tIns="73152" rIns="73152" bIns="73152" rtlCol="0" anchor="ctr"/>
            <a:lstStyle>
              <a:defPPr>
                <a:defRPr kern="1200" smtId="4294967295"/>
              </a:def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BB0FBDED-52C0-49B5-9AEF-F55D83E186AB}"/>
              </a:ext>
            </a:extLst>
          </p:cNvPr>
          <p:cNvSpPr txBox="1"/>
          <p:nvPr/>
        </p:nvSpPr>
        <p:spPr>
          <a:xfrm>
            <a:off x="197963" y="4859614"/>
            <a:ext cx="3450210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kern="1200" smtId="4294967295"/>
            </a:defPPr>
          </a:lstStyle>
          <a:p>
            <a:r>
              <a:rPr lang="cs-CZ" sz="9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Ministerstvo financí ČR</a:t>
            </a:r>
          </a:p>
        </p:txBody>
      </p:sp>
      <p:sp>
        <p:nvSpPr>
          <p:cNvPr id="51" name="TextBox 36">
            <a:extLst>
              <a:ext uri="{FF2B5EF4-FFF2-40B4-BE49-F238E27FC236}">
                <a16:creationId xmlns:a16="http://schemas.microsoft.com/office/drawing/2014/main" id="{191F0E95-2428-47C9-87CC-AE254AD711F9}"/>
              </a:ext>
            </a:extLst>
          </p:cNvPr>
          <p:cNvSpPr txBox="1"/>
          <p:nvPr/>
        </p:nvSpPr>
        <p:spPr>
          <a:xfrm>
            <a:off x="292096" y="3779327"/>
            <a:ext cx="22415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algn="ctr" defTabSz="457200"/>
            <a:r>
              <a:rPr lang="cs-CZ" sz="17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Legislativní opatření</a:t>
            </a:r>
            <a:endParaRPr lang="en-US" sz="17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Obrázek 43">
            <a:extLst>
              <a:ext uri="{FF2B5EF4-FFF2-40B4-BE49-F238E27FC236}">
                <a16:creationId xmlns:a16="http://schemas.microsoft.com/office/drawing/2014/main" id="{24935926-BBFA-4FF4-8563-62453C249A6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70" t="3527" r="22000" b="17801"/>
          <a:stretch>
            <a:fillRect/>
          </a:stretch>
        </p:blipFill>
        <p:spPr>
          <a:xfrm>
            <a:off x="1206952" y="1106340"/>
            <a:ext cx="411835" cy="612129"/>
          </a:xfrm>
          <a:prstGeom prst="rect">
            <a:avLst/>
          </a:prstGeom>
        </p:spPr>
      </p:pic>
      <p:pic>
        <p:nvPicPr>
          <p:cNvPr id="3" name="Obrázek 2" descr="Obsah obrázku knihovna, vlak, stopa, vsedě&#10;&#10;Popis byl vytvořen automaticky">
            <a:extLst>
              <a:ext uri="{FF2B5EF4-FFF2-40B4-BE49-F238E27FC236}">
                <a16:creationId xmlns:a16="http://schemas.microsoft.com/office/drawing/2014/main" id="{3143A580-C4DB-4FB2-8067-046490EBAF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89" b="7027"/>
          <a:stretch>
            <a:fillRect/>
          </a:stretch>
        </p:blipFill>
        <p:spPr>
          <a:xfrm>
            <a:off x="197963" y="2051530"/>
            <a:ext cx="2429820" cy="1414068"/>
          </a:xfrm>
          <a:prstGeom prst="rect">
            <a:avLst/>
          </a:prstGeom>
        </p:spPr>
      </p:pic>
      <p:grpSp>
        <p:nvGrpSpPr>
          <p:cNvPr id="2" name="Skupina 1">
            <a:extLst>
              <a:ext uri="{FF2B5EF4-FFF2-40B4-BE49-F238E27FC236}">
                <a16:creationId xmlns:a16="http://schemas.microsoft.com/office/drawing/2014/main" id="{32A3D0FA-3E70-4198-9827-2C030A8C49C1}"/>
              </a:ext>
            </a:extLst>
          </p:cNvPr>
          <p:cNvGrpSpPr/>
          <p:nvPr/>
        </p:nvGrpSpPr>
        <p:grpSpPr>
          <a:xfrm>
            <a:off x="3051521" y="1278287"/>
            <a:ext cx="6633047" cy="2964780"/>
            <a:chOff x="3051521" y="1022563"/>
            <a:chExt cx="6633047" cy="2964780"/>
          </a:xfrm>
        </p:grpSpPr>
        <p:grpSp>
          <p:nvGrpSpPr>
            <p:cNvPr id="45" name="Skupina 44">
              <a:extLst>
                <a:ext uri="{FF2B5EF4-FFF2-40B4-BE49-F238E27FC236}">
                  <a16:creationId xmlns:a16="http://schemas.microsoft.com/office/drawing/2014/main" id="{A7B3B229-65C4-4472-9D6B-BC8A6421BE89}"/>
                </a:ext>
              </a:extLst>
            </p:cNvPr>
            <p:cNvGrpSpPr/>
            <p:nvPr/>
          </p:nvGrpSpPr>
          <p:grpSpPr>
            <a:xfrm>
              <a:off x="3051521" y="1022563"/>
              <a:ext cx="5956217" cy="475635"/>
              <a:chOff x="3131840" y="771549"/>
              <a:chExt cx="5956217" cy="475635"/>
            </a:xfrm>
          </p:grpSpPr>
          <p:sp>
            <p:nvSpPr>
              <p:cNvPr id="71" name="Rectangle 27">
                <a:extLst>
                  <a:ext uri="{FF2B5EF4-FFF2-40B4-BE49-F238E27FC236}">
                    <a16:creationId xmlns:a16="http://schemas.microsoft.com/office/drawing/2014/main" id="{22E6F674-5B2D-4645-B408-1FA87A90524C}"/>
                  </a:ext>
                </a:extLst>
              </p:cNvPr>
              <p:cNvSpPr/>
              <p:nvPr/>
            </p:nvSpPr>
            <p:spPr>
              <a:xfrm>
                <a:off x="3424196" y="797936"/>
                <a:ext cx="5663861" cy="432048"/>
              </a:xfrm>
              <a:prstGeom prst="rect">
                <a:avLst/>
              </a:prstGeom>
              <a:solidFill>
                <a:srgbClr val="002060"/>
              </a:solidFill>
              <a:ln w="9525" cap="flat" cmpd="sng" algn="ctr">
                <a:noFill/>
                <a:prstDash val="solid"/>
              </a:ln>
            </p:spPr>
            <p:txBody>
              <a:bodyPr lIns="288000" tIns="34289" rIns="68579" bIns="34289" rtlCol="0" anchor="ctr"/>
              <a:lstStyle>
                <a:defPPr>
                  <a:defRPr kern="1200" smtId="4294967295"/>
                </a:defPPr>
              </a:lstStyle>
              <a:p>
                <a:pPr lvl="0" defTabSz="685783">
                  <a:defRPr/>
                </a:pPr>
                <a:r>
                  <a:rPr lang="cs-CZ" sz="1200" kern="0">
                    <a:solidFill>
                      <a:schemeClr val="bg1"/>
                    </a:solidFill>
                    <a:latin typeface="Arial"/>
                  </a:rPr>
                  <a:t>Účet dlouhodobých investic </a:t>
                </a:r>
                <a:endParaRPr lang="en-US" sz="1200" kern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72" name="ST_Bubble">
                <a:extLst>
                  <a:ext uri="{FF2B5EF4-FFF2-40B4-BE49-F238E27FC236}">
                    <a16:creationId xmlns:a16="http://schemas.microsoft.com/office/drawing/2014/main" id="{D53BE09E-D781-4E84-AB53-322768E8CD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1840" y="771549"/>
                <a:ext cx="504056" cy="475635"/>
              </a:xfrm>
              <a:prstGeom prst="ellipse">
                <a:avLst/>
              </a:prstGeom>
              <a:solidFill>
                <a:srgbClr val="002060"/>
              </a:solidFill>
              <a:ln w="28575">
                <a:solidFill>
                  <a:srgbClr val="FFFFFF"/>
                </a:solidFill>
                <a:round/>
              </a:ln>
            </p:spPr>
            <p:txBody>
              <a:bodyPr wrap="none" lIns="36000" tIns="36000" rIns="36000" bIns="36000" anchor="ctr"/>
              <a:lstStyle>
                <a:defPPr>
                  <a:defRPr kern="1200" smtId="4294967295"/>
                </a:defPPr>
              </a:lstStyle>
              <a:p>
                <a:pPr marL="0" marR="0" lvl="0" indent="0" algn="ctr" defTabSz="914446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46" name="Rectangle 27">
              <a:extLst>
                <a:ext uri="{FF2B5EF4-FFF2-40B4-BE49-F238E27FC236}">
                  <a16:creationId xmlns:a16="http://schemas.microsoft.com/office/drawing/2014/main" id="{422C4CA4-1450-433E-8329-4458773C6280}"/>
                </a:ext>
              </a:extLst>
            </p:cNvPr>
            <p:cNvSpPr/>
            <p:nvPr/>
          </p:nvSpPr>
          <p:spPr>
            <a:xfrm>
              <a:off x="3352188" y="1546779"/>
              <a:ext cx="5655549" cy="432048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</a:ln>
          </p:spPr>
          <p:txBody>
            <a:bodyPr lIns="288000" tIns="34289" rIns="68579" bIns="34289" rtlCol="0" anchor="ctr"/>
            <a:lstStyle>
              <a:defPPr>
                <a:defRPr kern="1200" smtId="4294967295"/>
              </a:defPPr>
            </a:lstStyle>
            <a:p>
              <a:pPr lvl="0" defTabSz="685783">
                <a:defRPr/>
              </a:pPr>
              <a:r>
                <a:rPr lang="cs-CZ" sz="1200" kern="0">
                  <a:solidFill>
                    <a:schemeClr val="bg1"/>
                  </a:solidFill>
                  <a:latin typeface="Arial"/>
                </a:rPr>
                <a:t>Nový typ účastnického fondu (alternativní účastnický fond)</a:t>
              </a:r>
              <a:endParaRPr lang="en-US" sz="1200" kern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47" name="ST_Bubble">
              <a:extLst>
                <a:ext uri="{FF2B5EF4-FFF2-40B4-BE49-F238E27FC236}">
                  <a16:creationId xmlns:a16="http://schemas.microsoft.com/office/drawing/2014/main" id="{8F279F06-A3C9-44B2-9B3A-BC3CCF1A4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832" y="1520392"/>
              <a:ext cx="504056" cy="475635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FFFFFF"/>
              </a:solidFill>
              <a:round/>
            </a:ln>
          </p:spPr>
          <p:txBody>
            <a:bodyPr wrap="none" lIns="36000" tIns="36000" rIns="36000" bIns="36000" anchor="ctr"/>
            <a:lstStyle>
              <a:defPPr>
                <a:defRPr kern="1200" smtId="4294967295"/>
              </a:defPPr>
            </a:lstStyle>
            <a:p>
              <a:pPr marL="0" marR="0" lvl="0" indent="0" algn="ctr" defTabSz="91444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/>
              </a:endParaRPr>
            </a:p>
          </p:txBody>
        </p:sp>
        <p:pic>
          <p:nvPicPr>
            <p:cNvPr id="48" name="Obrázek 47">
              <a:extLst>
                <a:ext uri="{FF2B5EF4-FFF2-40B4-BE49-F238E27FC236}">
                  <a16:creationId xmlns:a16="http://schemas.microsoft.com/office/drawing/2014/main" id="{1759D79C-2741-4636-BE76-9337C3CF8C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34" b="93377" l="2165" r="898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10856" y="1584601"/>
              <a:ext cx="1066229" cy="347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Rectangle 27">
              <a:extLst>
                <a:ext uri="{FF2B5EF4-FFF2-40B4-BE49-F238E27FC236}">
                  <a16:creationId xmlns:a16="http://schemas.microsoft.com/office/drawing/2014/main" id="{D27DE31E-793A-4E63-BE5D-490EE3DE61B2}"/>
                </a:ext>
              </a:extLst>
            </p:cNvPr>
            <p:cNvSpPr/>
            <p:nvPr/>
          </p:nvSpPr>
          <p:spPr>
            <a:xfrm>
              <a:off x="3352188" y="2044608"/>
              <a:ext cx="5655549" cy="432048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</a:ln>
          </p:spPr>
          <p:txBody>
            <a:bodyPr lIns="288000" tIns="34289" rIns="68579" bIns="34289" rtlCol="0" anchor="ctr"/>
            <a:lstStyle>
              <a:defPPr>
                <a:defRPr kern="1200" smtId="4294967295"/>
              </a:defPPr>
            </a:lstStyle>
            <a:p>
              <a:pPr lvl="0" defTabSz="685783">
                <a:defRPr/>
              </a:pPr>
              <a:r>
                <a:rPr lang="cs-CZ" sz="1200" kern="0">
                  <a:solidFill>
                    <a:schemeClr val="bg1"/>
                  </a:solidFill>
                  <a:latin typeface="Arial"/>
                </a:rPr>
                <a:t>Rozšíření emisních podmínek o údaje o emitentovi</a:t>
              </a:r>
              <a:endParaRPr lang="en-US" sz="1200" kern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50" name="ST_Bubble">
              <a:extLst>
                <a:ext uri="{FF2B5EF4-FFF2-40B4-BE49-F238E27FC236}">
                  <a16:creationId xmlns:a16="http://schemas.microsoft.com/office/drawing/2014/main" id="{F60F7A68-29D7-4A19-AFDF-17D5F3C84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832" y="2018221"/>
              <a:ext cx="504056" cy="475635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FFFFFF"/>
              </a:solidFill>
              <a:round/>
            </a:ln>
          </p:spPr>
          <p:txBody>
            <a:bodyPr wrap="none" lIns="36000" tIns="36000" rIns="36000" bIns="36000" anchor="ctr"/>
            <a:lstStyle>
              <a:defPPr>
                <a:defRPr kern="1200" smtId="4294967295"/>
              </a:defPPr>
            </a:lstStyle>
            <a:p>
              <a:pPr marL="0" marR="0" lvl="0" indent="0" algn="ctr" defTabSz="91444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/>
              </a:endParaRPr>
            </a:p>
          </p:txBody>
        </p:sp>
        <p:pic>
          <p:nvPicPr>
            <p:cNvPr id="52" name="Obrázek 51">
              <a:extLst>
                <a:ext uri="{FF2B5EF4-FFF2-40B4-BE49-F238E27FC236}">
                  <a16:creationId xmlns:a16="http://schemas.microsoft.com/office/drawing/2014/main" id="{11A3FE53-E560-4519-9CB1-7B87EFCF53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34" b="93377" l="2165" r="898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10856" y="2087024"/>
              <a:ext cx="1066229" cy="347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Rectangle 27">
              <a:extLst>
                <a:ext uri="{FF2B5EF4-FFF2-40B4-BE49-F238E27FC236}">
                  <a16:creationId xmlns:a16="http://schemas.microsoft.com/office/drawing/2014/main" id="{6173A930-388A-4723-A37B-72718EF8E42E}"/>
                </a:ext>
              </a:extLst>
            </p:cNvPr>
            <p:cNvSpPr/>
            <p:nvPr/>
          </p:nvSpPr>
          <p:spPr>
            <a:xfrm>
              <a:off x="3352188" y="2542437"/>
              <a:ext cx="5655549" cy="432048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</a:ln>
          </p:spPr>
          <p:txBody>
            <a:bodyPr lIns="288000" tIns="34289" rIns="68579" bIns="34289" rtlCol="0" anchor="ctr"/>
            <a:lstStyle>
              <a:defPPr>
                <a:defRPr kern="1200" smtId="4294967295"/>
              </a:defPPr>
            </a:lstStyle>
            <a:p>
              <a:pPr lvl="0" defTabSz="685783">
                <a:defRPr/>
              </a:pPr>
              <a:r>
                <a:rPr lang="cs-CZ" sz="1200" kern="0">
                  <a:solidFill>
                    <a:schemeClr val="bg1"/>
                  </a:solidFill>
                  <a:latin typeface="Arial"/>
                </a:rPr>
                <a:t>Povinné používání XML formátu</a:t>
              </a:r>
              <a:endParaRPr lang="en-US" sz="1200" kern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54" name="ST_Bubble">
              <a:extLst>
                <a:ext uri="{FF2B5EF4-FFF2-40B4-BE49-F238E27FC236}">
                  <a16:creationId xmlns:a16="http://schemas.microsoft.com/office/drawing/2014/main" id="{DA1B6ABF-EE27-49E9-8872-114C12F23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832" y="2516050"/>
              <a:ext cx="504056" cy="475635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FFFFFF"/>
              </a:solidFill>
              <a:round/>
            </a:ln>
          </p:spPr>
          <p:txBody>
            <a:bodyPr wrap="none" lIns="36000" tIns="36000" rIns="36000" bIns="36000" anchor="ctr"/>
            <a:lstStyle>
              <a:defPPr>
                <a:defRPr kern="1200" smtId="4294967295"/>
              </a:defPPr>
            </a:lstStyle>
            <a:p>
              <a:pPr marL="0" marR="0" lvl="0" indent="0" algn="ctr" defTabSz="91444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/>
              </a:endParaRPr>
            </a:p>
          </p:txBody>
        </p:sp>
        <p:pic>
          <p:nvPicPr>
            <p:cNvPr id="55" name="Obrázek 54">
              <a:extLst>
                <a:ext uri="{FF2B5EF4-FFF2-40B4-BE49-F238E27FC236}">
                  <a16:creationId xmlns:a16="http://schemas.microsoft.com/office/drawing/2014/main" id="{F444D6C2-3178-4007-B7E1-31C227F4BB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34" b="93377" l="2165" r="898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10856" y="2580259"/>
              <a:ext cx="1066229" cy="347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ectangle 27">
              <a:extLst>
                <a:ext uri="{FF2B5EF4-FFF2-40B4-BE49-F238E27FC236}">
                  <a16:creationId xmlns:a16="http://schemas.microsoft.com/office/drawing/2014/main" id="{2A31B90C-EEC1-4857-A69C-6729E19DBD37}"/>
                </a:ext>
              </a:extLst>
            </p:cNvPr>
            <p:cNvSpPr/>
            <p:nvPr/>
          </p:nvSpPr>
          <p:spPr>
            <a:xfrm>
              <a:off x="3352188" y="3040266"/>
              <a:ext cx="5655549" cy="43204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noFill/>
              <a:prstDash val="solid"/>
            </a:ln>
          </p:spPr>
          <p:txBody>
            <a:bodyPr lIns="288000" tIns="34289" rIns="68579" bIns="34289" rtlCol="0" anchor="ctr"/>
            <a:lstStyle>
              <a:defPPr>
                <a:defRPr kern="1200" smtId="4294967295"/>
              </a:defPPr>
            </a:lstStyle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Arial"/>
                  <a:ea typeface="+mn-ea"/>
                  <a:cs typeface="+mn-cs"/>
                </a:rPr>
                <a:t>Další legislativní opatření vyplývající</a:t>
              </a:r>
              <a:r>
                <a:rPr kumimoji="0" lang="cs-CZ" sz="1200" b="0" i="0" u="none" strike="noStrike" kern="0" cap="none" spc="0" normalizeH="0" noProof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Arial"/>
                  <a:ea typeface="+mn-ea"/>
                  <a:cs typeface="+mn-cs"/>
                </a:rPr>
                <a:t> z podnětů trhu a odborníků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ST_Bubble">
              <a:extLst>
                <a:ext uri="{FF2B5EF4-FFF2-40B4-BE49-F238E27FC236}">
                  <a16:creationId xmlns:a16="http://schemas.microsoft.com/office/drawing/2014/main" id="{BB6FC8B0-E2FC-4340-B531-107C28752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832" y="3013879"/>
              <a:ext cx="504056" cy="47563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>
              <a:solidFill>
                <a:srgbClr val="FFFFFF"/>
              </a:solidFill>
              <a:round/>
            </a:ln>
          </p:spPr>
          <p:txBody>
            <a:bodyPr wrap="none" lIns="36000" tIns="36000" rIns="36000" bIns="36000" anchor="ctr"/>
            <a:lstStyle>
              <a:defPPr>
                <a:defRPr kern="1200" smtId="4294967295"/>
              </a:defPPr>
            </a:lstStyle>
            <a:p>
              <a:pPr marL="0" marR="0" lvl="0" indent="0" algn="ctr" defTabSz="91444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/>
              </a:endParaRPr>
            </a:p>
          </p:txBody>
        </p:sp>
        <p:pic>
          <p:nvPicPr>
            <p:cNvPr id="63" name="Obrázek 62">
              <a:extLst>
                <a:ext uri="{FF2B5EF4-FFF2-40B4-BE49-F238E27FC236}">
                  <a16:creationId xmlns:a16="http://schemas.microsoft.com/office/drawing/2014/main" id="{C292C6C8-9C71-490C-8602-41B35BC1DC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34" b="93377" l="2165" r="898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18339" y="3078088"/>
              <a:ext cx="1066229" cy="347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Rectangle 27">
              <a:extLst>
                <a:ext uri="{FF2B5EF4-FFF2-40B4-BE49-F238E27FC236}">
                  <a16:creationId xmlns:a16="http://schemas.microsoft.com/office/drawing/2014/main" id="{08CA13D4-721D-454F-B8DB-1F0EF89F7031}"/>
                </a:ext>
              </a:extLst>
            </p:cNvPr>
            <p:cNvSpPr/>
            <p:nvPr/>
          </p:nvSpPr>
          <p:spPr>
            <a:xfrm>
              <a:off x="3352188" y="3538095"/>
              <a:ext cx="5655549" cy="432048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</a:ln>
          </p:spPr>
          <p:txBody>
            <a:bodyPr lIns="288000" tIns="34289" rIns="68579" bIns="34289" rtlCol="0" anchor="ctr"/>
            <a:lstStyle>
              <a:defPPr>
                <a:defRPr kern="1200" smtId="4294967295"/>
              </a:defPPr>
            </a:lstStyle>
            <a:p>
              <a:pPr lvl="0" defTabSz="685783">
                <a:defRPr/>
              </a:pPr>
              <a:r>
                <a:rPr lang="cs-CZ" sz="1200" kern="0">
                  <a:solidFill>
                    <a:schemeClr val="bg1"/>
                  </a:solidFill>
                  <a:latin typeface="Arial"/>
                </a:rPr>
                <a:t>Rozšíření okruhu subjektů nabízejících státní dluhopisy</a:t>
              </a:r>
              <a:endParaRPr lang="en-US" sz="1200" kern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65" name="ST_Bubble">
              <a:extLst>
                <a:ext uri="{FF2B5EF4-FFF2-40B4-BE49-F238E27FC236}">
                  <a16:creationId xmlns:a16="http://schemas.microsoft.com/office/drawing/2014/main" id="{FC3DB88C-4B8D-4A4C-A8F5-406AC7BF4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832" y="3511708"/>
              <a:ext cx="504056" cy="475635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FFFFFF"/>
              </a:solidFill>
              <a:round/>
            </a:ln>
          </p:spPr>
          <p:txBody>
            <a:bodyPr wrap="none" lIns="36000" tIns="36000" rIns="36000" bIns="36000" anchor="ctr"/>
            <a:lstStyle>
              <a:defPPr>
                <a:defRPr kern="1200" smtId="4294967295"/>
              </a:defPPr>
            </a:lstStyle>
            <a:p>
              <a:pPr marL="0" marR="0" lvl="0" indent="0" algn="ctr" defTabSz="91444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/>
              </a:endParaRPr>
            </a:p>
          </p:txBody>
        </p:sp>
        <p:pic>
          <p:nvPicPr>
            <p:cNvPr id="66" name="Obrázek 65">
              <a:extLst>
                <a:ext uri="{FF2B5EF4-FFF2-40B4-BE49-F238E27FC236}">
                  <a16:creationId xmlns:a16="http://schemas.microsoft.com/office/drawing/2014/main" id="{DEEE5CFE-15DB-43D3-8C88-4682B6E86F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34" b="93377" l="2165" r="898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18339" y="3580511"/>
              <a:ext cx="1066229" cy="347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Obrázek 69">
              <a:extLst>
                <a:ext uri="{FF2B5EF4-FFF2-40B4-BE49-F238E27FC236}">
                  <a16:creationId xmlns:a16="http://schemas.microsoft.com/office/drawing/2014/main" id="{039B2288-FB15-4625-A27F-7898F6569C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34" b="93377" l="2165" r="898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10856" y="1094572"/>
              <a:ext cx="1066229" cy="347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17">
              <a:extLst>
                <a:ext uri="{FF2B5EF4-FFF2-40B4-BE49-F238E27FC236}">
                  <a16:creationId xmlns:a16="http://schemas.microsoft.com/office/drawing/2014/main" id="{75AE15B4-4F06-4633-B0BD-72D4E09E2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500"/>
            <a:stretch>
              <a:fillRect/>
            </a:stretch>
          </p:blipFill>
          <p:spPr>
            <a:xfrm>
              <a:off x="3090308" y="2072196"/>
              <a:ext cx="443099" cy="361125"/>
            </a:xfrm>
            <a:prstGeom prst="rect">
              <a:avLst/>
            </a:prstGeom>
          </p:spPr>
        </p:pic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id="{C1348208-2ADC-433E-B476-6CEFFF0C8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350"/>
            <a:stretch>
              <a:fillRect/>
            </a:stretch>
          </p:blipFill>
          <p:spPr>
            <a:xfrm>
              <a:off x="3138094" y="2608030"/>
              <a:ext cx="331260" cy="280410"/>
            </a:xfrm>
            <a:prstGeom prst="rect">
              <a:avLst/>
            </a:prstGeom>
          </p:spPr>
        </p:pic>
        <p:pic>
          <p:nvPicPr>
            <p:cNvPr id="82" name="Picture 16">
              <a:extLst>
                <a:ext uri="{FF2B5EF4-FFF2-40B4-BE49-F238E27FC236}">
                  <a16:creationId xmlns:a16="http://schemas.microsoft.com/office/drawing/2014/main" id="{3C1F5A59-59C2-4436-BA6E-44A04F34A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51"/>
            <a:stretch>
              <a:fillRect/>
            </a:stretch>
          </p:blipFill>
          <p:spPr>
            <a:xfrm>
              <a:off x="3115233" y="1073257"/>
              <a:ext cx="393251" cy="324627"/>
            </a:xfrm>
            <a:prstGeom prst="rect">
              <a:avLst/>
            </a:prstGeom>
          </p:spPr>
        </p:pic>
        <p:pic>
          <p:nvPicPr>
            <p:cNvPr id="86" name="Picture 2" descr="C:\Users\15926\AppData\Local\Temp\noun_infrastructure_1694567.png">
              <a:extLst>
                <a:ext uri="{FF2B5EF4-FFF2-40B4-BE49-F238E27FC236}">
                  <a16:creationId xmlns:a16="http://schemas.microsoft.com/office/drawing/2014/main" id="{FA064F22-0ECA-46EF-AE15-C0776E2077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889"/>
            <a:stretch>
              <a:fillRect/>
            </a:stretch>
          </p:blipFill>
          <p:spPr bwMode="auto">
            <a:xfrm>
              <a:off x="3126294" y="3593936"/>
              <a:ext cx="354510" cy="308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Skupina 11">
              <a:extLst>
                <a:ext uri="{FF2B5EF4-FFF2-40B4-BE49-F238E27FC236}">
                  <a16:creationId xmlns:a16="http://schemas.microsoft.com/office/drawing/2014/main" id="{A04E7EC5-873F-4EFE-9C70-B46DC76ECF8F}"/>
                </a:ext>
              </a:extLst>
            </p:cNvPr>
            <p:cNvGrpSpPr/>
            <p:nvPr/>
          </p:nvGrpSpPr>
          <p:grpSpPr>
            <a:xfrm>
              <a:off x="3124616" y="1577680"/>
              <a:ext cx="381668" cy="367300"/>
              <a:chOff x="3062464" y="1475772"/>
              <a:chExt cx="412774" cy="396000"/>
            </a:xfrm>
          </p:grpSpPr>
          <p:grpSp>
            <p:nvGrpSpPr>
              <p:cNvPr id="10" name="Skupina 9">
                <a:extLst>
                  <a:ext uri="{FF2B5EF4-FFF2-40B4-BE49-F238E27FC236}">
                    <a16:creationId xmlns:a16="http://schemas.microsoft.com/office/drawing/2014/main" id="{3080A491-B0F4-46D7-ACAC-915CEE80B477}"/>
                  </a:ext>
                </a:extLst>
              </p:cNvPr>
              <p:cNvGrpSpPr/>
              <p:nvPr/>
            </p:nvGrpSpPr>
            <p:grpSpPr>
              <a:xfrm>
                <a:off x="3073354" y="1475772"/>
                <a:ext cx="396000" cy="396000"/>
                <a:chOff x="2267746" y="0"/>
                <a:chExt cx="4680508" cy="4443957"/>
              </a:xfrm>
            </p:grpSpPr>
            <p:pic>
              <p:nvPicPr>
                <p:cNvPr id="8" name="Obrázek 7">
                  <a:extLst>
                    <a:ext uri="{FF2B5EF4-FFF2-40B4-BE49-F238E27FC236}">
                      <a16:creationId xmlns:a16="http://schemas.microsoft.com/office/drawing/2014/main" id="{6345BD3E-3D47-4113-B169-19151A5F5D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7">
                          <a14:imgEffect>
                            <a14:artisticPhotocopy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201" r="3801" b="13601"/>
                <a:stretch>
                  <a:fillRect/>
                </a:stretch>
              </p:blipFill>
              <p:spPr>
                <a:xfrm>
                  <a:off x="2267746" y="0"/>
                  <a:ext cx="4680508" cy="4443957"/>
                </a:xfrm>
                <a:prstGeom prst="rect">
                  <a:avLst/>
                </a:prstGeom>
              </p:spPr>
            </p:pic>
            <p:sp>
              <p:nvSpPr>
                <p:cNvPr id="9" name="Ovál 8">
                  <a:extLst>
                    <a:ext uri="{FF2B5EF4-FFF2-40B4-BE49-F238E27FC236}">
                      <a16:creationId xmlns:a16="http://schemas.microsoft.com/office/drawing/2014/main" id="{DBC603E1-8638-4C34-A3C5-41BDD976BC8C}"/>
                    </a:ext>
                  </a:extLst>
                </p:cNvPr>
                <p:cNvSpPr/>
                <p:nvPr/>
              </p:nvSpPr>
              <p:spPr>
                <a:xfrm>
                  <a:off x="3930355" y="1504526"/>
                  <a:ext cx="1296134" cy="13954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kern="1200" smtId="4294967295"/>
                  </a:defPPr>
                </a:lstStyle>
                <a:p>
                  <a:pPr algn="ctr"/>
                  <a:endParaRPr lang="cs-CZ" sz="2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E30DADF4-6012-4C86-9317-0B2CF564C9E8}"/>
                  </a:ext>
                </a:extLst>
              </p:cNvPr>
              <p:cNvSpPr txBox="1"/>
              <p:nvPr/>
            </p:nvSpPr>
            <p:spPr>
              <a:xfrm>
                <a:off x="3062464" y="1587376"/>
                <a:ext cx="412774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kern="1200" smtId="4294967295"/>
                </a:defPPr>
              </a:lstStyle>
              <a:p>
                <a:pPr algn="ctr"/>
                <a:r>
                  <a:rPr lang="cs-CZ" sz="5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Kč</a:t>
                </a:r>
              </a:p>
            </p:txBody>
          </p:sp>
        </p:grpSp>
        <p:pic>
          <p:nvPicPr>
            <p:cNvPr id="14" name="Obrázek 13">
              <a:extLst>
                <a:ext uri="{FF2B5EF4-FFF2-40B4-BE49-F238E27FC236}">
                  <a16:creationId xmlns:a16="http://schemas.microsoft.com/office/drawing/2014/main" id="{DBAB5D52-E90B-421B-8B0E-FEB61F3AE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00" r="12201" b="15001"/>
            <a:stretch>
              <a:fillRect/>
            </a:stretch>
          </p:blipFill>
          <p:spPr>
            <a:xfrm>
              <a:off x="3169199" y="3109001"/>
              <a:ext cx="265656" cy="288022"/>
            </a:xfrm>
            <a:prstGeom prst="rect">
              <a:avLst/>
            </a:prstGeom>
          </p:spPr>
        </p:pic>
      </p:grpSp>
      <p:grpSp>
        <p:nvGrpSpPr>
          <p:cNvPr id="58" name="Skupina 57">
            <a:extLst>
              <a:ext uri="{FF2B5EF4-FFF2-40B4-BE49-F238E27FC236}">
                <a16:creationId xmlns:a16="http://schemas.microsoft.com/office/drawing/2014/main" id="{BB284D6B-D78F-419E-BDCE-3838912C4634}"/>
              </a:ext>
            </a:extLst>
          </p:cNvPr>
          <p:cNvGrpSpPr/>
          <p:nvPr/>
        </p:nvGrpSpPr>
        <p:grpSpPr>
          <a:xfrm>
            <a:off x="7641395" y="4866649"/>
            <a:ext cx="1363548" cy="189000"/>
            <a:chOff x="9799030" y="6490720"/>
            <a:chExt cx="1818064" cy="252000"/>
          </a:xfrm>
        </p:grpSpPr>
        <p:sp>
          <p:nvSpPr>
            <p:cNvPr id="59" name="Rechteck 6">
              <a:extLst>
                <a:ext uri="{FF2B5EF4-FFF2-40B4-BE49-F238E27FC236}">
                  <a16:creationId xmlns:a16="http://schemas.microsoft.com/office/drawing/2014/main" id="{5688DC55-018B-4A17-A176-DEC44166367C}"/>
                </a:ext>
              </a:extLst>
            </p:cNvPr>
            <p:cNvSpPr/>
            <p:nvPr/>
          </p:nvSpPr>
          <p:spPr>
            <a:xfrm>
              <a:off x="9799030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r>
                <a:rPr lang="en-US" sz="105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60" name="Rechteck 13">
              <a:extLst>
                <a:ext uri="{FF2B5EF4-FFF2-40B4-BE49-F238E27FC236}">
                  <a16:creationId xmlns:a16="http://schemas.microsoft.com/office/drawing/2014/main" id="{A5C845A5-D954-4F1E-B95E-46A23BEB3BDD}"/>
                </a:ext>
              </a:extLst>
            </p:cNvPr>
            <p:cNvSpPr/>
            <p:nvPr/>
          </p:nvSpPr>
          <p:spPr>
            <a:xfrm>
              <a:off x="10190546" y="6490720"/>
              <a:ext cx="252000" cy="252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r>
                <a:rPr lang="en-US" sz="105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61" name="Rechteck 15">
              <a:extLst>
                <a:ext uri="{FF2B5EF4-FFF2-40B4-BE49-F238E27FC236}">
                  <a16:creationId xmlns:a16="http://schemas.microsoft.com/office/drawing/2014/main" id="{8053E992-DE92-4D86-B374-9083FCE939AE}"/>
                </a:ext>
              </a:extLst>
            </p:cNvPr>
            <p:cNvSpPr/>
            <p:nvPr/>
          </p:nvSpPr>
          <p:spPr>
            <a:xfrm>
              <a:off x="10582062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r>
                <a:rPr lang="en-US" sz="105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62" name="Rechteck 17">
              <a:extLst>
                <a:ext uri="{FF2B5EF4-FFF2-40B4-BE49-F238E27FC236}">
                  <a16:creationId xmlns:a16="http://schemas.microsoft.com/office/drawing/2014/main" id="{66C0A1B5-B26C-4F1B-B9BF-CF6018F9DD6E}"/>
                </a:ext>
              </a:extLst>
            </p:cNvPr>
            <p:cNvSpPr/>
            <p:nvPr/>
          </p:nvSpPr>
          <p:spPr>
            <a:xfrm>
              <a:off x="10973578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r>
                <a:rPr lang="en-US" sz="105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75" name="Rechteck 17">
              <a:extLst>
                <a:ext uri="{FF2B5EF4-FFF2-40B4-BE49-F238E27FC236}">
                  <a16:creationId xmlns:a16="http://schemas.microsoft.com/office/drawing/2014/main" id="{058AA4BA-3F44-4559-86B1-F56C2B537FEC}"/>
                </a:ext>
              </a:extLst>
            </p:cNvPr>
            <p:cNvSpPr/>
            <p:nvPr/>
          </p:nvSpPr>
          <p:spPr>
            <a:xfrm>
              <a:off x="11365094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r>
                <a:rPr lang="en-US" sz="105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0432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20000" p14:dur="0"/>
    </mc:Choice>
    <mc:Fallback>
      <p:transition advTm="20000"/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el 1"/>
          <p:cNvSpPr txBox="1"/>
          <p:nvPr/>
        </p:nvSpPr>
        <p:spPr>
          <a:xfrm>
            <a:off x="197964" y="181422"/>
            <a:ext cx="8710160" cy="470898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algn="l" defTabSz="685835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cs-CZ" sz="1700">
                <a:solidFill>
                  <a:srgbClr val="002060"/>
                </a:solidFill>
              </a:rPr>
              <a:t>Nelegislativní opatření vyplývající z Koncepce nebo ze snahy rozvinout kapitálový trh. Jednotlivá opatření jsou vždy konzultována se odbornou veřejností.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DCB1F29C-08D2-4C90-9596-26A943A86836}"/>
              </a:ext>
            </a:extLst>
          </p:cNvPr>
          <p:cNvCxnSpPr/>
          <p:nvPr/>
        </p:nvCxnSpPr>
        <p:spPr>
          <a:xfrm>
            <a:off x="197964" y="699542"/>
            <a:ext cx="880977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DCB1F29C-08D2-4C90-9596-26A943A86836}"/>
              </a:ext>
            </a:extLst>
          </p:cNvPr>
          <p:cNvCxnSpPr/>
          <p:nvPr/>
        </p:nvCxnSpPr>
        <p:spPr>
          <a:xfrm>
            <a:off x="197964" y="4821811"/>
            <a:ext cx="8809774" cy="0"/>
          </a:xfrm>
          <a:prstGeom prst="line">
            <a:avLst/>
          </a:prstGeom>
          <a:noFill/>
          <a:ln w="9525" cap="flat" cmpd="sng" algn="ctr">
            <a:solidFill>
              <a:srgbClr val="002060"/>
            </a:solidFill>
            <a:prstDash val="solid"/>
          </a:ln>
        </p:spPr>
      </p:cxnSp>
      <p:sp>
        <p:nvSpPr>
          <p:cNvPr id="41" name="Rectangle 12">
            <a:extLst>
              <a:ext uri="{FF2B5EF4-FFF2-40B4-BE49-F238E27FC236}">
                <a16:creationId xmlns:a16="http://schemas.microsoft.com/office/drawing/2014/main" id="{99553AC1-69B1-4E0B-BF21-30BA9463CF15}"/>
              </a:ext>
            </a:extLst>
          </p:cNvPr>
          <p:cNvSpPr/>
          <p:nvPr/>
        </p:nvSpPr>
        <p:spPr>
          <a:xfrm>
            <a:off x="197964" y="759288"/>
            <a:ext cx="2429820" cy="4002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lIns="90000" tIns="45720" rIns="91440" bIns="45720" rtlCol="0" anchor="ctr">
            <a:noAutofit/>
          </a:bodyPr>
          <a:lstStyle>
            <a:defPPr>
              <a:defRPr kern="1200" smtId="4294967295"/>
            </a:defPPr>
          </a:lstStyle>
          <a:p>
            <a:pPr defTabSz="914378">
              <a:lnSpc>
                <a:spcPct val="90000"/>
              </a:lnSpc>
              <a:spcBef>
                <a:spcPts val="1000"/>
              </a:spcBef>
              <a:defRPr/>
            </a:pPr>
            <a:endParaRPr lang="en-US" sz="10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2" name="Group 57">
            <a:extLst>
              <a:ext uri="{FF2B5EF4-FFF2-40B4-BE49-F238E27FC236}">
                <a16:creationId xmlns:a16="http://schemas.microsoft.com/office/drawing/2014/main" id="{CBEAD5F1-1775-4746-8337-6C44CDAE2592}"/>
              </a:ext>
            </a:extLst>
          </p:cNvPr>
          <p:cNvGrpSpPr/>
          <p:nvPr/>
        </p:nvGrpSpPr>
        <p:grpSpPr>
          <a:xfrm>
            <a:off x="2699793" y="882769"/>
            <a:ext cx="293003" cy="3738002"/>
            <a:chOff x="5800320" y="3606375"/>
            <a:chExt cx="293003" cy="1143102"/>
          </a:xfrm>
        </p:grpSpPr>
        <p:cxnSp>
          <p:nvCxnSpPr>
            <p:cNvPr id="263" name="Straight Connector 58">
              <a:extLst>
                <a:ext uri="{FF2B5EF4-FFF2-40B4-BE49-F238E27FC236}">
                  <a16:creationId xmlns:a16="http://schemas.microsoft.com/office/drawing/2014/main" id="{E2353AA3-B750-9247-8720-FFC74ED95143}"/>
                </a:ext>
              </a:extLst>
            </p:cNvPr>
            <p:cNvCxnSpPr/>
            <p:nvPr/>
          </p:nvCxnSpPr>
          <p:spPr>
            <a:xfrm rot="16200000" flipH="1">
              <a:off x="5361236" y="4177926"/>
              <a:ext cx="1143102" cy="0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264" name="Rectangle 59">
              <a:extLst>
                <a:ext uri="{FF2B5EF4-FFF2-40B4-BE49-F238E27FC236}">
                  <a16:creationId xmlns:a16="http://schemas.microsoft.com/office/drawing/2014/main" id="{210BA860-650A-524F-B93C-C5107EF79A80}"/>
                </a:ext>
              </a:extLst>
            </p:cNvPr>
            <p:cNvSpPr/>
            <p:nvPr/>
          </p:nvSpPr>
          <p:spPr>
            <a:xfrm>
              <a:off x="5800320" y="4042878"/>
              <a:ext cx="264933" cy="274169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</a:ln>
          </p:spPr>
          <p:txBody>
            <a:bodyPr lIns="73152" tIns="73152" rIns="73152" bIns="73152" rtlCol="0" anchor="ctr"/>
            <a:lstStyle>
              <a:defPPr>
                <a:defRPr kern="1200" smtId="4294967295"/>
              </a:defPPr>
            </a:lstStyle>
            <a:p>
              <a:pPr algn="ctr" defTabSz="914378">
                <a:defRPr/>
              </a:pPr>
              <a:endParaRPr lang="en-GB" sz="10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5" name="Freeform: Shape 60">
              <a:extLst>
                <a:ext uri="{FF2B5EF4-FFF2-40B4-BE49-F238E27FC236}">
                  <a16:creationId xmlns:a16="http://schemas.microsoft.com/office/drawing/2014/main" id="{768A7BB2-4399-3E49-8E60-91CDDCBCA4D8}"/>
                </a:ext>
              </a:extLst>
            </p:cNvPr>
            <p:cNvSpPr/>
            <p:nvPr/>
          </p:nvSpPr>
          <p:spPr>
            <a:xfrm>
              <a:off x="5828391" y="4067704"/>
              <a:ext cx="264932" cy="220444"/>
            </a:xfrm>
            <a:custGeom>
              <a:rect l="0" t="0" r="0" b="0"/>
              <a:pathLst>
                <a:path w="284164" h="539751">
                  <a:moveTo>
                    <a:pt x="0" y="0"/>
                  </a:moveTo>
                  <a:lnTo>
                    <a:pt x="0" y="133350"/>
                  </a:lnTo>
                  <a:lnTo>
                    <a:pt x="138113" y="269875"/>
                  </a:lnTo>
                  <a:lnTo>
                    <a:pt x="0" y="412750"/>
                  </a:lnTo>
                  <a:lnTo>
                    <a:pt x="0" y="539750"/>
                  </a:lnTo>
                  <a:lnTo>
                    <a:pt x="284163" y="269875"/>
                  </a:lnTo>
                  <a:close/>
                </a:path>
              </a:pathLst>
            </a:custGeom>
            <a:solidFill>
              <a:srgbClr val="002060"/>
            </a:solidFill>
            <a:ln w="9525" cap="flat" cmpd="sng" algn="ctr">
              <a:noFill/>
              <a:prstDash val="solid"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3"/>
                  </a:solidFill>
                  <a:prstDash val="solid"/>
                </a14:hiddenLine>
              </a:ext>
            </a:extLst>
          </p:spPr>
          <p:txBody>
            <a:bodyPr lIns="73152" tIns="73152" rIns="73152" bIns="73152" rtlCol="0" anchor="ctr"/>
            <a:lstStyle>
              <a:defPPr>
                <a:defRPr kern="1200" smtId="4294967295"/>
              </a:defPPr>
            </a:lstStyle>
            <a:p>
              <a:pPr algn="ctr" defTabSz="914378">
                <a:defRPr/>
              </a:pPr>
              <a:endParaRPr lang="en-GB" sz="1000" kern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BB0FBDED-52C0-49B5-9AEF-F55D83E186AB}"/>
              </a:ext>
            </a:extLst>
          </p:cNvPr>
          <p:cNvSpPr txBox="1"/>
          <p:nvPr/>
        </p:nvSpPr>
        <p:spPr>
          <a:xfrm>
            <a:off x="197963" y="4859614"/>
            <a:ext cx="3450210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kern="1200" smtId="4294967295"/>
            </a:defPPr>
          </a:lstStyle>
          <a:p>
            <a:r>
              <a:rPr lang="cs-CZ" sz="9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Ministerstvo financí ČR</a:t>
            </a:r>
          </a:p>
        </p:txBody>
      </p:sp>
      <p:sp>
        <p:nvSpPr>
          <p:cNvPr id="51" name="TextBox 36">
            <a:extLst>
              <a:ext uri="{FF2B5EF4-FFF2-40B4-BE49-F238E27FC236}">
                <a16:creationId xmlns:a16="http://schemas.microsoft.com/office/drawing/2014/main" id="{191F0E95-2428-47C9-87CC-AE254AD711F9}"/>
              </a:ext>
            </a:extLst>
          </p:cNvPr>
          <p:cNvSpPr txBox="1"/>
          <p:nvPr/>
        </p:nvSpPr>
        <p:spPr>
          <a:xfrm>
            <a:off x="292097" y="3779328"/>
            <a:ext cx="22415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algn="ctr" defTabSz="457189"/>
            <a:r>
              <a:rPr lang="cs-CZ" sz="17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Nelegislativní opatření</a:t>
            </a:r>
            <a:endParaRPr lang="en-US" sz="17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Skupina 42">
            <a:extLst>
              <a:ext uri="{FF2B5EF4-FFF2-40B4-BE49-F238E27FC236}">
                <a16:creationId xmlns:a16="http://schemas.microsoft.com/office/drawing/2014/main" id="{821CBCB4-E954-4E8E-8A1C-7F2EE1753FAB}"/>
              </a:ext>
            </a:extLst>
          </p:cNvPr>
          <p:cNvGrpSpPr/>
          <p:nvPr/>
        </p:nvGrpSpPr>
        <p:grpSpPr>
          <a:xfrm>
            <a:off x="3051522" y="1022564"/>
            <a:ext cx="6633047" cy="3462609"/>
            <a:chOff x="3051521" y="771549"/>
            <a:chExt cx="6633047" cy="3462609"/>
          </a:xfrm>
        </p:grpSpPr>
        <p:grpSp>
          <p:nvGrpSpPr>
            <p:cNvPr id="45" name="Skupina 44">
              <a:extLst>
                <a:ext uri="{FF2B5EF4-FFF2-40B4-BE49-F238E27FC236}">
                  <a16:creationId xmlns:a16="http://schemas.microsoft.com/office/drawing/2014/main" id="{A7B3B229-65C4-4472-9D6B-BC8A6421BE89}"/>
                </a:ext>
              </a:extLst>
            </p:cNvPr>
            <p:cNvGrpSpPr/>
            <p:nvPr/>
          </p:nvGrpSpPr>
          <p:grpSpPr>
            <a:xfrm>
              <a:off x="3051521" y="771549"/>
              <a:ext cx="5956217" cy="475635"/>
              <a:chOff x="3131840" y="771549"/>
              <a:chExt cx="5956217" cy="475635"/>
            </a:xfrm>
          </p:grpSpPr>
          <p:sp>
            <p:nvSpPr>
              <p:cNvPr id="71" name="Rectangle 27">
                <a:extLst>
                  <a:ext uri="{FF2B5EF4-FFF2-40B4-BE49-F238E27FC236}">
                    <a16:creationId xmlns:a16="http://schemas.microsoft.com/office/drawing/2014/main" id="{22E6F674-5B2D-4645-B408-1FA87A90524C}"/>
                  </a:ext>
                </a:extLst>
              </p:cNvPr>
              <p:cNvSpPr/>
              <p:nvPr/>
            </p:nvSpPr>
            <p:spPr>
              <a:xfrm>
                <a:off x="3424196" y="797936"/>
                <a:ext cx="5663861" cy="432048"/>
              </a:xfrm>
              <a:prstGeom prst="rect">
                <a:avLst/>
              </a:prstGeom>
              <a:solidFill>
                <a:srgbClr val="002060"/>
              </a:solidFill>
              <a:ln w="9525" cap="flat" cmpd="sng" algn="ctr">
                <a:noFill/>
                <a:prstDash val="solid"/>
              </a:ln>
            </p:spPr>
            <p:txBody>
              <a:bodyPr lIns="288000" tIns="34289" rIns="68579" bIns="34289" rtlCol="0" anchor="ctr"/>
              <a:lstStyle>
                <a:defPPr>
                  <a:defRPr kern="1200" smtId="4294967295"/>
                </a:defPPr>
              </a:lstStyle>
              <a:p>
                <a:pPr defTabSz="685766">
                  <a:defRPr/>
                </a:pPr>
                <a:r>
                  <a:rPr lang="cs-CZ" sz="1200" kern="0">
                    <a:solidFill>
                      <a:schemeClr val="bg1"/>
                    </a:solidFill>
                    <a:latin typeface="Arial"/>
                  </a:rPr>
                  <a:t>Zpráva Světové banky o </a:t>
                </a:r>
                <a:r>
                  <a:rPr lang="cs-CZ" sz="1200" i="1" kern="0">
                    <a:solidFill>
                      <a:schemeClr val="bg1"/>
                    </a:solidFill>
                    <a:latin typeface="Arial"/>
                  </a:rPr>
                  <a:t>Business Angels</a:t>
                </a:r>
                <a:r>
                  <a:rPr lang="cs-CZ" sz="1200" kern="0">
                    <a:solidFill>
                      <a:schemeClr val="bg1"/>
                    </a:solidFill>
                    <a:latin typeface="Arial"/>
                  </a:rPr>
                  <a:t> </a:t>
                </a:r>
                <a:endParaRPr lang="en-US" sz="1200" kern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72" name="ST_Bubble">
                <a:extLst>
                  <a:ext uri="{FF2B5EF4-FFF2-40B4-BE49-F238E27FC236}">
                    <a16:creationId xmlns:a16="http://schemas.microsoft.com/office/drawing/2014/main" id="{D53BE09E-D781-4E84-AB53-322768E8CD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1840" y="771549"/>
                <a:ext cx="504056" cy="475635"/>
              </a:xfrm>
              <a:prstGeom prst="ellipse">
                <a:avLst/>
              </a:prstGeom>
              <a:solidFill>
                <a:srgbClr val="002060"/>
              </a:solidFill>
              <a:ln w="28575">
                <a:solidFill>
                  <a:srgbClr val="FFFFFF"/>
                </a:solidFill>
                <a:round/>
              </a:ln>
            </p:spPr>
            <p:txBody>
              <a:bodyPr wrap="none" lIns="36000" tIns="36000" rIns="36000" bIns="36000" anchor="ctr"/>
              <a:lstStyle>
                <a:defPPr>
                  <a:defRPr kern="1200" smtId="4294967295"/>
                </a:defPPr>
              </a:lstStyle>
              <a:p>
                <a:pPr algn="ctr" defTabSz="914423">
                  <a:defRPr/>
                </a:pPr>
                <a:endParaRPr lang="en-US" sz="1400" b="1" kern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sp>
          <p:nvSpPr>
            <p:cNvPr id="46" name="Rectangle 27">
              <a:extLst>
                <a:ext uri="{FF2B5EF4-FFF2-40B4-BE49-F238E27FC236}">
                  <a16:creationId xmlns:a16="http://schemas.microsoft.com/office/drawing/2014/main" id="{422C4CA4-1450-433E-8329-4458773C6280}"/>
                </a:ext>
              </a:extLst>
            </p:cNvPr>
            <p:cNvSpPr/>
            <p:nvPr/>
          </p:nvSpPr>
          <p:spPr>
            <a:xfrm>
              <a:off x="3352188" y="1295765"/>
              <a:ext cx="5655549" cy="432048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</a:ln>
          </p:spPr>
          <p:txBody>
            <a:bodyPr lIns="288000" tIns="34289" rIns="68579" bIns="34289" rtlCol="0" anchor="ctr"/>
            <a:lstStyle>
              <a:defPPr>
                <a:defRPr kern="1200" smtId="4294967295"/>
              </a:defPPr>
            </a:lstStyle>
            <a:p>
              <a:pPr defTabSz="685766">
                <a:defRPr/>
              </a:pPr>
              <a:r>
                <a:rPr lang="cs-CZ" sz="1200" kern="0">
                  <a:solidFill>
                    <a:schemeClr val="bg1"/>
                  </a:solidFill>
                  <a:latin typeface="Arial"/>
                </a:rPr>
                <a:t>Scorecard korporátních dluhopisů 2.0</a:t>
              </a:r>
              <a:endParaRPr lang="en-US" sz="1200" kern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47" name="ST_Bubble">
              <a:extLst>
                <a:ext uri="{FF2B5EF4-FFF2-40B4-BE49-F238E27FC236}">
                  <a16:creationId xmlns:a16="http://schemas.microsoft.com/office/drawing/2014/main" id="{8F279F06-A3C9-44B2-9B3A-BC3CCF1A4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832" y="1269378"/>
              <a:ext cx="504056" cy="475635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FFFFFF"/>
              </a:solidFill>
              <a:round/>
            </a:ln>
          </p:spPr>
          <p:txBody>
            <a:bodyPr wrap="none" lIns="36000" tIns="36000" rIns="36000" bIns="36000" anchor="ctr"/>
            <a:lstStyle>
              <a:defPPr>
                <a:defRPr kern="1200" smtId="4294967295"/>
              </a:defPPr>
            </a:lstStyle>
            <a:p>
              <a:pPr algn="ctr" defTabSz="914423">
                <a:defRPr/>
              </a:pPr>
              <a:endParaRPr lang="en-US" sz="1400" b="1" kern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48" name="Obrázek 47">
              <a:extLst>
                <a:ext uri="{FF2B5EF4-FFF2-40B4-BE49-F238E27FC236}">
                  <a16:creationId xmlns:a16="http://schemas.microsoft.com/office/drawing/2014/main" id="{1759D79C-2741-4636-BE76-9337C3CF8C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34" b="93377" l="2165" r="898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10856" y="1333587"/>
              <a:ext cx="1066229" cy="347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Rectangle 27">
              <a:extLst>
                <a:ext uri="{FF2B5EF4-FFF2-40B4-BE49-F238E27FC236}">
                  <a16:creationId xmlns:a16="http://schemas.microsoft.com/office/drawing/2014/main" id="{D27DE31E-793A-4E63-BE5D-490EE3DE61B2}"/>
                </a:ext>
              </a:extLst>
            </p:cNvPr>
            <p:cNvSpPr/>
            <p:nvPr/>
          </p:nvSpPr>
          <p:spPr>
            <a:xfrm>
              <a:off x="3352188" y="1793594"/>
              <a:ext cx="5655549" cy="432048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</a:ln>
          </p:spPr>
          <p:txBody>
            <a:bodyPr lIns="288000" tIns="34289" rIns="68579" bIns="34289" rtlCol="0" anchor="ctr"/>
            <a:lstStyle>
              <a:defPPr>
                <a:defRPr kern="1200" smtId="4294967295"/>
              </a:defPPr>
            </a:lstStyle>
            <a:p>
              <a:pPr defTabSz="685766">
                <a:defRPr/>
              </a:pPr>
              <a:r>
                <a:rPr lang="cs-CZ" sz="1200" kern="0">
                  <a:solidFill>
                    <a:schemeClr val="bg1"/>
                  </a:solidFill>
                  <a:latin typeface="Arial"/>
                </a:rPr>
                <a:t>Orientace ve finančních výkazech</a:t>
              </a:r>
              <a:endParaRPr lang="en-US" sz="1200" kern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50" name="ST_Bubble">
              <a:extLst>
                <a:ext uri="{FF2B5EF4-FFF2-40B4-BE49-F238E27FC236}">
                  <a16:creationId xmlns:a16="http://schemas.microsoft.com/office/drawing/2014/main" id="{F60F7A68-29D7-4A19-AFDF-17D5F3C84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832" y="1767207"/>
              <a:ext cx="504056" cy="475635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FFFFFF"/>
              </a:solidFill>
              <a:round/>
            </a:ln>
          </p:spPr>
          <p:txBody>
            <a:bodyPr wrap="none" lIns="36000" tIns="36000" rIns="36000" bIns="36000" anchor="ctr"/>
            <a:lstStyle>
              <a:defPPr>
                <a:defRPr kern="1200" smtId="4294967295"/>
              </a:defPPr>
            </a:lstStyle>
            <a:p>
              <a:pPr algn="ctr" defTabSz="914423">
                <a:defRPr/>
              </a:pPr>
              <a:endParaRPr lang="en-US" sz="1400" b="1" kern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52" name="Obrázek 51">
              <a:extLst>
                <a:ext uri="{FF2B5EF4-FFF2-40B4-BE49-F238E27FC236}">
                  <a16:creationId xmlns:a16="http://schemas.microsoft.com/office/drawing/2014/main" id="{11A3FE53-E560-4519-9CB1-7B87EFCF53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34" b="93377" l="2165" r="898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10856" y="1836010"/>
              <a:ext cx="1066229" cy="347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Rectangle 27">
              <a:extLst>
                <a:ext uri="{FF2B5EF4-FFF2-40B4-BE49-F238E27FC236}">
                  <a16:creationId xmlns:a16="http://schemas.microsoft.com/office/drawing/2014/main" id="{6173A930-388A-4723-A37B-72718EF8E42E}"/>
                </a:ext>
              </a:extLst>
            </p:cNvPr>
            <p:cNvSpPr/>
            <p:nvPr/>
          </p:nvSpPr>
          <p:spPr>
            <a:xfrm>
              <a:off x="3352188" y="2291423"/>
              <a:ext cx="5655549" cy="432048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</a:ln>
          </p:spPr>
          <p:txBody>
            <a:bodyPr lIns="288000" tIns="34289" rIns="68579" bIns="34289" rtlCol="0" anchor="ctr"/>
            <a:lstStyle>
              <a:defPPr>
                <a:defRPr kern="1200" smtId="4294967295"/>
              </a:defPPr>
            </a:lstStyle>
            <a:p>
              <a:pPr defTabSz="685766">
                <a:defRPr/>
              </a:pPr>
              <a:r>
                <a:rPr lang="cs-CZ" sz="1200" kern="0">
                  <a:solidFill>
                    <a:schemeClr val="bg1"/>
                  </a:solidFill>
                  <a:latin typeface="Arial"/>
                </a:rPr>
                <a:t>Kalkulačka skóre ke Scorecardu korporátních dluhopisů 2.0</a:t>
              </a:r>
              <a:endParaRPr lang="en-US" sz="1200" kern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54" name="ST_Bubble">
              <a:extLst>
                <a:ext uri="{FF2B5EF4-FFF2-40B4-BE49-F238E27FC236}">
                  <a16:creationId xmlns:a16="http://schemas.microsoft.com/office/drawing/2014/main" id="{DA1B6ABF-EE27-49E9-8872-114C12F23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832" y="2265036"/>
              <a:ext cx="504056" cy="475635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FFFFFF"/>
              </a:solidFill>
              <a:round/>
            </a:ln>
          </p:spPr>
          <p:txBody>
            <a:bodyPr wrap="none" lIns="36000" tIns="36000" rIns="36000" bIns="36000" anchor="ctr"/>
            <a:lstStyle>
              <a:defPPr>
                <a:defRPr kern="1200" smtId="4294967295"/>
              </a:defPPr>
            </a:lstStyle>
            <a:p>
              <a:pPr algn="ctr" defTabSz="914423">
                <a:defRPr/>
              </a:pPr>
              <a:endParaRPr lang="en-US" sz="1400" b="1" kern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55" name="Obrázek 54">
              <a:extLst>
                <a:ext uri="{FF2B5EF4-FFF2-40B4-BE49-F238E27FC236}">
                  <a16:creationId xmlns:a16="http://schemas.microsoft.com/office/drawing/2014/main" id="{F444D6C2-3178-4007-B7E1-31C227F4BB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34" b="93377" l="2165" r="898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10856" y="2329245"/>
              <a:ext cx="1066229" cy="347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ectangle 27">
              <a:extLst>
                <a:ext uri="{FF2B5EF4-FFF2-40B4-BE49-F238E27FC236}">
                  <a16:creationId xmlns:a16="http://schemas.microsoft.com/office/drawing/2014/main" id="{2A31B90C-EEC1-4857-A69C-6729E19DBD37}"/>
                </a:ext>
              </a:extLst>
            </p:cNvPr>
            <p:cNvSpPr/>
            <p:nvPr/>
          </p:nvSpPr>
          <p:spPr>
            <a:xfrm>
              <a:off x="3352188" y="2789252"/>
              <a:ext cx="5655549" cy="43204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noFill/>
              <a:prstDash val="solid"/>
            </a:ln>
          </p:spPr>
          <p:txBody>
            <a:bodyPr lIns="288000" tIns="34289" rIns="68579" bIns="34289" rtlCol="0" anchor="ctr"/>
            <a:lstStyle>
              <a:defPPr>
                <a:defRPr kern="1200" smtId="4294967295"/>
              </a:defPPr>
            </a:lstStyle>
            <a:p>
              <a:pPr defTabSz="685766">
                <a:defRPr/>
              </a:pPr>
              <a:r>
                <a:rPr lang="cs-CZ" sz="1200" kern="0">
                  <a:solidFill>
                    <a:schemeClr val="bg1"/>
                  </a:solidFill>
                  <a:latin typeface="Arial"/>
                </a:rPr>
                <a:t>Rozpracovaná nelegislativní opatření</a:t>
              </a:r>
              <a:endParaRPr lang="en-US" sz="1200" kern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57" name="ST_Bubble">
              <a:extLst>
                <a:ext uri="{FF2B5EF4-FFF2-40B4-BE49-F238E27FC236}">
                  <a16:creationId xmlns:a16="http://schemas.microsoft.com/office/drawing/2014/main" id="{BB6FC8B0-E2FC-4340-B531-107C28752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832" y="2762865"/>
              <a:ext cx="504056" cy="47563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>
              <a:solidFill>
                <a:srgbClr val="FFFFFF"/>
              </a:solidFill>
              <a:round/>
            </a:ln>
          </p:spPr>
          <p:txBody>
            <a:bodyPr wrap="none" lIns="36000" tIns="36000" rIns="36000" bIns="36000" anchor="ctr"/>
            <a:lstStyle>
              <a:defPPr>
                <a:defRPr kern="1200" smtId="4294967295"/>
              </a:defPPr>
            </a:lstStyle>
            <a:p>
              <a:pPr algn="ctr" defTabSz="914423">
                <a:defRPr/>
              </a:pPr>
              <a:endParaRPr lang="en-US" sz="1400" b="1" kern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63" name="Obrázek 62">
              <a:extLst>
                <a:ext uri="{FF2B5EF4-FFF2-40B4-BE49-F238E27FC236}">
                  <a16:creationId xmlns:a16="http://schemas.microsoft.com/office/drawing/2014/main" id="{C292C6C8-9C71-490C-8602-41B35BC1DC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34" b="93377" l="2165" r="898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18339" y="2827074"/>
              <a:ext cx="1066229" cy="347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Rectangle 27">
              <a:extLst>
                <a:ext uri="{FF2B5EF4-FFF2-40B4-BE49-F238E27FC236}">
                  <a16:creationId xmlns:a16="http://schemas.microsoft.com/office/drawing/2014/main" id="{08CA13D4-721D-454F-B8DB-1F0EF89F7031}"/>
                </a:ext>
              </a:extLst>
            </p:cNvPr>
            <p:cNvSpPr/>
            <p:nvPr/>
          </p:nvSpPr>
          <p:spPr>
            <a:xfrm>
              <a:off x="3352188" y="3287081"/>
              <a:ext cx="5655549" cy="432048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</a:ln>
          </p:spPr>
          <p:txBody>
            <a:bodyPr lIns="288000" tIns="34289" rIns="68579" bIns="34289" rtlCol="0" anchor="ctr"/>
            <a:lstStyle>
              <a:defPPr>
                <a:defRPr kern="1200" smtId="4294967295"/>
              </a:defPPr>
            </a:lstStyle>
            <a:p>
              <a:pPr defTabSz="685766">
                <a:defRPr/>
              </a:pPr>
              <a:r>
                <a:rPr lang="cs-CZ" sz="1200" kern="0">
                  <a:solidFill>
                    <a:schemeClr val="bg1"/>
                  </a:solidFill>
                  <a:latin typeface="Arial"/>
                </a:rPr>
                <a:t>Kapitálový průvodce</a:t>
              </a:r>
              <a:endParaRPr lang="en-US" sz="1200" kern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65" name="ST_Bubble">
              <a:extLst>
                <a:ext uri="{FF2B5EF4-FFF2-40B4-BE49-F238E27FC236}">
                  <a16:creationId xmlns:a16="http://schemas.microsoft.com/office/drawing/2014/main" id="{FC3DB88C-4B8D-4A4C-A8F5-406AC7BF4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832" y="3260694"/>
              <a:ext cx="504056" cy="475635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FFFFFF"/>
              </a:solidFill>
              <a:round/>
            </a:ln>
          </p:spPr>
          <p:txBody>
            <a:bodyPr wrap="none" lIns="36000" tIns="36000" rIns="36000" bIns="36000" anchor="ctr"/>
            <a:lstStyle>
              <a:defPPr>
                <a:defRPr kern="1200" smtId="4294967295"/>
              </a:defPPr>
            </a:lstStyle>
            <a:p>
              <a:pPr algn="ctr" defTabSz="914423">
                <a:defRPr/>
              </a:pPr>
              <a:endParaRPr lang="en-US" sz="1400" b="1" kern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66" name="Obrázek 65">
              <a:extLst>
                <a:ext uri="{FF2B5EF4-FFF2-40B4-BE49-F238E27FC236}">
                  <a16:creationId xmlns:a16="http://schemas.microsoft.com/office/drawing/2014/main" id="{DEEE5CFE-15DB-43D3-8C88-4682B6E86F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34" b="93377" l="2165" r="898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18339" y="3329497"/>
              <a:ext cx="1066229" cy="347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Rectangle 27">
              <a:extLst>
                <a:ext uri="{FF2B5EF4-FFF2-40B4-BE49-F238E27FC236}">
                  <a16:creationId xmlns:a16="http://schemas.microsoft.com/office/drawing/2014/main" id="{2B4131FA-0518-43AA-8467-CE428918FAD4}"/>
                </a:ext>
              </a:extLst>
            </p:cNvPr>
            <p:cNvSpPr/>
            <p:nvPr/>
          </p:nvSpPr>
          <p:spPr>
            <a:xfrm>
              <a:off x="3352188" y="3784910"/>
              <a:ext cx="5655549" cy="432048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</a:ln>
          </p:spPr>
          <p:txBody>
            <a:bodyPr lIns="288000" tIns="34289" rIns="68579" bIns="34289" rtlCol="0" anchor="ctr"/>
            <a:lstStyle>
              <a:defPPr>
                <a:defRPr kern="1200" smtId="4294967295"/>
              </a:defPPr>
            </a:lstStyle>
            <a:p>
              <a:pPr defTabSz="685766">
                <a:defRPr/>
              </a:pPr>
              <a:r>
                <a:rPr lang="cs-CZ" sz="1200" kern="0">
                  <a:solidFill>
                    <a:schemeClr val="bg1"/>
                  </a:solidFill>
                  <a:latin typeface="Arial"/>
                </a:rPr>
                <a:t>Diagram cesty investora</a:t>
              </a:r>
              <a:endParaRPr lang="en-US" sz="1200" kern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68" name="ST_Bubble">
              <a:extLst>
                <a:ext uri="{FF2B5EF4-FFF2-40B4-BE49-F238E27FC236}">
                  <a16:creationId xmlns:a16="http://schemas.microsoft.com/office/drawing/2014/main" id="{F3F26D88-52CF-4155-9091-923107534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832" y="3758523"/>
              <a:ext cx="504056" cy="475635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FFFFFF"/>
              </a:solidFill>
              <a:round/>
            </a:ln>
          </p:spPr>
          <p:txBody>
            <a:bodyPr wrap="none" lIns="36000" tIns="36000" rIns="36000" bIns="36000" anchor="ctr"/>
            <a:lstStyle>
              <a:defPPr>
                <a:defRPr kern="1200" smtId="4294967295"/>
              </a:defPPr>
            </a:lstStyle>
            <a:p>
              <a:pPr algn="ctr" defTabSz="914423">
                <a:defRPr/>
              </a:pPr>
              <a:endParaRPr lang="en-US" sz="1400" b="1" kern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69" name="Obrázek 68">
              <a:extLst>
                <a:ext uri="{FF2B5EF4-FFF2-40B4-BE49-F238E27FC236}">
                  <a16:creationId xmlns:a16="http://schemas.microsoft.com/office/drawing/2014/main" id="{A7E3AA2F-AD4E-4805-8852-3C9F0D28A9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34" b="93377" l="2165" r="898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10982" y="3822732"/>
              <a:ext cx="1066229" cy="347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Obrázek 69">
              <a:extLst>
                <a:ext uri="{FF2B5EF4-FFF2-40B4-BE49-F238E27FC236}">
                  <a16:creationId xmlns:a16="http://schemas.microsoft.com/office/drawing/2014/main" id="{039B2288-FB15-4625-A27F-7898F6569C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34" b="93377" l="2165" r="898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10856" y="843558"/>
              <a:ext cx="1066229" cy="347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9" name="Picture 1" descr="C:\Users\15926\AppData\Local\Temp\noun_1258384_cc.pn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269"/>
          <a:stretch>
            <a:fillRect/>
          </a:stretch>
        </p:blipFill>
        <p:spPr bwMode="auto">
          <a:xfrm>
            <a:off x="3116900" y="1118436"/>
            <a:ext cx="352454" cy="30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5">
            <a:extLst>
              <a:ext uri="{FF2B5EF4-FFF2-40B4-BE49-F238E27FC236}">
                <a16:creationId xmlns:a16="http://schemas.microsoft.com/office/drawing/2014/main" id="{ECC5C53C-61FC-4DF0-8E6C-232473026BA8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605"/>
          <a:stretch>
            <a:fillRect/>
          </a:stretch>
        </p:blipFill>
        <p:spPr>
          <a:xfrm>
            <a:off x="3124616" y="1600291"/>
            <a:ext cx="380432" cy="298240"/>
          </a:xfrm>
          <a:prstGeom prst="rect">
            <a:avLst/>
          </a:prstGeom>
        </p:spPr>
      </p:pic>
      <p:pic>
        <p:nvPicPr>
          <p:cNvPr id="61" name="Picture 3">
            <a:extLst>
              <a:ext uri="{FF2B5EF4-FFF2-40B4-BE49-F238E27FC236}">
                <a16:creationId xmlns:a16="http://schemas.microsoft.com/office/drawing/2014/main" id="{D3CA1717-D4E3-43E3-BDA6-50D0DEA794EB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>
            <a:fillRect/>
          </a:stretch>
        </p:blipFill>
        <p:spPr>
          <a:xfrm>
            <a:off x="3157950" y="2126237"/>
            <a:ext cx="302309" cy="26225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0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412" l="2970" r="97030">
                        <a14:foregroundMark x1="10891" y1="47059" x2="10891" y2="47059"/>
                        <a14:foregroundMark x1="4950" y1="41176" x2="4950" y2="41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2502" y="3669480"/>
            <a:ext cx="413203" cy="173873"/>
          </a:xfrm>
          <a:prstGeom prst="rect">
            <a:avLst/>
          </a:prstGeom>
        </p:spPr>
      </p:pic>
      <p:pic>
        <p:nvPicPr>
          <p:cNvPr id="8" name="Grafický objekt 7" descr="Kalkulačka">
            <a:extLst>
              <a:ext uri="{FF2B5EF4-FFF2-40B4-BE49-F238E27FC236}">
                <a16:creationId xmlns:a16="http://schemas.microsoft.com/office/drawing/2014/main" id="{419C571E-B64C-4371-80D9-19586A6B66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955" y="2597914"/>
            <a:ext cx="321030" cy="32103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8F51953-4D7D-425B-9CD2-CD818D088C84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94" t="1480" r="5694" b="15002"/>
          <a:stretch>
            <a:fillRect/>
          </a:stretch>
        </p:blipFill>
        <p:spPr>
          <a:xfrm>
            <a:off x="3186607" y="3102529"/>
            <a:ext cx="324168" cy="305536"/>
          </a:xfrm>
          <a:prstGeom prst="rect">
            <a:avLst/>
          </a:prstGeom>
        </p:spPr>
      </p:pic>
      <p:pic>
        <p:nvPicPr>
          <p:cNvPr id="58" name="Picture 2" descr="C:\Users\15926\AppData\Local\Temp\noun_rich man_657563.png">
            <a:extLst>
              <a:ext uri="{FF2B5EF4-FFF2-40B4-BE49-F238E27FC236}">
                <a16:creationId xmlns:a16="http://schemas.microsoft.com/office/drawing/2014/main" id="{CBA4DF1D-4057-463E-9E5A-4856CC9D5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5" r="1838" b="14074"/>
          <a:stretch>
            <a:fillRect/>
          </a:stretch>
        </p:blipFill>
        <p:spPr bwMode="auto">
          <a:xfrm>
            <a:off x="3141370" y="4086664"/>
            <a:ext cx="356093" cy="32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 descr="Obsah obrázku osoba, interiér, přenosný počítač, vsedě&#10;&#10;Popis byl vytvořen automaticky">
            <a:extLst>
              <a:ext uri="{FF2B5EF4-FFF2-40B4-BE49-F238E27FC236}">
                <a16:creationId xmlns:a16="http://schemas.microsoft.com/office/drawing/2014/main" id="{47777C69-1F2C-46E6-AFAC-FDF2044C297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2" y="2050920"/>
            <a:ext cx="2425927" cy="141406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BB18F48-BF74-4DA6-9C8B-EE3B8BA5007F}"/>
              </a:ext>
            </a:extLst>
          </p:cNvPr>
          <p:cNvPicPr>
            <a:picLocks noChangeAspect="1"/>
          </p:cNvPicPr>
          <p:nvPr/>
        </p:nvPicPr>
        <p:blipFill>
          <a:blip r:embed="rId20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3" t="3025" r="3368" b="17883"/>
          <a:stretch>
            <a:fillRect/>
          </a:stretch>
        </p:blipFill>
        <p:spPr>
          <a:xfrm>
            <a:off x="1091487" y="1168624"/>
            <a:ext cx="638876" cy="546329"/>
          </a:xfrm>
          <a:prstGeom prst="rect">
            <a:avLst/>
          </a:prstGeom>
        </p:spPr>
      </p:pic>
      <p:grpSp>
        <p:nvGrpSpPr>
          <p:cNvPr id="62" name="Skupina 61">
            <a:extLst>
              <a:ext uri="{FF2B5EF4-FFF2-40B4-BE49-F238E27FC236}">
                <a16:creationId xmlns:a16="http://schemas.microsoft.com/office/drawing/2014/main" id="{BB284D6B-D78F-419E-BDCE-3838912C4634}"/>
              </a:ext>
            </a:extLst>
          </p:cNvPr>
          <p:cNvGrpSpPr/>
          <p:nvPr/>
        </p:nvGrpSpPr>
        <p:grpSpPr>
          <a:xfrm>
            <a:off x="7641395" y="4866649"/>
            <a:ext cx="1363548" cy="189000"/>
            <a:chOff x="9799030" y="6490720"/>
            <a:chExt cx="1818064" cy="252000"/>
          </a:xfrm>
        </p:grpSpPr>
        <p:sp>
          <p:nvSpPr>
            <p:cNvPr id="82" name="Rechteck 6">
              <a:extLst>
                <a:ext uri="{FF2B5EF4-FFF2-40B4-BE49-F238E27FC236}">
                  <a16:creationId xmlns:a16="http://schemas.microsoft.com/office/drawing/2014/main" id="{5688DC55-018B-4A17-A176-DEC44166367C}"/>
                </a:ext>
              </a:extLst>
            </p:cNvPr>
            <p:cNvSpPr/>
            <p:nvPr/>
          </p:nvSpPr>
          <p:spPr>
            <a:xfrm>
              <a:off x="9799030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r>
                <a:rPr lang="en-US" sz="105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3" name="Rechteck 13">
              <a:extLst>
                <a:ext uri="{FF2B5EF4-FFF2-40B4-BE49-F238E27FC236}">
                  <a16:creationId xmlns:a16="http://schemas.microsoft.com/office/drawing/2014/main" id="{A5C845A5-D954-4F1E-B95E-46A23BEB3BDD}"/>
                </a:ext>
              </a:extLst>
            </p:cNvPr>
            <p:cNvSpPr/>
            <p:nvPr/>
          </p:nvSpPr>
          <p:spPr>
            <a:xfrm>
              <a:off x="10190546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r>
                <a:rPr lang="en-US" sz="105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84" name="Rechteck 15">
              <a:extLst>
                <a:ext uri="{FF2B5EF4-FFF2-40B4-BE49-F238E27FC236}">
                  <a16:creationId xmlns:a16="http://schemas.microsoft.com/office/drawing/2014/main" id="{8053E992-DE92-4D86-B374-9083FCE939AE}"/>
                </a:ext>
              </a:extLst>
            </p:cNvPr>
            <p:cNvSpPr/>
            <p:nvPr/>
          </p:nvSpPr>
          <p:spPr>
            <a:xfrm>
              <a:off x="10582062" y="6490720"/>
              <a:ext cx="252000" cy="252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r>
                <a:rPr lang="en-US" sz="105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85" name="Rechteck 17">
              <a:extLst>
                <a:ext uri="{FF2B5EF4-FFF2-40B4-BE49-F238E27FC236}">
                  <a16:creationId xmlns:a16="http://schemas.microsoft.com/office/drawing/2014/main" id="{66C0A1B5-B26C-4F1B-B9BF-CF6018F9DD6E}"/>
                </a:ext>
              </a:extLst>
            </p:cNvPr>
            <p:cNvSpPr/>
            <p:nvPr/>
          </p:nvSpPr>
          <p:spPr>
            <a:xfrm>
              <a:off x="10973578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r>
                <a:rPr lang="en-US" sz="105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86" name="Rechteck 17">
              <a:extLst>
                <a:ext uri="{FF2B5EF4-FFF2-40B4-BE49-F238E27FC236}">
                  <a16:creationId xmlns:a16="http://schemas.microsoft.com/office/drawing/2014/main" id="{058AA4BA-3F44-4559-86B1-F56C2B537FEC}"/>
                </a:ext>
              </a:extLst>
            </p:cNvPr>
            <p:cNvSpPr/>
            <p:nvPr/>
          </p:nvSpPr>
          <p:spPr>
            <a:xfrm>
              <a:off x="11365094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r>
                <a:rPr lang="en-US" sz="105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0325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20000" p14:dur="0"/>
    </mc:Choice>
    <mc:Fallback>
      <p:transition advTm="20000"/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DCB1F29C-08D2-4C90-9596-26A943A86836}"/>
              </a:ext>
            </a:extLst>
          </p:cNvPr>
          <p:cNvCxnSpPr/>
          <p:nvPr/>
        </p:nvCxnSpPr>
        <p:spPr>
          <a:xfrm>
            <a:off x="197964" y="699542"/>
            <a:ext cx="880977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DCB1F29C-08D2-4C90-9596-26A943A86836}"/>
              </a:ext>
            </a:extLst>
          </p:cNvPr>
          <p:cNvCxnSpPr/>
          <p:nvPr/>
        </p:nvCxnSpPr>
        <p:spPr>
          <a:xfrm>
            <a:off x="197964" y="4821811"/>
            <a:ext cx="8809774" cy="0"/>
          </a:xfrm>
          <a:prstGeom prst="line">
            <a:avLst/>
          </a:prstGeom>
          <a:noFill/>
          <a:ln w="9525" cap="flat" cmpd="sng" algn="ctr">
            <a:solidFill>
              <a:srgbClr val="002060"/>
            </a:solidFill>
            <a:prstDash val="solid"/>
          </a:ln>
        </p:spPr>
      </p:cxn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BB0FBDED-52C0-49B5-9AEF-F55D83E186AB}"/>
              </a:ext>
            </a:extLst>
          </p:cNvPr>
          <p:cNvSpPr txBox="1"/>
          <p:nvPr/>
        </p:nvSpPr>
        <p:spPr>
          <a:xfrm>
            <a:off x="197963" y="4859614"/>
            <a:ext cx="3450210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kern="1200" smtId="4294967295"/>
            </a:defPPr>
          </a:lstStyle>
          <a:p>
            <a:r>
              <a:rPr lang="cs-CZ" sz="9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Ministerstvo financí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623" y="745771"/>
            <a:ext cx="2801114" cy="402881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62" y="1423093"/>
            <a:ext cx="5886206" cy="3351495"/>
          </a:xfrm>
          <a:prstGeom prst="rect">
            <a:avLst/>
          </a:prstGeom>
        </p:spPr>
      </p:pic>
      <p:sp>
        <p:nvSpPr>
          <p:cNvPr id="42" name="Rectangle 31"/>
          <p:cNvSpPr/>
          <p:nvPr/>
        </p:nvSpPr>
        <p:spPr>
          <a:xfrm>
            <a:off x="197962" y="745893"/>
            <a:ext cx="5886206" cy="59217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  <p:sp>
        <p:nvSpPr>
          <p:cNvPr id="43" name="Rectangle 39"/>
          <p:cNvSpPr/>
          <p:nvPr/>
        </p:nvSpPr>
        <p:spPr>
          <a:xfrm>
            <a:off x="197962" y="761134"/>
            <a:ext cx="3797974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kern="1200" smtId="4294967295"/>
            </a:defPPr>
          </a:lstStyle>
          <a:p>
            <a:r>
              <a:rPr lang="cs-CZ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Scorecard korporátních dluhopisů &amp; Orientace ve finančních výkazech</a:t>
            </a:r>
          </a:p>
        </p:txBody>
      </p:sp>
      <p:cxnSp>
        <p:nvCxnSpPr>
          <p:cNvPr id="44" name="Straight Connector 41"/>
          <p:cNvCxnSpPr/>
          <p:nvPr/>
        </p:nvCxnSpPr>
        <p:spPr>
          <a:xfrm flipH="1">
            <a:off x="3923928" y="825956"/>
            <a:ext cx="0" cy="432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39"/>
          <p:cNvSpPr/>
          <p:nvPr/>
        </p:nvSpPr>
        <p:spPr>
          <a:xfrm>
            <a:off x="4005384" y="822665"/>
            <a:ext cx="1790752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kern="1200" smtId="4294967295"/>
            </a:defPPr>
          </a:lstStyle>
          <a:p>
            <a:r>
              <a:rPr lang="cs-CZ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 vydání</a:t>
            </a:r>
          </a:p>
          <a:p>
            <a:r>
              <a:rPr lang="cs-CZ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 ledna 2020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el 1"/>
          <p:cNvSpPr txBox="1"/>
          <p:nvPr/>
        </p:nvSpPr>
        <p:spPr>
          <a:xfrm>
            <a:off x="197963" y="181422"/>
            <a:ext cx="8809775" cy="470898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algn="l" defTabSz="685835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cs-CZ" sz="1700">
                <a:solidFill>
                  <a:srgbClr val="002060"/>
                </a:solidFill>
              </a:rPr>
              <a:t>Scorecard korporátních dluhopisů 2.0 má poskytnout nezkušeným investorům jednoduchý a rychlý nástroj pro počáteční posouzení emise a emitenta.</a:t>
            </a:r>
            <a:endParaRPr lang="en-US" sz="1700">
              <a:solidFill>
                <a:srgbClr val="002060"/>
              </a:solidFill>
            </a:endParaRPr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BB284D6B-D78F-419E-BDCE-3838912C4634}"/>
              </a:ext>
            </a:extLst>
          </p:cNvPr>
          <p:cNvGrpSpPr/>
          <p:nvPr/>
        </p:nvGrpSpPr>
        <p:grpSpPr>
          <a:xfrm>
            <a:off x="7641395" y="4866649"/>
            <a:ext cx="1363548" cy="189000"/>
            <a:chOff x="9799030" y="6490720"/>
            <a:chExt cx="1818064" cy="252000"/>
          </a:xfrm>
        </p:grpSpPr>
        <p:sp>
          <p:nvSpPr>
            <p:cNvPr id="19" name="Rechteck 6">
              <a:extLst>
                <a:ext uri="{FF2B5EF4-FFF2-40B4-BE49-F238E27FC236}">
                  <a16:creationId xmlns:a16="http://schemas.microsoft.com/office/drawing/2014/main" id="{5688DC55-018B-4A17-A176-DEC44166367C}"/>
                </a:ext>
              </a:extLst>
            </p:cNvPr>
            <p:cNvSpPr/>
            <p:nvPr/>
          </p:nvSpPr>
          <p:spPr>
            <a:xfrm>
              <a:off x="9799030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r>
                <a:rPr lang="en-US" sz="105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" name="Rechteck 13">
              <a:extLst>
                <a:ext uri="{FF2B5EF4-FFF2-40B4-BE49-F238E27FC236}">
                  <a16:creationId xmlns:a16="http://schemas.microsoft.com/office/drawing/2014/main" id="{A5C845A5-D954-4F1E-B95E-46A23BEB3BDD}"/>
                </a:ext>
              </a:extLst>
            </p:cNvPr>
            <p:cNvSpPr/>
            <p:nvPr/>
          </p:nvSpPr>
          <p:spPr>
            <a:xfrm>
              <a:off x="10190546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r>
                <a:rPr lang="en-US" sz="105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1" name="Rechteck 15">
              <a:extLst>
                <a:ext uri="{FF2B5EF4-FFF2-40B4-BE49-F238E27FC236}">
                  <a16:creationId xmlns:a16="http://schemas.microsoft.com/office/drawing/2014/main" id="{8053E992-DE92-4D86-B374-9083FCE939AE}"/>
                </a:ext>
              </a:extLst>
            </p:cNvPr>
            <p:cNvSpPr/>
            <p:nvPr/>
          </p:nvSpPr>
          <p:spPr>
            <a:xfrm>
              <a:off x="10582062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r>
                <a:rPr lang="en-US" sz="105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2" name="Rechteck 17">
              <a:extLst>
                <a:ext uri="{FF2B5EF4-FFF2-40B4-BE49-F238E27FC236}">
                  <a16:creationId xmlns:a16="http://schemas.microsoft.com/office/drawing/2014/main" id="{66C0A1B5-B26C-4F1B-B9BF-CF6018F9DD6E}"/>
                </a:ext>
              </a:extLst>
            </p:cNvPr>
            <p:cNvSpPr/>
            <p:nvPr/>
          </p:nvSpPr>
          <p:spPr>
            <a:xfrm>
              <a:off x="10973578" y="6490720"/>
              <a:ext cx="252000" cy="252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r>
                <a:rPr lang="en-US" sz="105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3" name="Rechteck 17">
              <a:extLst>
                <a:ext uri="{FF2B5EF4-FFF2-40B4-BE49-F238E27FC236}">
                  <a16:creationId xmlns:a16="http://schemas.microsoft.com/office/drawing/2014/main" id="{058AA4BA-3F44-4559-86B1-F56C2B537FEC}"/>
                </a:ext>
              </a:extLst>
            </p:cNvPr>
            <p:cNvSpPr/>
            <p:nvPr/>
          </p:nvSpPr>
          <p:spPr>
            <a:xfrm>
              <a:off x="11365094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r>
                <a:rPr lang="en-US" sz="105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1219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20000" p14:dur="0"/>
    </mc:Choice>
    <mc:Fallback>
      <p:transition advTm="20000"/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el 1"/>
          <p:cNvSpPr txBox="1"/>
          <p:nvPr/>
        </p:nvSpPr>
        <p:spPr>
          <a:xfrm>
            <a:off x="197962" y="181422"/>
            <a:ext cx="8809775" cy="470898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algn="l" defTabSz="685835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cs-CZ" sz="1700">
                <a:solidFill>
                  <a:srgbClr val="002060"/>
                </a:solidFill>
              </a:rPr>
              <a:t>Kapitálový průvodce a zpráva o Business Angels vznikly v rámci programu na podporu strukturálních reforem (SRSP) ve spolupráci se Světovou bankou a EY.</a:t>
            </a:r>
            <a:endParaRPr lang="en-US" sz="1700">
              <a:solidFill>
                <a:srgbClr val="002060"/>
              </a:solidFill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DCB1F29C-08D2-4C90-9596-26A943A86836}"/>
              </a:ext>
            </a:extLst>
          </p:cNvPr>
          <p:cNvCxnSpPr/>
          <p:nvPr/>
        </p:nvCxnSpPr>
        <p:spPr>
          <a:xfrm>
            <a:off x="197964" y="699542"/>
            <a:ext cx="880977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DCB1F29C-08D2-4C90-9596-26A943A86836}"/>
              </a:ext>
            </a:extLst>
          </p:cNvPr>
          <p:cNvCxnSpPr/>
          <p:nvPr/>
        </p:nvCxnSpPr>
        <p:spPr>
          <a:xfrm>
            <a:off x="197964" y="4821811"/>
            <a:ext cx="8809774" cy="0"/>
          </a:xfrm>
          <a:prstGeom prst="line">
            <a:avLst/>
          </a:prstGeom>
          <a:noFill/>
          <a:ln w="9525" cap="flat" cmpd="sng" algn="ctr">
            <a:solidFill>
              <a:srgbClr val="002060"/>
            </a:solidFill>
            <a:prstDash val="solid"/>
          </a:ln>
        </p:spPr>
      </p:cxn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BB0FBDED-52C0-49B5-9AEF-F55D83E186AB}"/>
              </a:ext>
            </a:extLst>
          </p:cNvPr>
          <p:cNvSpPr txBox="1"/>
          <p:nvPr/>
        </p:nvSpPr>
        <p:spPr>
          <a:xfrm>
            <a:off x="197963" y="4859614"/>
            <a:ext cx="3450210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kern="1200" smtId="4294967295"/>
            </a:defPPr>
          </a:lstStyle>
          <a:p>
            <a:r>
              <a:rPr lang="cs-CZ" sz="9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Ministerstvo financí</a:t>
            </a:r>
          </a:p>
        </p:txBody>
      </p:sp>
      <p:sp>
        <p:nvSpPr>
          <p:cNvPr id="15" name="Rectangle 31"/>
          <p:cNvSpPr/>
          <p:nvPr/>
        </p:nvSpPr>
        <p:spPr>
          <a:xfrm>
            <a:off x="197962" y="745893"/>
            <a:ext cx="5886206" cy="59217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  <p:sp>
        <p:nvSpPr>
          <p:cNvPr id="16" name="Rectangle 39"/>
          <p:cNvSpPr/>
          <p:nvPr/>
        </p:nvSpPr>
        <p:spPr>
          <a:xfrm>
            <a:off x="197962" y="761134"/>
            <a:ext cx="4158014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kern="1200" smtId="4294967295"/>
            </a:defPPr>
          </a:lstStyle>
          <a:p>
            <a:r>
              <a:rPr lang="cs-CZ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Kapitálový průvodce &amp;</a:t>
            </a:r>
          </a:p>
          <a:p>
            <a:r>
              <a:rPr lang="cs-CZ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Zpráva Světové banky o Business Angels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623" y="745771"/>
            <a:ext cx="2801114" cy="402881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62" y="1414838"/>
            <a:ext cx="5886206" cy="2957112"/>
          </a:xfrm>
          <a:prstGeom prst="rect">
            <a:avLst/>
          </a:prstGeom>
        </p:spPr>
      </p:pic>
      <p:sp>
        <p:nvSpPr>
          <p:cNvPr id="23" name="Rectangle 31"/>
          <p:cNvSpPr/>
          <p:nvPr/>
        </p:nvSpPr>
        <p:spPr>
          <a:xfrm>
            <a:off x="197961" y="4448721"/>
            <a:ext cx="5886207" cy="3258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BB284D6B-D78F-419E-BDCE-3838912C4634}"/>
              </a:ext>
            </a:extLst>
          </p:cNvPr>
          <p:cNvGrpSpPr/>
          <p:nvPr/>
        </p:nvGrpSpPr>
        <p:grpSpPr>
          <a:xfrm>
            <a:off x="7641395" y="4866649"/>
            <a:ext cx="1363548" cy="189000"/>
            <a:chOff x="9799030" y="6490720"/>
            <a:chExt cx="1818064" cy="252000"/>
          </a:xfrm>
        </p:grpSpPr>
        <p:sp>
          <p:nvSpPr>
            <p:cNvPr id="21" name="Rechteck 6">
              <a:extLst>
                <a:ext uri="{FF2B5EF4-FFF2-40B4-BE49-F238E27FC236}">
                  <a16:creationId xmlns:a16="http://schemas.microsoft.com/office/drawing/2014/main" id="{5688DC55-018B-4A17-A176-DEC44166367C}"/>
                </a:ext>
              </a:extLst>
            </p:cNvPr>
            <p:cNvSpPr/>
            <p:nvPr/>
          </p:nvSpPr>
          <p:spPr>
            <a:xfrm>
              <a:off x="9799030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r>
                <a:rPr lang="en-US" sz="105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2" name="Rechteck 13">
              <a:extLst>
                <a:ext uri="{FF2B5EF4-FFF2-40B4-BE49-F238E27FC236}">
                  <a16:creationId xmlns:a16="http://schemas.microsoft.com/office/drawing/2014/main" id="{A5C845A5-D954-4F1E-B95E-46A23BEB3BDD}"/>
                </a:ext>
              </a:extLst>
            </p:cNvPr>
            <p:cNvSpPr/>
            <p:nvPr/>
          </p:nvSpPr>
          <p:spPr>
            <a:xfrm>
              <a:off x="10190546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r>
                <a:rPr lang="en-US" sz="105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4" name="Rechteck 15">
              <a:extLst>
                <a:ext uri="{FF2B5EF4-FFF2-40B4-BE49-F238E27FC236}">
                  <a16:creationId xmlns:a16="http://schemas.microsoft.com/office/drawing/2014/main" id="{8053E992-DE92-4D86-B374-9083FCE939AE}"/>
                </a:ext>
              </a:extLst>
            </p:cNvPr>
            <p:cNvSpPr/>
            <p:nvPr/>
          </p:nvSpPr>
          <p:spPr>
            <a:xfrm>
              <a:off x="10582062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r>
                <a:rPr lang="en-US" sz="105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5" name="Rechteck 17">
              <a:extLst>
                <a:ext uri="{FF2B5EF4-FFF2-40B4-BE49-F238E27FC236}">
                  <a16:creationId xmlns:a16="http://schemas.microsoft.com/office/drawing/2014/main" id="{66C0A1B5-B26C-4F1B-B9BF-CF6018F9DD6E}"/>
                </a:ext>
              </a:extLst>
            </p:cNvPr>
            <p:cNvSpPr/>
            <p:nvPr/>
          </p:nvSpPr>
          <p:spPr>
            <a:xfrm>
              <a:off x="10973578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r>
                <a:rPr lang="en-US" sz="105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6" name="Rechteck 17">
              <a:extLst>
                <a:ext uri="{FF2B5EF4-FFF2-40B4-BE49-F238E27FC236}">
                  <a16:creationId xmlns:a16="http://schemas.microsoft.com/office/drawing/2014/main" id="{058AA4BA-3F44-4559-86B1-F56C2B537FEC}"/>
                </a:ext>
              </a:extLst>
            </p:cNvPr>
            <p:cNvSpPr/>
            <p:nvPr/>
          </p:nvSpPr>
          <p:spPr>
            <a:xfrm>
              <a:off x="11365094" y="6490720"/>
              <a:ext cx="252000" cy="252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r>
                <a:rPr lang="en-US" sz="105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4713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20000" p14:dur="0"/>
    </mc:Choice>
    <mc:Fallback>
      <p:transition advTm="20000"/>
    </mc:Fallback>
  </mc:AlternateContent>
  <p:timing/>
</p:sld>
</file>

<file path=ppt/tags/tag1.xml><?xml version="1.0" encoding="utf-8"?>
<p:tagLst xmlns:p="http://schemas.openxmlformats.org/presentationml/2006/main">
  <p:tag name="THINKCELLSHAPEDONOTDELETE" val="thinkcellActiveDocDoNotDelete"/>
</p:tagLst>
</file>

<file path=ppt/tags/tag10.xml><?xml version="1.0" encoding="utf-8"?>
<p:tagLst xmlns:p="http://schemas.openxmlformats.org/presentationml/2006/main">
  <p:tag name="THINKCELLSHAPEDONOTDELETE" val="thinkcellActiveDocDoNotDelete"/>
</p:tagLst>
</file>

<file path=ppt/tags/tag11.xml><?xml version="1.0" encoding="utf-8"?>
<p:tagLst xmlns:p="http://schemas.openxmlformats.org/presentationml/2006/main">
  <p:tag name="THINKCELLSHAPEDONOTDELETE" val="tVu0hF6DdTMq4g_OBLYPVvQ"/>
</p:tagLst>
</file>

<file path=ppt/tags/tag12.xml><?xml version="1.0" encoding="utf-8"?>
<p:tagLst xmlns:p="http://schemas.openxmlformats.org/presentationml/2006/main">
  <p:tag name="THINKCELLSHAPEDONOTDELETE" val="thinkcellActiveDocDoNotDelete"/>
</p:tagLst>
</file>

<file path=ppt/tags/tag13.xml><?xml version="1.0" encoding="utf-8"?>
<p:tagLst xmlns:p="http://schemas.openxmlformats.org/presentationml/2006/main">
  <p:tag name="THINKCELLSHAPEDONOTDELETE" val="thinkcellActiveDocDoNotDelete"/>
</p:tagLst>
</file>

<file path=ppt/tags/tag14.xml><?xml version="1.0" encoding="utf-8"?>
<p:tagLst xmlns:p="http://schemas.openxmlformats.org/presentationml/2006/main">
  <p:tag name="THINKCELLSHAPEDONOTDELETE" val="thinkcellActiveDocDoNotDelete"/>
</p:tagLst>
</file>

<file path=ppt/tags/tag15.xml><?xml version="1.0" encoding="utf-8"?>
<p:tagLst xmlns:p="http://schemas.openxmlformats.org/presentationml/2006/main">
  <p:tag name="AS_NET" val="4.0.30319.36543"/>
  <p:tag name="AS_OS" val="Microsoft Windows NT 6.1.7601 Service Pack 1"/>
  <p:tag name="AS_RELEASE_DATE" val="2015.10.05"/>
  <p:tag name="AS_TITLE" val="Aspose.Slides for .NET 4.0"/>
  <p:tag name="AS_VERSION" val="15.8.0.0"/>
</p:tagLst>
</file>

<file path=ppt/tags/tag2.xml><?xml version="1.0" encoding="utf-8"?>
<p:tagLst xmlns:p="http://schemas.openxmlformats.org/presentationml/2006/main">
  <p:tag name="THINKCELLSHAPEDONOTDELETE" val="tFrACH18kRuiJp7LpHHOlTA"/>
</p:tagLst>
</file>

<file path=ppt/tags/tag3.xml><?xml version="1.0" encoding="utf-8"?>
<p:tagLst xmlns:p="http://schemas.openxmlformats.org/presentationml/2006/main">
  <p:tag name="THINKCELLSHAPEDONOTDELETE" val="thinkcellActiveDocDoNotDelete"/>
</p:tagLst>
</file>

<file path=ppt/tags/tag4.xml><?xml version="1.0" encoding="utf-8"?>
<p:tagLst xmlns:p="http://schemas.openxmlformats.org/presentationml/2006/main">
  <p:tag name="THINKCELLSHAPEDONOTDELETE" val="tVu0hF6DdTMq4g_OBLYPVvQ"/>
</p:tagLst>
</file>

<file path=ppt/tags/tag5.xml><?xml version="1.0" encoding="utf-8"?>
<p:tagLst xmlns:p="http://schemas.openxmlformats.org/presentationml/2006/main">
  <p:tag name="THINKCELLSHAPEDONOTDELETE" val="thinkcellActiveDocDoNotDelete"/>
</p:tagLst>
</file>

<file path=ppt/tags/tag6.xml><?xml version="1.0" encoding="utf-8"?>
<p:tagLst xmlns:p="http://schemas.openxmlformats.org/presentationml/2006/main">
  <p:tag name="THINKCELLSHAPEDONOTDELETE" val="thinkcellActiveDocDoNotDelete"/>
</p:tagLst>
</file>

<file path=ppt/tags/tag7.xml><?xml version="1.0" encoding="utf-8"?>
<p:tagLst xmlns:p="http://schemas.openxmlformats.org/presentationml/2006/main">
  <p:tag name="THINKCELLSHAPEDONOTDELETE" val="thinkcellActiveDocDoNotDelete"/>
</p:tagLst>
</file>

<file path=ppt/tags/tag8.xml><?xml version="1.0" encoding="utf-8"?>
<p:tagLst xmlns:p="http://schemas.openxmlformats.org/presentationml/2006/main">
  <p:tag name="THINKCELLSHAPEDONOTDELETE" val="thinkcellActiveDocDoNotDelete"/>
</p:tagLst>
</file>

<file path=ppt/tags/tag9.xml><?xml version="1.0" encoding="utf-8"?>
<p:tagLst xmlns:p="http://schemas.openxmlformats.org/presentationml/2006/main">
  <p:tag name="THINKCELLSHAPEDONOTDELETE" val="tFrACH18kRuiJp7LpHHOlTA"/>
</p:tagLst>
</file>

<file path=ppt/theme/theme1.xml><?xml version="1.0" encoding="utf-8"?>
<a:theme xmlns:r="http://schemas.openxmlformats.org/officeDocument/2006/relationships"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EY-P Template 2018">
  <a:themeElements>
    <a:clrScheme name="EY-Parthenon GSA">
      <a:dk1>
        <a:srgbClr val="000000"/>
      </a:dk1>
      <a:lt1>
        <a:srgbClr val="4B4B4B"/>
      </a:lt1>
      <a:dk2>
        <a:srgbClr val="FFFFFF"/>
      </a:dk2>
      <a:lt2>
        <a:srgbClr val="646464"/>
      </a:lt2>
      <a:accent1>
        <a:srgbClr val="808080"/>
      </a:accent1>
      <a:accent2>
        <a:srgbClr val="51A7DD"/>
      </a:accent2>
      <a:accent3>
        <a:srgbClr val="999999"/>
      </a:accent3>
      <a:accent4>
        <a:srgbClr val="E6E6E6"/>
      </a:accent4>
      <a:accent5>
        <a:srgbClr val="264C63"/>
      </a:accent5>
      <a:accent6>
        <a:srgbClr val="C0C0C0"/>
      </a:accent6>
      <a:hlink>
        <a:srgbClr val="336699"/>
      </a:hlink>
      <a:folHlink>
        <a:srgbClr val="7030A0"/>
      </a:folHlink>
    </a:clrScheme>
    <a:fontScheme name="EY_Handout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lIns="36000" tIns="36000" rIns="36000" bIns="36000" rtlCol="0" anchor="ctr" anchorCtr="0"/>
      <a:lstStyle>
        <a:defPPr algn="ctr">
          <a:defRPr sz="11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3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45720" tIns="45720" rIns="45720" bIns="4572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Tx/>
          <a:buSzPct val="75000"/>
          <a:buFont typeface="Arial" pitchFamily="34" charset="0"/>
          <a:buChar char="►"/>
          <a:defRPr sz="1100" dirty="0" err="1" smtClean="0">
            <a:solidFill>
              <a:schemeClr val="bg1"/>
            </a:solidFill>
          </a:defRPr>
        </a:defPPr>
      </a:lstStyle>
    </a:txDef>
  </a:objectDefaults>
  <a:custClrLst>
    <a:custClr name="Gray accent 1">
      <a:srgbClr val="646464"/>
    </a:custClr>
    <a:custClr name="Blue accent 1">
      <a:srgbClr val="274F77"/>
    </a:custClr>
    <a:custClr name="White">
      <a:srgbClr val="FFFFFF"/>
    </a:custClr>
    <a:custClr name="Red">
      <a:srgbClr val="F04C3E"/>
    </a:custClr>
    <a:custClr name="Light red">
      <a:srgbClr val="FBD2CF"/>
    </a:custClr>
    <a:custClr name="White">
      <a:srgbClr val="FFFFFF"/>
    </a:custClr>
    <a:custClr name="Parthenon blue">
      <a:srgbClr val="51A7DD"/>
    </a:custClr>
    <a:custClr name="White">
      <a:srgbClr val="FFFFFF"/>
    </a:custClr>
    <a:custClr name="White">
      <a:srgbClr val="FFFFFF"/>
    </a:custClr>
    <a:custClr name="White">
      <a:srgbClr val="FFFFFF"/>
    </a:custClr>
    <a:custClr name="Gray accent 1">
      <a:srgbClr val="808080"/>
    </a:custClr>
    <a:custClr name="Blue accent 1">
      <a:srgbClr val="336699"/>
    </a:custClr>
    <a:custClr name="White">
      <a:srgbClr val="FFFFFF"/>
    </a:custClr>
    <a:custClr name="EY Yellow">
      <a:srgbClr val="FFD200"/>
    </a:custClr>
    <a:custClr name="Light yellow">
      <a:srgbClr val="FFF8C0"/>
    </a:custClr>
    <a:custClr name="White">
      <a:srgbClr val="FFFFFF"/>
    </a:custClr>
    <a:custClr name="EY Yellow">
      <a:srgbClr val="FFD200"/>
    </a:custClr>
    <a:custClr name="White">
      <a:srgbClr val="FFFFFF"/>
    </a:custClr>
    <a:custClr name="White">
      <a:srgbClr val="FFFFFF"/>
    </a:custClr>
    <a:custClr name="White">
      <a:srgbClr val="FFFFFF"/>
    </a:custClr>
    <a:custClr name="Gray accent 1">
      <a:srgbClr val="999999"/>
    </a:custClr>
    <a:custClr name="Blue accent 1">
      <a:srgbClr val="3D8BCB"/>
    </a:custClr>
    <a:custClr name="White">
      <a:srgbClr val="FFFFFF"/>
    </a:custClr>
    <a:custClr name="Green">
      <a:srgbClr val="2C973E"/>
    </a:custClr>
    <a:custClr name="Light green">
      <a:srgbClr val="CAE5C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Gray accent 1">
      <a:srgbClr val="C0C0C0"/>
    </a:custClr>
    <a:custClr name="Blue accent 1">
      <a:srgbClr val="79BAE7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Gray accent 1">
      <a:srgbClr val="D9D9D9"/>
    </a:custClr>
    <a:custClr name="Blue accent 1">
      <a:srgbClr val="BCDDF2"/>
    </a:custClr>
    <a:custClr name="White">
      <a:srgbClr val="FFFFFF"/>
    </a:custClr>
    <a:custClr name="Shiny yellow">
      <a:srgbClr val="FFE600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EY-P Template 2018.potx" id="{D89DCA19-3E1B-478C-BE18-BC1D386B350F}" vid="{54909BCC-9CBA-4E37-8534-D9EFF9884CCB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1_EY-P Template 2018">
  <a:themeElements>
    <a:clrScheme name="EY-Parthenon GSA">
      <a:dk1>
        <a:srgbClr val="000000"/>
      </a:dk1>
      <a:lt1>
        <a:srgbClr val="4B4B4B"/>
      </a:lt1>
      <a:dk2>
        <a:srgbClr val="FFFFFF"/>
      </a:dk2>
      <a:lt2>
        <a:srgbClr val="646464"/>
      </a:lt2>
      <a:accent1>
        <a:srgbClr val="808080"/>
      </a:accent1>
      <a:accent2>
        <a:srgbClr val="51A7DD"/>
      </a:accent2>
      <a:accent3>
        <a:srgbClr val="999999"/>
      </a:accent3>
      <a:accent4>
        <a:srgbClr val="E6E6E6"/>
      </a:accent4>
      <a:accent5>
        <a:srgbClr val="264C63"/>
      </a:accent5>
      <a:accent6>
        <a:srgbClr val="C0C0C0"/>
      </a:accent6>
      <a:hlink>
        <a:srgbClr val="336699"/>
      </a:hlink>
      <a:folHlink>
        <a:srgbClr val="7030A0"/>
      </a:folHlink>
    </a:clrScheme>
    <a:fontScheme name="EY_Handout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lIns="36000" tIns="36000" rIns="36000" bIns="36000" rtlCol="0" anchor="ctr" anchorCtr="0"/>
      <a:lstStyle>
        <a:defPPr algn="ctr">
          <a:defRPr sz="11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3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45720" tIns="45720" rIns="45720" bIns="4572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Tx/>
          <a:buSzPct val="75000"/>
          <a:buFont typeface="Arial" pitchFamily="34" charset="0"/>
          <a:buChar char="►"/>
          <a:defRPr sz="1100" dirty="0" err="1" smtClean="0">
            <a:solidFill>
              <a:schemeClr val="bg1"/>
            </a:solidFill>
          </a:defRPr>
        </a:defPPr>
      </a:lstStyle>
    </a:txDef>
  </a:objectDefaults>
  <a:custClrLst>
    <a:custClr name="Gray accent 1">
      <a:srgbClr val="646464"/>
    </a:custClr>
    <a:custClr name="Blue accent 1">
      <a:srgbClr val="274F77"/>
    </a:custClr>
    <a:custClr name="White">
      <a:srgbClr val="FFFFFF"/>
    </a:custClr>
    <a:custClr name="Red">
      <a:srgbClr val="F04C3E"/>
    </a:custClr>
    <a:custClr name="Light red">
      <a:srgbClr val="FBD2CF"/>
    </a:custClr>
    <a:custClr name="White">
      <a:srgbClr val="FFFFFF"/>
    </a:custClr>
    <a:custClr name="Parthenon blue">
      <a:srgbClr val="51A7DD"/>
    </a:custClr>
    <a:custClr name="White">
      <a:srgbClr val="FFFFFF"/>
    </a:custClr>
    <a:custClr name="White">
      <a:srgbClr val="FFFFFF"/>
    </a:custClr>
    <a:custClr name="White">
      <a:srgbClr val="FFFFFF"/>
    </a:custClr>
    <a:custClr name="Gray accent 1">
      <a:srgbClr val="808080"/>
    </a:custClr>
    <a:custClr name="Blue accent 1">
      <a:srgbClr val="336699"/>
    </a:custClr>
    <a:custClr name="White">
      <a:srgbClr val="FFFFFF"/>
    </a:custClr>
    <a:custClr name="EY Yellow">
      <a:srgbClr val="FFD200"/>
    </a:custClr>
    <a:custClr name="Light yellow">
      <a:srgbClr val="FFF8C0"/>
    </a:custClr>
    <a:custClr name="White">
      <a:srgbClr val="FFFFFF"/>
    </a:custClr>
    <a:custClr name="EY Yellow">
      <a:srgbClr val="FFD200"/>
    </a:custClr>
    <a:custClr name="White">
      <a:srgbClr val="FFFFFF"/>
    </a:custClr>
    <a:custClr name="White">
      <a:srgbClr val="FFFFFF"/>
    </a:custClr>
    <a:custClr name="White">
      <a:srgbClr val="FFFFFF"/>
    </a:custClr>
    <a:custClr name="Gray accent 1">
      <a:srgbClr val="999999"/>
    </a:custClr>
    <a:custClr name="Blue accent 1">
      <a:srgbClr val="3D8BCB"/>
    </a:custClr>
    <a:custClr name="White">
      <a:srgbClr val="FFFFFF"/>
    </a:custClr>
    <a:custClr name="Green">
      <a:srgbClr val="2C973E"/>
    </a:custClr>
    <a:custClr name="Light green">
      <a:srgbClr val="CAE5C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Gray accent 1">
      <a:srgbClr val="C0C0C0"/>
    </a:custClr>
    <a:custClr name="Blue accent 1">
      <a:srgbClr val="79BAE7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Gray accent 1">
      <a:srgbClr val="D9D9D9"/>
    </a:custClr>
    <a:custClr name="Blue accent 1">
      <a:srgbClr val="BCDDF2"/>
    </a:custClr>
    <a:custClr name="White">
      <a:srgbClr val="FFFFFF"/>
    </a:custClr>
    <a:custClr name="Shiny yellow">
      <a:srgbClr val="FFE600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EY-P Template 2018.potx" id="{D89DCA19-3E1B-478C-BE18-BC1D386B350F}" vid="{54909BCC-9CBA-4E37-8534-D9EFF9884CCB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>
  <Template/>
  <Manager/>
  <Company/>
  <PresentationFormat/>
  <SharedDoc>0</SharedDoc>
  <Application>Aspose.Slides for .NET</Application>
  <AppVersion>15.0800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2020-08-26T16:32:51.860</cp:lastPrinted>
  <dcterms:created xsi:type="dcterms:W3CDTF">2020-08-26T16:32:51Z</dcterms:created>
  <dcterms:modified xsi:type="dcterms:W3CDTF">2020-08-26T16:32:51Z</dcterms:modified>
</cp:coreProperties>
</file>