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713" r:id="rId1"/>
  </p:sldMasterIdLst>
  <p:notesMasterIdLst>
    <p:notesMasterId r:id="rId2"/>
  </p:notesMasterIdLst>
  <p:handoutMasterIdLst>
    <p:handoutMasterId r:id="rId3"/>
  </p:handoutMasterIdLst>
  <p:sldIdLst>
    <p:sldId id="265" r:id="rId4"/>
    <p:sldId id="398" r:id="rId5"/>
    <p:sldId id="417" r:id="rId6"/>
    <p:sldId id="392" r:id="rId7"/>
    <p:sldId id="380" r:id="rId8"/>
    <p:sldId id="335" r:id="rId9"/>
  </p:sldIdLst>
  <p:sldSz cx="9144000" cy="6858000" type="screen4x3"/>
  <p:notesSz cx="6797675" cy="9928225"/>
  <p:custDataLst>
    <p:tags r:id="rId10"/>
  </p:custDataLst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CC3300"/>
    <a:srgbClr val="993300"/>
    <a:srgbClr val="A9A98F"/>
    <a:srgbClr val="A9AF9D"/>
    <a:srgbClr val="969696"/>
    <a:srgbClr val="990033"/>
    <a:srgbClr val="CC0066"/>
    <a:srgbClr val="66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3" autoAdjust="0"/>
    <p:restoredTop sz="96038" autoAdjust="0"/>
  </p:normalViewPr>
  <p:slideViewPr>
    <p:cSldViewPr>
      <p:cViewPr varScale="1">
        <p:scale>
          <a:sx n="112" d="100"/>
          <a:sy n="112" d="100"/>
        </p:scale>
        <p:origin x="-15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36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4342" cy="4958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433" tIns="46217" rIns="92433" bIns="46217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defTabSz="923585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338" y="3"/>
            <a:ext cx="2944341" cy="4958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433" tIns="46217" rIns="92433" bIns="46217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 defTabSz="923585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2353"/>
            <a:ext cx="2944342" cy="4958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433" tIns="46217" rIns="92433" bIns="46217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defTabSz="923585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338" y="9432353"/>
            <a:ext cx="2944341" cy="4958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433" tIns="46217" rIns="92433" bIns="46217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 defTabSz="923585">
              <a:defRPr sz="1300"/>
            </a:lvl1pPr>
          </a:lstStyle>
          <a:p>
            <a:pPr>
              <a:defRPr/>
            </a:pPr>
            <a:fld id="{2ECE1B4E-B80E-47E9-B139-5C86B7FB2E23}" type="slidenum">
              <a:rPr lang="cs-CZ"/>
              <a:pPr>
                <a:defRPr/>
              </a:pPr>
              <a:t>‹#›</a:t>
            </a:fld>
          </a:p>
        </p:txBody>
      </p:sp>
    </p:spTree>
    <p:extLst>
      <p:ext uri="{BB962C8B-B14F-4D97-AF65-F5344CB8AC3E}">
        <p14:creationId xmlns:p14="http://schemas.microsoft.com/office/powerpoint/2010/main" val="3324572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4342" cy="4958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433" tIns="46217" rIns="92433" bIns="46217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defTabSz="92358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815" y="3"/>
            <a:ext cx="2944342" cy="4958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433" tIns="46217" rIns="92433" bIns="46217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 defTabSz="92358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67" y="4715407"/>
            <a:ext cx="5438748" cy="44674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433" tIns="46217" rIns="92433" bIns="46217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815"/>
            <a:ext cx="2944342" cy="4958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433" tIns="46217" rIns="92433" bIns="46217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defTabSz="92358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815" y="9430815"/>
            <a:ext cx="2944342" cy="4958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433" tIns="46217" rIns="92433" bIns="46217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 defTabSz="923585">
              <a:defRPr sz="1300"/>
            </a:lvl1pPr>
          </a:lstStyle>
          <a:p>
            <a:pPr>
              <a:defRPr/>
            </a:pPr>
            <a:fld id="{756B799E-4321-4DF7-B95F-9DA454812551}" type="slidenum">
              <a:rPr lang="en-US"/>
              <a:pPr>
                <a:defRPr/>
              </a:pPr>
              <a:t>‹#›</a:t>
            </a:fld>
          </a:p>
        </p:txBody>
      </p:sp>
    </p:spTree>
    <p:extLst>
      <p:ext uri="{BB962C8B-B14F-4D97-AF65-F5344CB8AC3E}">
        <p14:creationId xmlns:p14="http://schemas.microsoft.com/office/powerpoint/2010/main" val="1816876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 smtId="4294967295"/>
            </a:defPPr>
            <a:lvl1pPr defTabSz="92358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4442" indent="-274785" defTabSz="92358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99143" indent="-219827" defTabSz="92358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38800" indent="-219827" defTabSz="92358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78457" indent="-219827" defTabSz="92358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18114" indent="-219827" defTabSz="9235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57771" indent="-219827" defTabSz="9235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97429" indent="-219827" defTabSz="9235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37087" indent="-219827" defTabSz="9235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9D6FAEF-9974-4A10-936E-8BBFC7CEF93B}" type="slidenum">
              <a:rPr lang="en-US" sz="1300"/>
              <a:pPr eaLnBrk="1" hangingPunct="1"/>
              <a:t>1</a:t>
            </a:fld>
          </a:p>
        </p:txBody>
      </p:sp>
      <p:sp>
        <p:nvSpPr>
          <p:cNvPr id="2457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8712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en-US" sz="40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756B799E-4321-4DF7-B95F-9DA45481255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277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fld id="{756B799E-4321-4DF7-B95F-9DA45481255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97781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defPPr>
              <a:defRPr kern="1200" smtId="4294967295"/>
            </a:defPPr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3BEE8074-E5F3-47D3-BBEB-20803EABE27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087844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AF46FFAF-FCFD-4F71-81A3-C9CACFF9E47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11395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52F7BBFB-FEC6-410D-A490-B4904507949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064379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noProof="0"/>
              <a:t>Kliknutím na ikonu přidáte tabulku.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804CE724-D491-41EC-93E0-9559F697704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3793767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Titel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382000" cy="533400"/>
          </a:xfrm>
        </p:spPr>
        <p:txBody>
          <a:bodyPr lIns="0" tIns="0" rIns="0" bIns="0" anchor="t" anchorCtr="0">
            <a:noAutofit/>
          </a:bodyPr>
          <a:lstStyle>
            <a:defPPr>
              <a:defRPr kern="1200" smtId="4294967295"/>
            </a:defPPr>
            <a:lvl1pPr algn="l">
              <a:defRPr sz="3000" b="1">
                <a:solidFill>
                  <a:srgbClr val="EA650D"/>
                </a:solidFill>
              </a:defRPr>
            </a:lvl1pPr>
          </a:lstStyle>
          <a:p>
            <a:r>
              <a:rPr lang="nl-NL" noProof="0"/>
              <a:t>Klik om de stijl te bewerken</a:t>
            </a:r>
            <a:endParaRPr lang="en-GB" noProof="0"/>
          </a:p>
        </p:txBody>
      </p:sp>
      <p:sp>
        <p:nvSpPr>
          <p:cNvPr id="12" name="Ondertitel 2"/>
          <p:cNvSpPr>
            <a:spLocks noGrp="1"/>
          </p:cNvSpPr>
          <p:nvPr>
            <p:ph type="subTitle" idx="1"/>
          </p:nvPr>
        </p:nvSpPr>
        <p:spPr>
          <a:xfrm>
            <a:off x="304800" y="609600"/>
            <a:ext cx="8382000" cy="528000"/>
          </a:xfrm>
        </p:spPr>
        <p:txBody>
          <a:bodyPr lIns="0" tIns="0" rIns="0" bIns="0" anchor="t" anchorCtr="0">
            <a:noAutofit/>
          </a:bodyPr>
          <a:lstStyle>
            <a:defPPr>
              <a:defRPr kern="1200" smtId="4294967295"/>
            </a:defPPr>
            <a:lvl1pPr marL="0" indent="0" algn="l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noProof="0"/>
              <a:t>Klik om de ondertitelstijl van het model te bewerken</a:t>
            </a:r>
            <a:endParaRPr lang="en-GB" noProof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1524000"/>
            <a:ext cx="8382000" cy="4343400"/>
          </a:xfr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  <a:lvl1pPr>
              <a:defRPr b="0">
                <a:solidFill>
                  <a:schemeClr val="tx1"/>
                </a:solidFill>
              </a:defRPr>
            </a:lvl1pPr>
            <a:lvl2pPr>
              <a:buFont typeface="Arial"/>
              <a:buChar char="•"/>
              <a:defRPr b="0">
                <a:solidFill>
                  <a:schemeClr val="tx1"/>
                </a:solidFill>
              </a:defRPr>
            </a:lvl2pPr>
            <a:lvl3pPr>
              <a:buClr>
                <a:srgbClr val="86807E"/>
              </a:buClr>
              <a:buFont typeface="Arial"/>
              <a:buChar char="•"/>
              <a:defRPr sz="1600" b="0">
                <a:solidFill>
                  <a:schemeClr val="tx1"/>
                </a:solidFill>
              </a:defRPr>
            </a:lvl3pPr>
            <a:lvl4pPr marL="533400" indent="-177800">
              <a:buClr>
                <a:srgbClr val="86807E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4pPr>
            <a:lvl5pPr marL="725488" indent="-179388"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406745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346F4E21-31D1-4E72-B67C-23898E89F50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69028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defPPr>
              <a:defRPr kern="1200" smtId="4294967295"/>
            </a:defPPr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6398B567-1778-4D81-A605-DDF2BB3CEC3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255653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defPPr>
              <a:defRPr kern="1200" smtId="4294967295"/>
            </a:defPPr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defPPr>
              <a:defRPr kern="1200" smtId="4294967295"/>
            </a:defPPr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2794C4AD-6E1B-46D9-B8B1-19CA384EFFE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394384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defPPr>
              <a:defRPr kern="1200" smtId="4294967295"/>
            </a:defPPr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defPPr>
              <a:defRPr kern="1200" smtId="4294967295"/>
            </a:defPPr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C70A5D59-20ED-4BF9-A519-1ADA0B8BC2E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9437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FB9FDB18-D286-493B-B1FA-90B626F9438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90456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C8037833-10CD-40F4-AB24-858CC68FD65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413322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defPPr>
              <a:defRPr kern="1200" smtId="4294967295"/>
            </a:defPPr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8E8E6903-0AC9-49D2-AEA2-AEA0A49F1D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61195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3B530AA4-3743-48AD-B7D3-FA733008990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771612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17526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</a:ln>
        </p:spPr>
        <p:txBody>
          <a:bodyPr wrap="none" anchor="ctr"/>
          <a:lstStyle>
            <a:defPPr>
              <a:defRPr kern="1200" smtId="4294967295"/>
            </a:def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/>
              <a:t>Klepnutím lze upravit styl.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>
              <a:defRPr sz="1400"/>
            </a:lvl1pPr>
          </a:lstStyle>
          <a:p>
            <a:pPr>
              <a:defRPr/>
            </a:pPr>
            <a:fld id="{8DE227EE-9FBF-4354-A1C8-AF6EA8B9DD0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</p:sldLayoutIdLst>
  <p:transition/>
  <p:timing/>
  <p:txStyles>
    <p:titleStyle>
      <a:defPPr>
        <a:defRPr kern="1200" smtId="4294967295"/>
      </a:defPPr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defPPr>
        <a:defRPr kern="1200" smtId="4294967295"/>
      </a:defPPr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.jpeg" /><Relationship Id="rId4" Type="http://schemas.openxmlformats.org/officeDocument/2006/relationships/image" Target="../media/image2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image" Target="../media/image3.png" /><Relationship Id="rId3" Type="http://schemas.openxmlformats.org/officeDocument/2006/relationships/image" Target="../media/image4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2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2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755650" y="4724400"/>
            <a:ext cx="777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 smtId="4294967295"/>
            </a:defPPr>
          </a:lstStyle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cs-CZ" sz="2800" b="1" smtClean="0">
                <a:solidFill>
                  <a:srgbClr val="949373"/>
                </a:solidFill>
                <a:latin typeface="Arial"/>
              </a:rPr>
              <a:t>Workshop </a:t>
            </a:r>
            <a:r>
              <a:rPr lang="cs-CZ" sz="2800" b="1">
                <a:solidFill>
                  <a:srgbClr val="949373"/>
                </a:solidFill>
                <a:latin typeface="Arial"/>
              </a:rPr>
              <a:t>k rozvoji kapitálového trhu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cs-CZ" sz="2800" b="1" smtClean="0">
                <a:solidFill>
                  <a:srgbClr val="949373"/>
                </a:solidFill>
                <a:latin typeface="Arial"/>
              </a:rPr>
              <a:t>Jana Brodani 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cs-CZ" sz="2000" b="1">
                <a:solidFill>
                  <a:srgbClr val="949373"/>
                </a:solidFill>
                <a:latin typeface="Arial"/>
              </a:rPr>
              <a:t>26.srpna 2020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cs-CZ" sz="2800" b="1">
              <a:solidFill>
                <a:srgbClr val="949373"/>
              </a:solidFill>
              <a:latin typeface="Arial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cs-CZ" b="1">
              <a:solidFill>
                <a:srgbClr val="949373"/>
              </a:solidFill>
              <a:latin typeface="Arial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cs-CZ" b="1">
                <a:solidFill>
                  <a:srgbClr val="FF0000"/>
                </a:solidFill>
                <a:latin typeface="Arial"/>
              </a:rPr>
              <a:t>    </a:t>
            </a:r>
            <a:endParaRPr lang="cs-CZ" b="1">
              <a:solidFill>
                <a:srgbClr val="949373"/>
              </a:solidFill>
              <a:latin typeface="Arial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cs-CZ" b="1">
              <a:solidFill>
                <a:srgbClr val="949373"/>
              </a:solidFill>
              <a:latin typeface="Arial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cs-CZ" b="1">
              <a:solidFill>
                <a:srgbClr val="949373"/>
              </a:solidFill>
              <a:latin typeface="Arial"/>
            </a:endParaRPr>
          </a:p>
        </p:txBody>
      </p:sp>
      <p:pic>
        <p:nvPicPr>
          <p:cNvPr id="5" name="Obrázek 4" descr="Z:\HLAVICKA_LOGA_AKAT\AKAT ČR_aktuální\LOGO_TEMP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91863" y="2220104"/>
            <a:ext cx="4899974" cy="2115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 descr="Z:\HLAVICKA_LOGA_AKAT\AKAT ČR_aktuální\LOGO_TEMP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2320" y="5978556"/>
            <a:ext cx="1548680" cy="7474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defPPr>
              <a:defRPr kern="1200" smtId="4294967295"/>
            </a:defPPr>
          </a:lstStyle>
          <a:p>
            <a:pPr eaLnBrk="1" hangingPunct="1"/>
            <a:br>
              <a:rPr lang="cs-CZ" sz="3600"/>
            </a:br>
            <a:r>
              <a:rPr lang="cs-CZ" sz="3600" smtClean="0">
                <a:solidFill>
                  <a:schemeClr val="bg1"/>
                </a:solidFill>
              </a:rPr>
              <a:t>Investiční</a:t>
            </a:r>
            <a:r>
              <a:rPr lang="cs-CZ" sz="4000" smtClean="0">
                <a:solidFill>
                  <a:schemeClr val="bg1"/>
                </a:solidFill>
              </a:rPr>
              <a:t> sektor v ČR</a:t>
            </a:r>
            <a:br>
              <a:rPr lang="cs-CZ" sz="3600">
                <a:solidFill>
                  <a:schemeClr val="bg1"/>
                </a:solidFill>
              </a:rPr>
            </a:br>
            <a:r>
              <a:rPr lang="cs-CZ" sz="2700" smtClean="0">
                <a:solidFill>
                  <a:schemeClr val="bg1"/>
                </a:solidFill>
              </a:rPr>
              <a:t>K 30.6.2020</a:t>
            </a:r>
            <a:br>
              <a:rPr lang="cs-CZ" sz="3600">
                <a:solidFill>
                  <a:schemeClr val="bg1"/>
                </a:solidFill>
              </a:rPr>
            </a:b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  <a:buFontTx/>
              <a:buNone/>
            </a:pPr>
            <a:r>
              <a:rPr lang="pl-PL" sz="3200" b="1" smtClean="0">
                <a:solidFill>
                  <a:srgbClr val="666633"/>
                </a:solidFill>
              </a:rPr>
              <a:t>Asset management</a:t>
            </a:r>
            <a:endParaRPr lang="cs-CZ" sz="3200" b="1"/>
          </a:p>
          <a:p>
            <a:pPr algn="ctr">
              <a:spcBef>
                <a:spcPct val="0"/>
              </a:spcBef>
              <a:buFontTx/>
              <a:buNone/>
            </a:pPr>
            <a:endParaRPr lang="cs-CZ" sz="1000" b="1" smtClean="0"/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sz="3200" b="1" smtClean="0">
                <a:solidFill>
                  <a:srgbClr val="666633"/>
                </a:solidFill>
              </a:rPr>
              <a:t>CZK </a:t>
            </a:r>
            <a:r>
              <a:rPr lang="pl-PL" sz="3200" b="1">
                <a:solidFill>
                  <a:srgbClr val="666633"/>
                </a:solidFill>
              </a:rPr>
              <a:t>= 1 582 </a:t>
            </a:r>
            <a:r>
              <a:rPr lang="pl-PL" sz="3200" b="1" smtClean="0">
                <a:solidFill>
                  <a:srgbClr val="666633"/>
                </a:solidFill>
              </a:rPr>
              <a:t>mld Kč</a:t>
            </a:r>
            <a:endParaRPr lang="pl-PL" sz="3200" b="1">
              <a:solidFill>
                <a:srgbClr val="666633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cs-CZ" sz="1800" i="1" noProof="1" smtClean="0">
                <a:solidFill>
                  <a:srgbClr val="666633"/>
                </a:solidFill>
              </a:rPr>
              <a:t>…  </a:t>
            </a:r>
            <a:r>
              <a:rPr lang="cs-CZ" sz="1800" i="1" noProof="1">
                <a:solidFill>
                  <a:srgbClr val="666633"/>
                </a:solidFill>
              </a:rPr>
              <a:t>hodnota majetku k </a:t>
            </a:r>
            <a:r>
              <a:rPr lang="cs-CZ" sz="1800" i="1" noProof="1" smtClean="0">
                <a:solidFill>
                  <a:srgbClr val="666633"/>
                </a:solidFill>
              </a:rPr>
              <a:t>30.6.2020 </a:t>
            </a:r>
            <a:r>
              <a:rPr lang="cs-CZ" sz="1800" i="1">
                <a:solidFill>
                  <a:srgbClr val="666633"/>
                </a:solidFill>
              </a:rPr>
              <a:t>individuálně obhospodařovaného domácími bankovními a nebankovními obchodníky s cennými papíry</a:t>
            </a:r>
            <a:endParaRPr lang="cs-CZ" sz="1800" i="1" noProof="1">
              <a:solidFill>
                <a:srgbClr val="666633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sz="1000" b="1" smtClean="0">
              <a:solidFill>
                <a:srgbClr val="990033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sz="3200" b="1" smtClean="0">
                <a:solidFill>
                  <a:srgbClr val="666633"/>
                </a:solidFill>
              </a:rPr>
              <a:t>Investiční fondy</a:t>
            </a:r>
            <a:endParaRPr lang="cs-CZ" sz="3200" b="1"/>
          </a:p>
          <a:p>
            <a:pPr algn="ctr">
              <a:spcBef>
                <a:spcPct val="0"/>
              </a:spcBef>
              <a:buFontTx/>
              <a:buNone/>
            </a:pPr>
            <a:endParaRPr lang="cs-CZ" sz="1000" b="1"/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sz="3200" b="1">
                <a:solidFill>
                  <a:srgbClr val="666633"/>
                </a:solidFill>
              </a:rPr>
              <a:t>CZK = </a:t>
            </a:r>
            <a:r>
              <a:rPr lang="pl-PL" sz="3200" b="1" smtClean="0">
                <a:solidFill>
                  <a:srgbClr val="666633"/>
                </a:solidFill>
              </a:rPr>
              <a:t>739 mld </a:t>
            </a:r>
            <a:r>
              <a:rPr lang="pl-PL" sz="3200" b="1">
                <a:solidFill>
                  <a:srgbClr val="666633"/>
                </a:solidFill>
              </a:rPr>
              <a:t>Kč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cs-CZ" sz="1800" i="1" noProof="1">
                <a:solidFill>
                  <a:srgbClr val="666633"/>
                </a:solidFill>
              </a:rPr>
              <a:t>… </a:t>
            </a:r>
            <a:r>
              <a:rPr lang="cs-CZ" sz="1800" i="1" noProof="1" smtClean="0">
                <a:solidFill>
                  <a:srgbClr val="666633"/>
                </a:solidFill>
              </a:rPr>
              <a:t> </a:t>
            </a:r>
            <a:r>
              <a:rPr lang="cs-CZ" sz="1800" i="1" noProof="1">
                <a:solidFill>
                  <a:srgbClr val="666633"/>
                </a:solidFill>
              </a:rPr>
              <a:t>hodnota majetku k 30.6.2020</a:t>
            </a:r>
            <a:r>
              <a:rPr lang="cs-CZ" sz="1800" i="1">
                <a:solidFill>
                  <a:srgbClr val="666633"/>
                </a:solidFill>
              </a:rPr>
              <a:t> </a:t>
            </a:r>
            <a:r>
              <a:rPr lang="cs-CZ" sz="1800" i="1" noProof="1">
                <a:solidFill>
                  <a:srgbClr val="666633"/>
                </a:solidFill>
              </a:rPr>
              <a:t>investovaného do </a:t>
            </a:r>
            <a:r>
              <a:rPr lang="cs-CZ" sz="1800" i="1" noProof="1" smtClean="0">
                <a:solidFill>
                  <a:srgbClr val="666633"/>
                </a:solidFill>
              </a:rPr>
              <a:t>fondů</a:t>
            </a:r>
            <a:r>
              <a:rPr lang="cs-CZ" sz="1800" i="1" smtClean="0">
                <a:solidFill>
                  <a:srgbClr val="666633"/>
                </a:solidFill>
              </a:rPr>
              <a:t> kolektivního investování (546 mld Kč) a fondů kvalifikovaných investorů (193 mld Kč) nabízených </a:t>
            </a:r>
            <a:r>
              <a:rPr lang="cs-CZ" sz="1800" i="1">
                <a:solidFill>
                  <a:srgbClr val="666633"/>
                </a:solidFill>
              </a:rPr>
              <a:t>v České </a:t>
            </a:r>
            <a:r>
              <a:rPr lang="cs-CZ" sz="1800" i="1" smtClean="0">
                <a:solidFill>
                  <a:srgbClr val="666633"/>
                </a:solidFill>
              </a:rPr>
              <a:t>republice </a:t>
            </a:r>
            <a:endParaRPr lang="cs-CZ" sz="1800" i="1">
              <a:solidFill>
                <a:srgbClr val="666633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b="1">
              <a:solidFill>
                <a:srgbClr val="990033"/>
              </a:solidFill>
            </a:endParaRPr>
          </a:p>
        </p:txBody>
      </p:sp>
      <p:pic>
        <p:nvPicPr>
          <p:cNvPr id="4" name="Obrázek 3" descr="Z:\HLAVICKA_LOGA_AKAT\AKAT ČR_aktuální\LOGO_TEMP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2320" y="5978556"/>
            <a:ext cx="1548680" cy="747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632877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656" y="416400"/>
            <a:ext cx="8382000" cy="533400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 sz="3200" b="0" smtClean="0">
                <a:solidFill>
                  <a:schemeClr val="bg1"/>
                </a:solidFill>
              </a:rPr>
              <a:t>Struktura </a:t>
            </a:r>
            <a:r>
              <a:rPr lang="cs-CZ" sz="3200" b="0">
                <a:solidFill>
                  <a:schemeClr val="bg1"/>
                </a:solidFill>
              </a:rPr>
              <a:t>úspor domácností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2656" y="907968"/>
            <a:ext cx="8382000" cy="528000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spcBef>
                <a:spcPct val="0"/>
              </a:spcBef>
            </a:pPr>
            <a:r>
              <a:rPr lang="cs-CZ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Zvýšená poptávka po investičních produktech</a:t>
            </a:r>
            <a:endParaRPr lang="cs-CZ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36096" y="6230822"/>
            <a:ext cx="35787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pPr algn="just"/>
            <a:r>
              <a:rPr lang="cs-CZ" sz="900" b="1">
                <a:ea typeface="Times New Roman" panose="02020603050405020304" pitchFamily="18" charset="0"/>
              </a:rPr>
              <a:t>Zdroj: Zpráva o vývoji finančního trhu v roce </a:t>
            </a:r>
            <a:r>
              <a:rPr lang="cs-CZ" sz="900" b="1" smtClean="0">
                <a:ea typeface="Times New Roman" panose="02020603050405020304" pitchFamily="18" charset="0"/>
              </a:rPr>
              <a:t>2019</a:t>
            </a:r>
            <a:endParaRPr lang="cs-CZ" sz="900" b="1">
              <a:ea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636" y="1922137"/>
            <a:ext cx="3143250" cy="28575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88"/>
          <a:stretch>
            <a:fillRect/>
          </a:stretch>
        </p:blipFill>
        <p:spPr>
          <a:xfrm>
            <a:off x="510396" y="2207887"/>
            <a:ext cx="8166520" cy="4022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4135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z="3200" smtClean="0">
                <a:solidFill>
                  <a:schemeClr val="bg1"/>
                </a:solidFill>
              </a:rPr>
              <a:t>Koncepce rozvoje finančního trhu</a:t>
            </a:r>
            <a:br>
              <a:rPr lang="cs-CZ" sz="3600" smtClean="0">
                <a:solidFill>
                  <a:schemeClr val="bg1"/>
                </a:solidFill>
              </a:rPr>
            </a:br>
            <a:r>
              <a:rPr lang="cs-CZ" sz="2400" smtClean="0">
                <a:solidFill>
                  <a:schemeClr val="bg1"/>
                </a:solidFill>
              </a:rPr>
              <a:t>…východiska</a:t>
            </a:r>
            <a:endParaRPr lang="cs-CZ" sz="200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400" smtClean="0">
                <a:solidFill>
                  <a:srgbClr val="666633"/>
                </a:solidFill>
              </a:rPr>
              <a:t>Finanční sektor hraje klíčovou roli pro správné fungování ekonomiky (</a:t>
            </a:r>
            <a:r>
              <a:rPr lang="cs-CZ" sz="2400" i="1" smtClean="0">
                <a:solidFill>
                  <a:srgbClr val="666633"/>
                </a:solidFill>
              </a:rPr>
              <a:t>případně její nastartování v době krize</a:t>
            </a:r>
            <a:r>
              <a:rPr lang="cs-CZ" sz="2400" smtClean="0">
                <a:solidFill>
                  <a:srgbClr val="666633"/>
                </a:solidFill>
              </a:rPr>
              <a:t>) 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cs-CZ" sz="1800" i="1" smtClean="0">
                <a:solidFill>
                  <a:srgbClr val="666633"/>
                </a:solidFill>
              </a:rPr>
              <a:t>Obezřetná</a:t>
            </a:r>
            <a:r>
              <a:rPr lang="cs-CZ" sz="1800" i="1">
                <a:solidFill>
                  <a:srgbClr val="666633"/>
                </a:solidFill>
              </a:rPr>
              <a:t> </a:t>
            </a:r>
            <a:r>
              <a:rPr lang="cs-CZ" sz="1800" i="1" smtClean="0">
                <a:solidFill>
                  <a:srgbClr val="666633"/>
                </a:solidFill>
              </a:rPr>
              <a:t>a efektivní regulace umožňující správné plnění jeho funkce vs reaktivní regulace a goldplating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400">
                <a:solidFill>
                  <a:srgbClr val="666633"/>
                </a:solidFill>
              </a:rPr>
              <a:t>Mysli globálně, jednej lokálně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cs-CZ" sz="1800" i="1" smtClean="0">
                <a:solidFill>
                  <a:srgbClr val="666633"/>
                </a:solidFill>
              </a:rPr>
              <a:t>Konkurenceschopnost, zajištění </a:t>
            </a:r>
            <a:r>
              <a:rPr lang="cs-CZ" sz="1800" i="1">
                <a:solidFill>
                  <a:srgbClr val="666633"/>
                </a:solidFill>
              </a:rPr>
              <a:t>financování lokální ekonomiky i potřeb financování </a:t>
            </a:r>
            <a:r>
              <a:rPr lang="cs-CZ" sz="1800" i="1" smtClean="0">
                <a:solidFill>
                  <a:srgbClr val="666633"/>
                </a:solidFill>
              </a:rPr>
              <a:t>státu, EU CMU – Capital </a:t>
            </a:r>
            <a:r>
              <a:rPr lang="cs-CZ" sz="1800" i="1">
                <a:solidFill>
                  <a:srgbClr val="666633"/>
                </a:solidFill>
              </a:rPr>
              <a:t>m</a:t>
            </a:r>
            <a:r>
              <a:rPr lang="cs-CZ" sz="1800" i="1" smtClean="0">
                <a:solidFill>
                  <a:srgbClr val="666633"/>
                </a:solidFill>
              </a:rPr>
              <a:t>arket</a:t>
            </a:r>
            <a:r>
              <a:rPr lang="cs-CZ" sz="1800" b="1" i="1" smtClean="0">
                <a:solidFill>
                  <a:srgbClr val="666633"/>
                </a:solidFill>
              </a:rPr>
              <a:t>S</a:t>
            </a:r>
            <a:r>
              <a:rPr lang="cs-CZ" sz="1800" i="1" smtClean="0">
                <a:solidFill>
                  <a:srgbClr val="666633"/>
                </a:solidFill>
              </a:rPr>
              <a:t> union</a:t>
            </a:r>
            <a:endParaRPr lang="cs-CZ" sz="1800" i="1">
              <a:solidFill>
                <a:srgbClr val="666633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400" smtClean="0">
                <a:solidFill>
                  <a:srgbClr val="666633"/>
                </a:solidFill>
              </a:rPr>
              <a:t>Roste poptávka domácností po individuálním zajištění na stáří 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cs-CZ" sz="1800" i="1">
                <a:solidFill>
                  <a:srgbClr val="666633"/>
                </a:solidFill>
              </a:rPr>
              <a:t>Nárůst pravidelných </a:t>
            </a:r>
            <a:r>
              <a:rPr lang="cs-CZ" sz="1800" i="1" smtClean="0">
                <a:solidFill>
                  <a:srgbClr val="666633"/>
                </a:solidFill>
              </a:rPr>
              <a:t>investic do podílových fondů + novinka účet dlouhodobých investic</a:t>
            </a:r>
            <a:endParaRPr lang="cs-CZ" sz="1800" i="1">
              <a:solidFill>
                <a:srgbClr val="666633"/>
              </a:solidFill>
            </a:endParaRPr>
          </a:p>
        </p:txBody>
      </p:sp>
      <p:pic>
        <p:nvPicPr>
          <p:cNvPr id="4" name="Obrázek 3" descr="Z:\HLAVICKA_LOGA_AKAT\AKAT ČR_aktuální\LOGO_TEMP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2320" y="5978556"/>
            <a:ext cx="1548680" cy="747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4657782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z="3200" smtClean="0">
                <a:solidFill>
                  <a:schemeClr val="bg1"/>
                </a:solidFill>
              </a:rPr>
              <a:t>Účet dlouhodobých investic</a:t>
            </a:r>
            <a:br>
              <a:rPr lang="cs-CZ" sz="3600">
                <a:solidFill>
                  <a:schemeClr val="bg1"/>
                </a:solidFill>
              </a:rPr>
            </a:br>
            <a:r>
              <a:rPr lang="cs-CZ" sz="2400" smtClean="0">
                <a:solidFill>
                  <a:schemeClr val="bg1"/>
                </a:solidFill>
              </a:rPr>
              <a:t>Individuální zajištění na stáří pro každého</a:t>
            </a:r>
            <a:endParaRPr lang="cs-CZ" sz="240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2060848"/>
            <a:ext cx="7772400" cy="4114800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200" smtClean="0">
                <a:solidFill>
                  <a:srgbClr val="666633"/>
                </a:solidFill>
              </a:rPr>
              <a:t>Bezpečnost a lokálnost</a:t>
            </a:r>
            <a:endParaRPr lang="cs-CZ" sz="2200">
              <a:solidFill>
                <a:srgbClr val="666633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cs-CZ" sz="1600" i="1">
                <a:solidFill>
                  <a:srgbClr val="666633"/>
                </a:solidFill>
              </a:rPr>
              <a:t>Správcem pouze regulovaný subjekt – obchodník s cennými papíry, banka, některé investiční společnosti + </a:t>
            </a:r>
            <a:r>
              <a:rPr lang="cs-CZ" sz="1600" i="1" smtClean="0">
                <a:solidFill>
                  <a:srgbClr val="666633"/>
                </a:solidFill>
              </a:rPr>
              <a:t>dohled </a:t>
            </a:r>
            <a:r>
              <a:rPr lang="cs-CZ" sz="1600" i="1">
                <a:solidFill>
                  <a:srgbClr val="666633"/>
                </a:solidFill>
              </a:rPr>
              <a:t>nad nimi Česká národní </a:t>
            </a:r>
            <a:r>
              <a:rPr lang="cs-CZ" sz="1600" i="1" smtClean="0">
                <a:solidFill>
                  <a:srgbClr val="666633"/>
                </a:solidFill>
              </a:rPr>
              <a:t>banka.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200" smtClean="0">
                <a:solidFill>
                  <a:srgbClr val="666633"/>
                </a:solidFill>
              </a:rPr>
              <a:t>Daňová odečitatelnost a neutralita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600" i="1" smtClean="0">
                <a:solidFill>
                  <a:srgbClr val="666633"/>
                </a:solidFill>
              </a:rPr>
              <a:t>Daňové </a:t>
            </a:r>
            <a:r>
              <a:rPr lang="cs-CZ" sz="1600" i="1">
                <a:solidFill>
                  <a:srgbClr val="666633"/>
                </a:solidFill>
              </a:rPr>
              <a:t>osvobození p</a:t>
            </a:r>
            <a:r>
              <a:rPr lang="cs-CZ" sz="1600" i="1" smtClean="0">
                <a:solidFill>
                  <a:srgbClr val="666633"/>
                </a:solidFill>
              </a:rPr>
              <a:t>okud výplata </a:t>
            </a:r>
            <a:r>
              <a:rPr lang="cs-CZ" sz="1600" i="1">
                <a:solidFill>
                  <a:srgbClr val="666633"/>
                </a:solidFill>
              </a:rPr>
              <a:t>prostředků nejdříve po uplynutí 60 kalendářních měsíců od vzniku produktu a dosažení 60 let </a:t>
            </a:r>
            <a:r>
              <a:rPr lang="cs-CZ" sz="1600" i="1" smtClean="0">
                <a:solidFill>
                  <a:srgbClr val="666633"/>
                </a:solidFill>
              </a:rPr>
              <a:t>poplatníka, dosáhne na daňové osvobození. Stejně tak bude od daně osvobozen i případný příspěvek zaměstnavatele. Neutralita - narovnání </a:t>
            </a:r>
            <a:r>
              <a:rPr lang="cs-CZ" sz="1600" i="1">
                <a:solidFill>
                  <a:srgbClr val="666633"/>
                </a:solidFill>
              </a:rPr>
              <a:t>podmínek s </a:t>
            </a:r>
            <a:r>
              <a:rPr lang="cs-CZ" sz="1600" i="1" smtClean="0">
                <a:solidFill>
                  <a:srgbClr val="666633"/>
                </a:solidFill>
              </a:rPr>
              <a:t>IŽP a penzijními fondy.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200">
                <a:solidFill>
                  <a:srgbClr val="666633"/>
                </a:solidFill>
              </a:rPr>
              <a:t>Různorodost a variabilita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600" i="1" smtClean="0">
                <a:solidFill>
                  <a:srgbClr val="666633"/>
                </a:solidFill>
              </a:rPr>
              <a:t>Bankovní </a:t>
            </a:r>
            <a:r>
              <a:rPr lang="cs-CZ" sz="1600" i="1">
                <a:solidFill>
                  <a:srgbClr val="666633"/>
                </a:solidFill>
              </a:rPr>
              <a:t>depozita, fondy, </a:t>
            </a:r>
            <a:r>
              <a:rPr lang="cs-CZ" sz="1600" i="1" smtClean="0">
                <a:solidFill>
                  <a:srgbClr val="666633"/>
                </a:solidFill>
              </a:rPr>
              <a:t>dluhopisy i </a:t>
            </a:r>
            <a:r>
              <a:rPr lang="cs-CZ" sz="1600" i="1">
                <a:solidFill>
                  <a:srgbClr val="666633"/>
                </a:solidFill>
              </a:rPr>
              <a:t>akcie. Pravidlo 60+60 investor neporuší, když majetek v rámci svého účtu dlouhodobých investic „transformují“ – tedy třeba prodají akcie a koupí si za ně dluhopisy, </a:t>
            </a:r>
            <a:r>
              <a:rPr lang="cs-CZ" sz="1600" i="1" smtClean="0">
                <a:solidFill>
                  <a:srgbClr val="666633"/>
                </a:solidFill>
              </a:rPr>
              <a:t>nebo výnos uloží </a:t>
            </a:r>
            <a:r>
              <a:rPr lang="cs-CZ" sz="1600" i="1">
                <a:solidFill>
                  <a:srgbClr val="666633"/>
                </a:solidFill>
              </a:rPr>
              <a:t>na bankovním účtu.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cs-CZ" sz="2200" smtClean="0">
                <a:solidFill>
                  <a:srgbClr val="666633"/>
                </a:solidFill>
              </a:rPr>
              <a:t>Dlouhodobost </a:t>
            </a:r>
            <a:r>
              <a:rPr lang="cs-CZ" sz="2200">
                <a:solidFill>
                  <a:srgbClr val="666633"/>
                </a:solidFill>
              </a:rPr>
              <a:t>a flexibilita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600" i="1" smtClean="0">
                <a:solidFill>
                  <a:srgbClr val="666633"/>
                </a:solidFill>
              </a:rPr>
              <a:t>Možnost kdykoliv ukončit / při porušení </a:t>
            </a:r>
            <a:r>
              <a:rPr lang="cs-CZ" sz="1600" i="1">
                <a:solidFill>
                  <a:srgbClr val="666633"/>
                </a:solidFill>
              </a:rPr>
              <a:t>pravidla </a:t>
            </a:r>
            <a:r>
              <a:rPr lang="cs-CZ" sz="1600" i="1" smtClean="0">
                <a:solidFill>
                  <a:srgbClr val="666633"/>
                </a:solidFill>
              </a:rPr>
              <a:t>60+60 zdaněno jako </a:t>
            </a:r>
            <a:r>
              <a:rPr lang="cs-CZ" sz="1600" i="1">
                <a:solidFill>
                  <a:srgbClr val="666633"/>
                </a:solidFill>
              </a:rPr>
              <a:t>příjem.</a:t>
            </a:r>
          </a:p>
          <a:p>
            <a:pPr marL="0" indent="0">
              <a:lnSpc>
                <a:spcPct val="90000"/>
              </a:lnSpc>
              <a:buNone/>
            </a:pPr>
            <a:endParaRPr lang="cs-CZ" sz="1600" i="1">
              <a:solidFill>
                <a:srgbClr val="666633"/>
              </a:solidFill>
            </a:endParaRPr>
          </a:p>
        </p:txBody>
      </p:sp>
      <p:pic>
        <p:nvPicPr>
          <p:cNvPr id="4" name="Obrázek 3" descr="Z:\HLAVICKA_LOGA_AKAT\AKAT ČR_aktuální\LOGO_TEMP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24328" y="5965032"/>
            <a:ext cx="1548680" cy="747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8527192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ctr" eaLnBrk="1" hangingPunct="1"/>
            <a:r>
              <a:rPr lang="cs-CZ" sz="3600">
                <a:solidFill>
                  <a:schemeClr val="bg1"/>
                </a:solidFill>
              </a:rPr>
              <a:t>Diskuse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60345" y="1916831"/>
            <a:ext cx="7772400" cy="4608513"/>
          </a:xfrm>
        </p:spPr>
        <p:txBody>
          <a:bodyPr/>
          <a:lstStyle>
            <a:defPPr>
              <a:defRPr kern="1200" smtId="4294967295"/>
            </a:def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8000">
                <a:solidFill>
                  <a:srgbClr val="666633"/>
                </a:solidFill>
              </a:rPr>
              <a:t>?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cs-CZ" sz="2400">
              <a:solidFill>
                <a:srgbClr val="990033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mtClean="0">
                <a:solidFill>
                  <a:srgbClr val="666633"/>
                </a:solidFill>
              </a:rPr>
              <a:t>Děkuji </a:t>
            </a:r>
            <a:r>
              <a:rPr lang="cs-CZ">
                <a:solidFill>
                  <a:srgbClr val="666633"/>
                </a:solidFill>
              </a:rPr>
              <a:t>za pozornost.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b="1">
              <a:solidFill>
                <a:srgbClr val="666633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b="1">
              <a:solidFill>
                <a:srgbClr val="666633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b="1">
                <a:solidFill>
                  <a:srgbClr val="666633"/>
                </a:solidFill>
              </a:rPr>
              <a:t>Asociace pro kapitálový trh České republiky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>
                <a:solidFill>
                  <a:srgbClr val="666633"/>
                </a:solidFill>
              </a:rPr>
              <a:t>Štěpánská 16/612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>
                <a:solidFill>
                  <a:srgbClr val="666633"/>
                </a:solidFill>
              </a:rPr>
              <a:t>110 00 Praha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>
                <a:solidFill>
                  <a:srgbClr val="666633"/>
                </a:solidFill>
              </a:rPr>
              <a:t>Tel.: +420 224 919 114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>
                <a:solidFill>
                  <a:srgbClr val="666633"/>
                </a:solidFill>
              </a:rPr>
              <a:t>Fax: +420 224 919 115</a:t>
            </a:r>
          </a:p>
          <a:p>
            <a:pPr marL="0" indent="0">
              <a:buNone/>
            </a:pPr>
            <a:r>
              <a:rPr lang="cs-CZ" sz="1800" b="1">
                <a:solidFill>
                  <a:srgbClr val="666633"/>
                </a:solidFill>
              </a:rPr>
              <a:t>Sledujte nás na: </a:t>
            </a:r>
          </a:p>
          <a:p>
            <a:pPr marL="0" indent="0">
              <a:buNone/>
            </a:pPr>
            <a:r>
              <a:rPr lang="cs-CZ" sz="1800">
                <a:solidFill>
                  <a:srgbClr val="666633"/>
                </a:solidFill>
              </a:rPr>
              <a:t>Blog AKAT na </a:t>
            </a:r>
            <a:r>
              <a:rPr lang="cs-CZ" sz="1800" b="1" u="sng">
                <a:solidFill>
                  <a:srgbClr val="C00000"/>
                </a:solidFill>
              </a:rPr>
              <a:t>www.akatcr.cz</a:t>
            </a:r>
            <a:r>
              <a:rPr lang="cs-CZ" sz="1800" b="1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1800">
                <a:solidFill>
                  <a:srgbClr val="666633"/>
                </a:solidFill>
              </a:rPr>
              <a:t>Twitter AKAT: @AKATCR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>
              <a:solidFill>
                <a:srgbClr val="666633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cs-CZ" sz="1800"/>
          </a:p>
        </p:txBody>
      </p:sp>
      <p:pic>
        <p:nvPicPr>
          <p:cNvPr id="6" name="Obrázek 5" descr="Z:\HLAVICKA_LOGA_AKAT\AKAT ČR_aktuální\LOGO_TEMP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2320" y="5993904"/>
            <a:ext cx="1548680" cy="7474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36543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Motiv1">
  <a:themeElements>
    <a:clrScheme name="Vlastní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2020-08-26T16:56:21.139</cp:lastPrinted>
  <dcterms:created xsi:type="dcterms:W3CDTF">2020-08-26T16:56:21Z</dcterms:created>
  <dcterms:modified xsi:type="dcterms:W3CDTF">2020-08-26T16:56:21Z</dcterms:modified>
</cp:coreProperties>
</file>