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notesMasterIdLst>
    <p:notesMasterId r:id="rId11"/>
  </p:notesMasterIdLst>
  <p:sldIdLst>
    <p:sldId id="259" r:id="rId4"/>
    <p:sldId id="276" r:id="rId5"/>
    <p:sldId id="273" r:id="rId6"/>
    <p:sldId id="272" r:id="rId7"/>
    <p:sldId id="274" r:id="rId8"/>
    <p:sldId id="277" r:id="rId9"/>
    <p:sldId id="260" r:id="rId1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79976" autoAdjust="0"/>
  </p:normalViewPr>
  <p:slideViewPr>
    <p:cSldViewPr>
      <p:cViewPr>
        <p:scale>
          <a:sx n="70" d="100"/>
          <a:sy n="70" d="100"/>
        </p:scale>
        <p:origin x="124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14BF-01FE-4FC3-8A31-F9659215A795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192A-A165-4020-A720-83F27C594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5431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82310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6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1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93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57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-P_Title only (w/ trac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7097469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Action title"/>
          <p:cNvSpPr>
            <a:spLocks noGrp="1"/>
          </p:cNvSpPr>
          <p:nvPr>
            <p:ph type="title"/>
          </p:nvPr>
        </p:nvSpPr>
        <p:spPr>
          <a:xfrm>
            <a:off x="152309" y="264277"/>
            <a:ext cx="7879051" cy="353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28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Y-P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7370540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 dirty="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66092" y="1712663"/>
            <a:ext cx="6611816" cy="645300"/>
          </a:xfrm>
          <a:prstGeom prst="rect">
            <a:avLst/>
          </a:prstGeom>
        </p:spPr>
        <p:txBody>
          <a:bodyPr lIns="54000" rIns="54000" anchor="ctr"/>
          <a:lstStyle>
            <a:lvl1pPr>
              <a:defRPr sz="23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6092" y="2439774"/>
            <a:ext cx="6611816" cy="532026"/>
          </a:xfrm>
          <a:prstGeom prst="rect">
            <a:avLst/>
          </a:prstGeom>
        </p:spPr>
        <p:txBody>
          <a:bodyPr lIns="54000" rIns="54000"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  <a:lvl2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70225" y="3429488"/>
            <a:ext cx="6611816" cy="242888"/>
          </a:xfrm>
          <a:prstGeom prst="rect">
            <a:avLst/>
          </a:prstGeom>
        </p:spPr>
        <p:txBody>
          <a:bodyPr lIns="54000" rIns="54000" anchor="t"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66714" indent="0">
              <a:buNone/>
              <a:defRPr sz="1100"/>
            </a:lvl2pPr>
            <a:lvl3pPr marL="542952" indent="0">
              <a:buNone/>
              <a:defRPr sz="900"/>
            </a:lvl3pPr>
            <a:lvl4pPr marL="808475" indent="0">
              <a:buNone/>
              <a:defRPr sz="800"/>
            </a:lvl4pPr>
            <a:lvl5pPr marL="1075188" indent="0">
              <a:buNone/>
              <a:defRPr sz="8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Left blue bar"/>
          <p:cNvSpPr/>
          <p:nvPr userDrawn="1"/>
        </p:nvSpPr>
        <p:spPr>
          <a:xfrm rot="10800000" flipH="1" flipV="1">
            <a:off x="633047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ight blue bar"/>
          <p:cNvSpPr/>
          <p:nvPr userDrawn="1"/>
        </p:nvSpPr>
        <p:spPr>
          <a:xfrm rot="10800000" flipH="1" flipV="1">
            <a:off x="8164889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7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-P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C200AC8-F49A-4FA5-9388-16A497419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37272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545125" y="1060684"/>
            <a:ext cx="2163979" cy="558961"/>
            <a:chOff x="590551" y="2521676"/>
            <a:chExt cx="2344310" cy="745281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590551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2625056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735016" y="2550335"/>
              <a:ext cx="21998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4B4B4B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Agenda</a:t>
              </a:r>
            </a:p>
          </p:txBody>
        </p:sp>
      </p:grpSp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84261" y="1738738"/>
            <a:ext cx="7037199" cy="2947563"/>
          </a:xfrm>
          <a:prstGeom prst="rect">
            <a:avLst/>
          </a:prstGeom>
        </p:spPr>
        <p:txBody>
          <a:bodyPr/>
          <a:lstStyle>
            <a:lvl1pPr marL="257187" indent="-257187" algn="l" defTabSz="685835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500" b="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31027" indent="-176222" algn="l" defTabSz="685835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200" b="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1800" b="1" kern="1200" dirty="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3pPr>
            <a:lvl4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1800" b="1" kern="1200" dirty="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4pPr>
            <a:lvl5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1800" b="1" kern="1200" dirty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Sub-item (use “Increase List Level” button)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6DD2FB90-29D5-4416-8C88-1E9330954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770205" y="4335845"/>
            <a:ext cx="591509" cy="769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4B4B4B"/>
                </a:solidFill>
              </a:rPr>
              <a:t>EY-P Template 2018</a:t>
            </a:r>
          </a:p>
        </p:txBody>
      </p:sp>
    </p:spTree>
    <p:extLst>
      <p:ext uri="{BB962C8B-B14F-4D97-AF65-F5344CB8AC3E}">
        <p14:creationId xmlns:p14="http://schemas.microsoft.com/office/powerpoint/2010/main" val="15612409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Y-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031613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7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-P_Title only (w/ trac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9935178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Action title"/>
          <p:cNvSpPr>
            <a:spLocks noGrp="1"/>
          </p:cNvSpPr>
          <p:nvPr>
            <p:ph type="title"/>
          </p:nvPr>
        </p:nvSpPr>
        <p:spPr>
          <a:xfrm>
            <a:off x="152309" y="264277"/>
            <a:ext cx="7879051" cy="353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52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Y-P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5966460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46539" cy="11906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 dirty="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66092" y="1712663"/>
            <a:ext cx="6611816" cy="645300"/>
          </a:xfrm>
          <a:prstGeom prst="rect">
            <a:avLst/>
          </a:prstGeom>
        </p:spPr>
        <p:txBody>
          <a:bodyPr lIns="54000" rIns="54000" anchor="ctr"/>
          <a:lstStyle>
            <a:lvl1pPr>
              <a:defRPr sz="23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6092" y="2439774"/>
            <a:ext cx="6611816" cy="532026"/>
          </a:xfrm>
        </p:spPr>
        <p:txBody>
          <a:bodyPr lIns="54000" rIns="54000" anchor="t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  <a:sym typeface="Arial" panose="020B0604020202020204" pitchFamily="34" charset="0"/>
              </a:defRPr>
            </a:lvl1pPr>
            <a:lvl2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70225" y="3429488"/>
            <a:ext cx="6611816" cy="242888"/>
          </a:xfrm>
        </p:spPr>
        <p:txBody>
          <a:bodyPr lIns="54000" rIns="54000" anchor="t"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266714" indent="0">
              <a:buNone/>
              <a:defRPr sz="1100"/>
            </a:lvl2pPr>
            <a:lvl3pPr marL="542952" indent="0">
              <a:buNone/>
              <a:defRPr sz="900"/>
            </a:lvl3pPr>
            <a:lvl4pPr marL="808475" indent="0">
              <a:buNone/>
              <a:defRPr sz="800"/>
            </a:lvl4pPr>
            <a:lvl5pPr marL="1075188" indent="0">
              <a:buNone/>
              <a:defRPr sz="8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Left blue bar"/>
          <p:cNvSpPr/>
          <p:nvPr userDrawn="1"/>
        </p:nvSpPr>
        <p:spPr>
          <a:xfrm rot="10800000" flipH="1" flipV="1">
            <a:off x="633047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ight blue bar"/>
          <p:cNvSpPr/>
          <p:nvPr userDrawn="1"/>
        </p:nvSpPr>
        <p:spPr>
          <a:xfrm rot="10800000" flipH="1" flipV="1">
            <a:off x="8164889" y="1712663"/>
            <a:ext cx="346065" cy="1714500"/>
          </a:xfrm>
          <a:prstGeom prst="rect">
            <a:avLst/>
          </a:prstGeom>
          <a:solidFill>
            <a:srgbClr val="51A7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83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-P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C200AC8-F49A-4FA5-9388-16A4974197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1342147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>
            <a:off x="545125" y="1060684"/>
            <a:ext cx="2163979" cy="558961"/>
            <a:chOff x="590551" y="2521676"/>
            <a:chExt cx="2344310" cy="745281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590551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2625056" y="2521676"/>
              <a:ext cx="122226" cy="745281"/>
            </a:xfrm>
            <a:prstGeom prst="rect">
              <a:avLst/>
            </a:prstGeom>
            <a:solidFill>
              <a:srgbClr val="51A7D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685800"/>
              <a:endParaRPr lang="en-US" sz="9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735016" y="2550335"/>
              <a:ext cx="219984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4B4B4B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Agenda</a:t>
              </a:r>
            </a:p>
          </p:txBody>
        </p:sp>
      </p:grpSp>
      <p:sp>
        <p:nvSpPr>
          <p:cNvPr id="21" name="Text Placeholder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84261" y="1738738"/>
            <a:ext cx="7037199" cy="2947563"/>
          </a:xfrm>
        </p:spPr>
        <p:txBody>
          <a:bodyPr/>
          <a:lstStyle>
            <a:lvl1pPr marL="257187" indent="-257187" algn="l" defTabSz="685835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500" b="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31027" indent="-176222" algn="l" defTabSz="685835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Pct val="75000"/>
              <a:buFont typeface="Arial" panose="020B0604020202020204" pitchFamily="34" charset="0"/>
              <a:buChar char="►"/>
              <a:defRPr lang="en-US" sz="1200" b="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1800" b="1" kern="1200" dirty="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3pPr>
            <a:lvl4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1800" b="1" kern="1200" dirty="0" smtClean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4pPr>
            <a:lvl5pPr marL="257187" indent="-257187" algn="l" defTabSz="68583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"/>
              <a:defRPr lang="en-US" sz="1800" b="1" kern="1200" dirty="0">
                <a:solidFill>
                  <a:srgbClr val="76B3DF"/>
                </a:solidFill>
                <a:latin typeface="+mn-lt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Click to add agenda</a:t>
            </a:r>
          </a:p>
          <a:p>
            <a:pPr lvl="1"/>
            <a:r>
              <a:rPr lang="en-US" dirty="0"/>
              <a:t>Sub-item (use “Increase List Level” button)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6DD2FB90-29D5-4416-8C88-1E9330954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770205" y="4335845"/>
            <a:ext cx="591509" cy="7694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4B4B4B"/>
                </a:solidFill>
              </a:rPr>
              <a:t>EY-P Template 2018</a:t>
            </a:r>
          </a:p>
        </p:txBody>
      </p:sp>
    </p:spTree>
    <p:extLst>
      <p:ext uri="{BB962C8B-B14F-4D97-AF65-F5344CB8AC3E}">
        <p14:creationId xmlns:p14="http://schemas.microsoft.com/office/powerpoint/2010/main" val="39462476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95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Y-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216111"/>
              </p:ext>
            </p:extLst>
          </p:nvPr>
        </p:nvGraphicFramePr>
        <p:xfrm>
          <a:off x="1466" y="1191"/>
          <a:ext cx="1466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191"/>
                        <a:ext cx="1466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523702"/>
            <a:ext cx="9144000" cy="31172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 defTabSz="685800"/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8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19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8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2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6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26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57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8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vmlDrawing" Target="../drawings/vmlDrawing6.v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3099-C177-433A-BECE-0D7FEA04174E}" type="datetimeFigureOut">
              <a:rPr lang="cs-CZ" smtClean="0"/>
              <a:t>26.08.2020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EAAB-F58C-4DD6-82FD-A1D8607ED7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25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E211D17-58C2-4EFA-B72E-8F505FA38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07184135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uterGrid" hidden="1">
            <a:extLst>
              <a:ext uri="{FF2B5EF4-FFF2-40B4-BE49-F238E27FC236}">
                <a16:creationId xmlns:a16="http://schemas.microsoft.com/office/drawing/2014/main" id="{F92457AE-6C05-4D67-9C41-8F061DD3A2F7}"/>
              </a:ext>
            </a:extLst>
          </p:cNvPr>
          <p:cNvSpPr/>
          <p:nvPr userDrawn="1"/>
        </p:nvSpPr>
        <p:spPr>
          <a:xfrm>
            <a:off x="152308" y="1162050"/>
            <a:ext cx="8839385" cy="3524250"/>
          </a:xfrm>
          <a:prstGeom prst="rect">
            <a:avLst/>
          </a:prstGeom>
          <a:noFill/>
          <a:ln w="9525">
            <a:solidFill>
              <a:srgbClr val="F04C3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 defTabSz="685800"/>
            <a:endParaRPr lang="en-US" sz="8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InnerGrid" hidden="1">
            <a:extLst>
              <a:ext uri="{FF2B5EF4-FFF2-40B4-BE49-F238E27FC236}">
                <a16:creationId xmlns:a16="http://schemas.microsoft.com/office/drawing/2014/main" id="{434328D2-D3BC-436B-BE25-3271BB47CC63}"/>
              </a:ext>
            </a:extLst>
          </p:cNvPr>
          <p:cNvSpPr/>
          <p:nvPr userDrawn="1"/>
        </p:nvSpPr>
        <p:spPr>
          <a:xfrm>
            <a:off x="361309" y="1332412"/>
            <a:ext cx="8416931" cy="3183527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 defTabSz="685800"/>
            <a:endParaRPr lang="en-US" sz="8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9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dt="0"/>
  <p:txStyles>
    <p:titleStyle>
      <a:lvl1pPr algn="l" defTabSz="685835" rtl="0" eaLnBrk="1" latinLnBrk="0" hangingPunct="1">
        <a:lnSpc>
          <a:spcPct val="85000"/>
        </a:lnSpc>
        <a:spcBef>
          <a:spcPct val="0"/>
        </a:spcBef>
        <a:buNone/>
        <a:defRPr sz="14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  <a:sym typeface="Arial" panose="020B0604020202020204" pitchFamily="34" charset="0"/>
        </a:defRPr>
      </a:lvl1pPr>
    </p:titleStyle>
    <p:bodyStyle>
      <a:lvl1pPr marL="128594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67905" indent="-127403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‒"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404832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Wingdings 2" panose="05020102010507070707" pitchFamily="18" charset="2"/>
        <a:buChar char=""/>
        <a:tabLst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514376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tabLst/>
        <a:defRPr sz="800" kern="1200">
          <a:solidFill>
            <a:schemeClr val="bg1"/>
          </a:solidFill>
          <a:latin typeface="+mn-lt"/>
          <a:ea typeface="+mn-ea"/>
          <a:cs typeface="+mn-cs"/>
        </a:defRPr>
      </a:lvl4pPr>
      <a:lvl5pPr marL="642969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>
          <a:solidFill>
            <a:schemeClr val="bg1"/>
          </a:solidFill>
          <a:latin typeface="+mn-lt"/>
          <a:ea typeface="+mn-ea"/>
          <a:cs typeface="+mn-cs"/>
        </a:defRPr>
      </a:lvl5pPr>
      <a:lvl6pPr marL="1886045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9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00" userDrawn="1">
          <p15:clr>
            <a:srgbClr val="F26B43"/>
          </p15:clr>
        </p15:guide>
        <p15:guide id="4" pos="7580" userDrawn="1">
          <p15:clr>
            <a:srgbClr val="F26B43"/>
          </p15:clr>
        </p15:guide>
        <p15:guide id="5" orient="horz" pos="969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E211D17-58C2-4EFA-B72E-8F505FA38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38814774"/>
              </p:ext>
            </p:extLst>
          </p:nvPr>
        </p:nvGraphicFramePr>
        <p:xfrm>
          <a:off x="1470" y="1197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0" y="1197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uterGrid" hidden="1">
            <a:extLst>
              <a:ext uri="{FF2B5EF4-FFF2-40B4-BE49-F238E27FC236}">
                <a16:creationId xmlns:a16="http://schemas.microsoft.com/office/drawing/2014/main" id="{F92457AE-6C05-4D67-9C41-8F061DD3A2F7}"/>
              </a:ext>
            </a:extLst>
          </p:cNvPr>
          <p:cNvSpPr/>
          <p:nvPr userDrawn="1"/>
        </p:nvSpPr>
        <p:spPr>
          <a:xfrm>
            <a:off x="152308" y="1162050"/>
            <a:ext cx="8839385" cy="3524250"/>
          </a:xfrm>
          <a:prstGeom prst="rect">
            <a:avLst/>
          </a:prstGeom>
          <a:noFill/>
          <a:ln w="9525">
            <a:solidFill>
              <a:srgbClr val="F04C3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 defTabSz="685800"/>
            <a:endParaRPr lang="en-US" sz="8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InnerGrid" hidden="1">
            <a:extLst>
              <a:ext uri="{FF2B5EF4-FFF2-40B4-BE49-F238E27FC236}">
                <a16:creationId xmlns:a16="http://schemas.microsoft.com/office/drawing/2014/main" id="{434328D2-D3BC-436B-BE25-3271BB47CC63}"/>
              </a:ext>
            </a:extLst>
          </p:cNvPr>
          <p:cNvSpPr/>
          <p:nvPr userDrawn="1"/>
        </p:nvSpPr>
        <p:spPr>
          <a:xfrm>
            <a:off x="361309" y="1332412"/>
            <a:ext cx="8416931" cy="3183527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 defTabSz="685800"/>
            <a:endParaRPr lang="en-US" sz="8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Master text box"/>
          <p:cNvSpPr>
            <a:spLocks noGrp="1"/>
          </p:cNvSpPr>
          <p:nvPr userDrawn="1">
            <p:ph type="body" idx="1"/>
          </p:nvPr>
        </p:nvSpPr>
        <p:spPr>
          <a:xfrm>
            <a:off x="152308" y="1162050"/>
            <a:ext cx="8839385" cy="3524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Horizontal divider"/>
          <p:cNvSpPr>
            <a:spLocks noChangeShapeType="1"/>
          </p:cNvSpPr>
          <p:nvPr userDrawn="1"/>
        </p:nvSpPr>
        <p:spPr bwMode="auto">
          <a:xfrm>
            <a:off x="152308" y="652070"/>
            <a:ext cx="883938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Action title"/>
          <p:cNvSpPr>
            <a:spLocks noGrp="1"/>
          </p:cNvSpPr>
          <p:nvPr userDrawn="1">
            <p:ph type="title"/>
          </p:nvPr>
        </p:nvSpPr>
        <p:spPr>
          <a:xfrm>
            <a:off x="152308" y="264277"/>
            <a:ext cx="8839385" cy="353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15" name="Page number"/>
          <p:cNvSpPr txBox="1"/>
          <p:nvPr userDrawn="1"/>
        </p:nvSpPr>
        <p:spPr>
          <a:xfrm>
            <a:off x="6818374" y="4897618"/>
            <a:ext cx="2140988" cy="1485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685835">
              <a:defRPr/>
            </a:pPr>
            <a:r>
              <a:rPr lang="en-US" sz="700" dirty="0">
                <a:solidFill>
                  <a:srgbClr val="4B4B4B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Corporate Strategy | Page </a:t>
            </a:r>
            <a:fld id="{9AE4D82F-B047-469B-AC52-A46321747EAF}" type="slidenum">
              <a:rPr lang="en-US" sz="700" smtClean="0">
                <a:solidFill>
                  <a:srgbClr val="4B4B4B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 defTabSz="685835">
                <a:defRPr/>
              </a:pPr>
              <a:t>‹#›</a:t>
            </a:fld>
            <a:endParaRPr lang="en-US" sz="700" dirty="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Horizontal divider">
            <a:extLst>
              <a:ext uri="{FF2B5EF4-FFF2-40B4-BE49-F238E27FC236}">
                <a16:creationId xmlns:a16="http://schemas.microsoft.com/office/drawing/2014/main" id="{C0D3EF6A-6999-B441-A723-E7B10BEB1E7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308" y="4798044"/>
            <a:ext cx="883938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4B4B4B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dt="0"/>
  <p:txStyles>
    <p:titleStyle>
      <a:lvl1pPr algn="l" defTabSz="685835" rtl="0" eaLnBrk="1" latinLnBrk="0" hangingPunct="1">
        <a:lnSpc>
          <a:spcPct val="85000"/>
        </a:lnSpc>
        <a:spcBef>
          <a:spcPct val="0"/>
        </a:spcBef>
        <a:buNone/>
        <a:defRPr sz="14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  <a:sym typeface="Arial" panose="020B0604020202020204" pitchFamily="34" charset="0"/>
        </a:defRPr>
      </a:lvl1pPr>
    </p:titleStyle>
    <p:bodyStyle>
      <a:lvl1pPr marL="128594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67905" indent="-127403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‒"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404832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Wingdings 2" panose="05020102010507070707" pitchFamily="18" charset="2"/>
        <a:buChar char=""/>
        <a:tabLst/>
        <a:defRPr sz="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514376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tabLst/>
        <a:defRPr sz="800" kern="1200">
          <a:solidFill>
            <a:schemeClr val="bg1"/>
          </a:solidFill>
          <a:latin typeface="+mn-lt"/>
          <a:ea typeface="+mn-ea"/>
          <a:cs typeface="+mn-cs"/>
        </a:defRPr>
      </a:lvl4pPr>
      <a:lvl5pPr marL="642969" indent="-128594" algn="l" defTabSz="685835" rtl="0" eaLnBrk="1" latinLnBrk="0" hangingPunct="1">
        <a:spcBef>
          <a:spcPct val="20000"/>
        </a:spcBef>
        <a:buClr>
          <a:srgbClr val="808080"/>
        </a:buClr>
        <a:buSzPct val="75000"/>
        <a:buFont typeface="Arial" panose="020B0604020202020204" pitchFamily="34" charset="0"/>
        <a:buChar char="►"/>
        <a:defRPr sz="800" kern="1200">
          <a:solidFill>
            <a:schemeClr val="bg1"/>
          </a:solidFill>
          <a:latin typeface="+mn-lt"/>
          <a:ea typeface="+mn-ea"/>
          <a:cs typeface="+mn-cs"/>
        </a:defRPr>
      </a:lvl5pPr>
      <a:lvl6pPr marL="1886045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9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9" algn="l" defTabSz="68583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00" userDrawn="1">
          <p15:clr>
            <a:srgbClr val="F26B43"/>
          </p15:clr>
        </p15:guide>
        <p15:guide id="4" pos="7580" userDrawn="1">
          <p15:clr>
            <a:srgbClr val="F26B43"/>
          </p15:clr>
        </p15:guide>
        <p15:guide id="5" orient="horz" pos="969" userDrawn="1">
          <p15:clr>
            <a:srgbClr val="F26B43"/>
          </p15:clr>
        </p15:guide>
        <p15:guide id="6" orient="horz" pos="3936" userDrawn="1">
          <p15:clr>
            <a:srgbClr val="F26B43"/>
          </p15:clr>
        </p15:guide>
        <p15:guide id="7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8.wdp"/><Relationship Id="rId1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9.png"/><Relationship Id="rId19" Type="http://schemas.microsoft.com/office/2007/relationships/hdphoto" Target="../media/hdphoto11.wdp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2.wdp"/><Relationship Id="rId7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4.wdp"/><Relationship Id="rId7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5.wdp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microsoft.com/office/2007/relationships/hdphoto" Target="../media/hdphoto18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12" Type="http://schemas.microsoft.com/office/2007/relationships/hdphoto" Target="../media/hdphoto2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microsoft.com/office/2007/relationships/hdphoto" Target="../media/hdphoto19.wdp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3012472"/>
            <a:ext cx="9144000" cy="19586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0" y="4971110"/>
            <a:ext cx="9144000" cy="174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2" name="Rectangle 39"/>
          <p:cNvSpPr/>
          <p:nvPr/>
        </p:nvSpPr>
        <p:spPr>
          <a:xfrm>
            <a:off x="124016" y="3195611"/>
            <a:ext cx="4447984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financí České republiky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Letenská 15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10 Praha 1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www.mfcr.cz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24016" y="4292176"/>
            <a:ext cx="3360624" cy="526247"/>
            <a:chOff x="254586" y="3329345"/>
            <a:chExt cx="3360624" cy="526247"/>
          </a:xfrm>
        </p:grpSpPr>
        <p:pic>
          <p:nvPicPr>
            <p:cNvPr id="16" name="Obrázek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86" y="3329345"/>
              <a:ext cx="1615998" cy="52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9"/>
            <p:cNvSpPr/>
            <p:nvPr/>
          </p:nvSpPr>
          <p:spPr>
            <a:xfrm>
              <a:off x="715441" y="3388940"/>
              <a:ext cx="2899769" cy="37702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cs-CZ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Ministerstvo financí</a:t>
              </a:r>
            </a:p>
            <a:p>
              <a:r>
                <a:rPr lang="cs-CZ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České republiky</a:t>
              </a:r>
            </a:p>
          </p:txBody>
        </p:sp>
      </p:grpSp>
      <p:sp>
        <p:nvSpPr>
          <p:cNvPr id="13" name="Rectangle 39"/>
          <p:cNvSpPr/>
          <p:nvPr/>
        </p:nvSpPr>
        <p:spPr>
          <a:xfrm>
            <a:off x="4744821" y="3789352"/>
            <a:ext cx="421200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JUDr. Ing. Lenka Dupáková, Ph.D.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náměstkyně pro řízení sekce 07</a:t>
            </a:r>
          </a:p>
        </p:txBody>
      </p:sp>
      <p:pic>
        <p:nvPicPr>
          <p:cNvPr id="18434" name="Picture 2" descr="C:\Users\15926\AppData\Local\Temp\macro-1452987_19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66"/>
          <a:stretch/>
        </p:blipFill>
        <p:spPr bwMode="auto">
          <a:xfrm>
            <a:off x="0" y="1"/>
            <a:ext cx="9144000" cy="30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9"/>
          <p:cNvSpPr/>
          <p:nvPr/>
        </p:nvSpPr>
        <p:spPr>
          <a:xfrm>
            <a:off x="4744820" y="3147820"/>
            <a:ext cx="4205311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k rozvoji kapitálového trhu</a:t>
            </a:r>
          </a:p>
        </p:txBody>
      </p:sp>
      <p:cxnSp>
        <p:nvCxnSpPr>
          <p:cNvPr id="19" name="Straight Connector 41"/>
          <p:cNvCxnSpPr/>
          <p:nvPr/>
        </p:nvCxnSpPr>
        <p:spPr>
          <a:xfrm>
            <a:off x="4738131" y="3479197"/>
            <a:ext cx="42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9"/>
          <p:cNvSpPr/>
          <p:nvPr/>
        </p:nvSpPr>
        <p:spPr>
          <a:xfrm>
            <a:off x="4752488" y="3507854"/>
            <a:ext cx="4212000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srpna 2020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97963" y="181422"/>
            <a:ext cx="8710160" cy="470898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 dirty="0">
                <a:solidFill>
                  <a:srgbClr val="002060"/>
                </a:solidFill>
              </a:rPr>
              <a:t>Legislativní opatření vyplývající z návrhu zákona, kterým se mění některé zákony</a:t>
            </a:r>
          </a:p>
          <a:p>
            <a:r>
              <a:rPr lang="cs-CZ" sz="1700" dirty="0">
                <a:solidFill>
                  <a:srgbClr val="002060"/>
                </a:solidFill>
              </a:rPr>
              <a:t>v souvislosti s rozvojem kapitálového trhu.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1" name="Rectangle 12">
            <a:extLst>
              <a:ext uri="{FF2B5EF4-FFF2-40B4-BE49-F238E27FC236}">
                <a16:creationId xmlns:a16="http://schemas.microsoft.com/office/drawing/2014/main" id="{99553AC1-69B1-4E0B-BF21-30BA9463CF15}"/>
              </a:ext>
            </a:extLst>
          </p:cNvPr>
          <p:cNvSpPr/>
          <p:nvPr/>
        </p:nvSpPr>
        <p:spPr>
          <a:xfrm>
            <a:off x="197964" y="759287"/>
            <a:ext cx="2429820" cy="4002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lIns="9000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2" name="Group 57">
            <a:extLst>
              <a:ext uri="{FF2B5EF4-FFF2-40B4-BE49-F238E27FC236}">
                <a16:creationId xmlns:a16="http://schemas.microsoft.com/office/drawing/2014/main" id="{CBEAD5F1-1775-4746-8337-6C44CDAE2592}"/>
              </a:ext>
            </a:extLst>
          </p:cNvPr>
          <p:cNvGrpSpPr/>
          <p:nvPr/>
        </p:nvGrpSpPr>
        <p:grpSpPr>
          <a:xfrm>
            <a:off x="2699792" y="882768"/>
            <a:ext cx="293003" cy="3738002"/>
            <a:chOff x="5800320" y="3606375"/>
            <a:chExt cx="293003" cy="1143102"/>
          </a:xfrm>
        </p:grpSpPr>
        <p:cxnSp>
          <p:nvCxnSpPr>
            <p:cNvPr id="263" name="Straight Connector 58">
              <a:extLst>
                <a:ext uri="{FF2B5EF4-FFF2-40B4-BE49-F238E27FC236}">
                  <a16:creationId xmlns:a16="http://schemas.microsoft.com/office/drawing/2014/main" id="{E2353AA3-B750-9247-8720-FFC74ED9514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61236" y="4177926"/>
              <a:ext cx="1143102" cy="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264" name="Rectangle 59">
              <a:extLst>
                <a:ext uri="{FF2B5EF4-FFF2-40B4-BE49-F238E27FC236}">
                  <a16:creationId xmlns:a16="http://schemas.microsoft.com/office/drawing/2014/main" id="{210BA860-650A-524F-B93C-C5107EF79A80}"/>
                </a:ext>
              </a:extLst>
            </p:cNvPr>
            <p:cNvSpPr/>
            <p:nvPr/>
          </p:nvSpPr>
          <p:spPr>
            <a:xfrm>
              <a:off x="5800320" y="4042878"/>
              <a:ext cx="264933" cy="27416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lIns="73152" tIns="73152" rIns="73152" bIns="7315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Freeform: Shape 60">
              <a:extLst>
                <a:ext uri="{FF2B5EF4-FFF2-40B4-BE49-F238E27FC236}">
                  <a16:creationId xmlns:a16="http://schemas.microsoft.com/office/drawing/2014/main" id="{768A7BB2-4399-3E49-8E60-91CDDCBCA4D8}"/>
                </a:ext>
              </a:extLst>
            </p:cNvPr>
            <p:cNvSpPr/>
            <p:nvPr/>
          </p:nvSpPr>
          <p:spPr>
            <a:xfrm>
              <a:off x="5828391" y="4067704"/>
              <a:ext cx="264932" cy="220444"/>
            </a:xfrm>
            <a:custGeom>
              <a:avLst/>
              <a:gdLst/>
              <a:ahLst/>
              <a:cxnLst/>
              <a:rect l="0" t="0" r="0" b="0"/>
              <a:pathLst>
                <a:path w="284164" h="539751">
                  <a:moveTo>
                    <a:pt x="0" y="0"/>
                  </a:moveTo>
                  <a:lnTo>
                    <a:pt x="0" y="133350"/>
                  </a:lnTo>
                  <a:lnTo>
                    <a:pt x="138113" y="269875"/>
                  </a:lnTo>
                  <a:lnTo>
                    <a:pt x="0" y="412750"/>
                  </a:lnTo>
                  <a:lnTo>
                    <a:pt x="0" y="539750"/>
                  </a:lnTo>
                  <a:lnTo>
                    <a:pt x="284163" y="269875"/>
                  </a:lnTo>
                  <a:close/>
                </a:path>
              </a:pathLst>
            </a:cu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3"/>
                  </a:solidFill>
                  <a:prstDash val="solid"/>
                </a14:hiddenLine>
              </a:ext>
            </a:extLst>
          </p:spPr>
          <p:txBody>
            <a:bodyPr lIns="73152" tIns="73152" rIns="73152" bIns="73152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51" name="TextBox 36">
            <a:extLst>
              <a:ext uri="{FF2B5EF4-FFF2-40B4-BE49-F238E27FC236}">
                <a16:creationId xmlns:a16="http://schemas.microsoft.com/office/drawing/2014/main" id="{191F0E95-2428-47C9-87CC-AE254AD711F9}"/>
              </a:ext>
            </a:extLst>
          </p:cNvPr>
          <p:cNvSpPr txBox="1"/>
          <p:nvPr/>
        </p:nvSpPr>
        <p:spPr>
          <a:xfrm>
            <a:off x="292096" y="3779327"/>
            <a:ext cx="22415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cs-CZ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Legislativní opatření</a:t>
            </a:r>
            <a:endParaRPr lang="en-US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24935926-BBFA-4FF4-8563-62453C249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527" r="22000" b="17801"/>
          <a:stretch/>
        </p:blipFill>
        <p:spPr>
          <a:xfrm>
            <a:off x="1206952" y="1106340"/>
            <a:ext cx="411835" cy="612129"/>
          </a:xfrm>
          <a:prstGeom prst="rect">
            <a:avLst/>
          </a:prstGeom>
        </p:spPr>
      </p:pic>
      <p:pic>
        <p:nvPicPr>
          <p:cNvPr id="3" name="Obrázek 2" descr="Obsah obrázku knihovna, vlak, stopa, vsedě&#10;&#10;Popis byl vytvořen automaticky">
            <a:extLst>
              <a:ext uri="{FF2B5EF4-FFF2-40B4-BE49-F238E27FC236}">
                <a16:creationId xmlns:a16="http://schemas.microsoft.com/office/drawing/2014/main" id="{3143A580-C4DB-4FB2-8067-046490EBAF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9" b="7027"/>
          <a:stretch/>
        </p:blipFill>
        <p:spPr>
          <a:xfrm>
            <a:off x="197963" y="2051530"/>
            <a:ext cx="2429820" cy="1414068"/>
          </a:xfrm>
          <a:prstGeom prst="rect">
            <a:avLst/>
          </a:prstGeom>
        </p:spPr>
      </p:pic>
      <p:grpSp>
        <p:nvGrpSpPr>
          <p:cNvPr id="2" name="Skupina 1"/>
          <p:cNvGrpSpPr/>
          <p:nvPr/>
        </p:nvGrpSpPr>
        <p:grpSpPr>
          <a:xfrm>
            <a:off x="3051521" y="1278287"/>
            <a:ext cx="6633047" cy="2964780"/>
            <a:chOff x="3051521" y="1022563"/>
            <a:chExt cx="6633047" cy="2964780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A7B3B229-65C4-4472-9D6B-BC8A6421BE89}"/>
                </a:ext>
              </a:extLst>
            </p:cNvPr>
            <p:cNvGrpSpPr/>
            <p:nvPr/>
          </p:nvGrpSpPr>
          <p:grpSpPr>
            <a:xfrm>
              <a:off x="3051521" y="1022563"/>
              <a:ext cx="5956217" cy="475635"/>
              <a:chOff x="3131840" y="771549"/>
              <a:chExt cx="5956217" cy="475635"/>
            </a:xfrm>
          </p:grpSpPr>
          <p:sp>
            <p:nvSpPr>
              <p:cNvPr id="71" name="Rectangle 27">
                <a:extLst>
                  <a:ext uri="{FF2B5EF4-FFF2-40B4-BE49-F238E27FC236}">
                    <a16:creationId xmlns:a16="http://schemas.microsoft.com/office/drawing/2014/main" id="{22E6F674-5B2D-4645-B408-1FA87A90524C}"/>
                  </a:ext>
                </a:extLst>
              </p:cNvPr>
              <p:cNvSpPr/>
              <p:nvPr/>
            </p:nvSpPr>
            <p:spPr>
              <a:xfrm>
                <a:off x="3424196" y="797936"/>
                <a:ext cx="5663861" cy="432048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288000" tIns="34289" rIns="68579" bIns="34289" rtlCol="0" anchor="ctr"/>
              <a:lstStyle/>
              <a:p>
                <a:pPr lvl="0" defTabSz="685783">
                  <a:defRPr/>
                </a:pPr>
                <a:r>
                  <a:rPr lang="cs-CZ" sz="1200" kern="0" dirty="0">
                    <a:solidFill>
                      <a:schemeClr val="bg1"/>
                    </a:solidFill>
                    <a:latin typeface="Arial"/>
                  </a:rPr>
                  <a:t>Účet dlouhodobých investic </a:t>
                </a:r>
                <a:endParaRPr lang="en-US" sz="1200" kern="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2" name="ST_Bubble">
                <a:extLst>
                  <a:ext uri="{FF2B5EF4-FFF2-40B4-BE49-F238E27FC236}">
                    <a16:creationId xmlns:a16="http://schemas.microsoft.com/office/drawing/2014/main" id="{D53BE09E-D781-4E84-AB53-322768E8C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1840" y="771549"/>
                <a:ext cx="504056" cy="475635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marL="0" marR="0" lvl="0" indent="0" algn="ctr" defTabSz="9144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422C4CA4-1450-433E-8329-4458773C6280}"/>
                </a:ext>
              </a:extLst>
            </p:cNvPr>
            <p:cNvSpPr/>
            <p:nvPr/>
          </p:nvSpPr>
          <p:spPr>
            <a:xfrm>
              <a:off x="3352188" y="1546779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288000" tIns="34289" rIns="68579" bIns="34289" rtlCol="0" anchor="ctr"/>
            <a:lstStyle/>
            <a:p>
              <a:pPr lvl="0" defTabSz="685783">
                <a:defRPr/>
              </a:pPr>
              <a:r>
                <a:rPr lang="cs-CZ" sz="1200" kern="0" dirty="0">
                  <a:solidFill>
                    <a:schemeClr val="bg1"/>
                  </a:solidFill>
                  <a:latin typeface="Arial"/>
                </a:rPr>
                <a:t>Nový typ účastnického fondu (alternativní účastnický fond)</a:t>
              </a:r>
              <a:endParaRPr lang="en-US" sz="12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7" name="ST_Bubble">
              <a:extLst>
                <a:ext uri="{FF2B5EF4-FFF2-40B4-BE49-F238E27FC236}">
                  <a16:creationId xmlns:a16="http://schemas.microsoft.com/office/drawing/2014/main" id="{8F279F06-A3C9-44B2-9B3A-BC3CCF1A4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1520392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48" name="Obrázek 47">
              <a:extLst>
                <a:ext uri="{FF2B5EF4-FFF2-40B4-BE49-F238E27FC236}">
                  <a16:creationId xmlns:a16="http://schemas.microsoft.com/office/drawing/2014/main" id="{1759D79C-2741-4636-BE76-9337C3CF8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1584601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D27DE31E-793A-4E63-BE5D-490EE3DE61B2}"/>
                </a:ext>
              </a:extLst>
            </p:cNvPr>
            <p:cNvSpPr/>
            <p:nvPr/>
          </p:nvSpPr>
          <p:spPr>
            <a:xfrm>
              <a:off x="3352188" y="2044608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288000" tIns="34289" rIns="68579" bIns="34289" rtlCol="0" anchor="ctr"/>
            <a:lstStyle/>
            <a:p>
              <a:pPr lvl="0" defTabSz="685783">
                <a:defRPr/>
              </a:pPr>
              <a:r>
                <a:rPr lang="cs-CZ" sz="1200" kern="0" dirty="0">
                  <a:solidFill>
                    <a:schemeClr val="bg1"/>
                  </a:solidFill>
                  <a:latin typeface="Arial"/>
                </a:rPr>
                <a:t>Rozšíření emisních podmínek o údaje o emitentovi</a:t>
              </a:r>
              <a:endParaRPr lang="en-US" sz="12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0" name="ST_Bubble">
              <a:extLst>
                <a:ext uri="{FF2B5EF4-FFF2-40B4-BE49-F238E27FC236}">
                  <a16:creationId xmlns:a16="http://schemas.microsoft.com/office/drawing/2014/main" id="{F60F7A68-29D7-4A19-AFDF-17D5F3C84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018221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52" name="Obrázek 51">
              <a:extLst>
                <a:ext uri="{FF2B5EF4-FFF2-40B4-BE49-F238E27FC236}">
                  <a16:creationId xmlns:a16="http://schemas.microsoft.com/office/drawing/2014/main" id="{11A3FE53-E560-4519-9CB1-7B87EFCF5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2087024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6173A930-388A-4723-A37B-72718EF8E42E}"/>
                </a:ext>
              </a:extLst>
            </p:cNvPr>
            <p:cNvSpPr/>
            <p:nvPr/>
          </p:nvSpPr>
          <p:spPr>
            <a:xfrm>
              <a:off x="3352188" y="2542437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288000" tIns="34289" rIns="68579" bIns="34289" rtlCol="0" anchor="ctr"/>
            <a:lstStyle/>
            <a:p>
              <a:pPr lvl="0" defTabSz="685783">
                <a:defRPr/>
              </a:pPr>
              <a:r>
                <a:rPr lang="cs-CZ" sz="1200" kern="0" dirty="0">
                  <a:solidFill>
                    <a:schemeClr val="bg1"/>
                  </a:solidFill>
                  <a:latin typeface="Arial"/>
                </a:rPr>
                <a:t>Povinné používání XML formátu</a:t>
              </a:r>
              <a:endParaRPr lang="en-US" sz="12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4" name="ST_Bubble">
              <a:extLst>
                <a:ext uri="{FF2B5EF4-FFF2-40B4-BE49-F238E27FC236}">
                  <a16:creationId xmlns:a16="http://schemas.microsoft.com/office/drawing/2014/main" id="{DA1B6ABF-EE27-49E9-8872-114C12F23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516050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F444D6C2-3178-4007-B7E1-31C227F4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2580259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2A31B90C-EEC1-4857-A69C-6729E19DBD37}"/>
                </a:ext>
              </a:extLst>
            </p:cNvPr>
            <p:cNvSpPr/>
            <p:nvPr/>
          </p:nvSpPr>
          <p:spPr>
            <a:xfrm>
              <a:off x="3352188" y="3040266"/>
              <a:ext cx="5655549" cy="4320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288000" tIns="34289" rIns="68579" bIns="34289" rtlCol="0" anchor="ctr"/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Další legislativní opatření vyplývající nepřímo z </a:t>
              </a:r>
              <a:r>
                <a:rPr lang="cs-CZ" sz="1200" kern="0" dirty="0">
                  <a:solidFill>
                    <a:schemeClr val="bg1"/>
                  </a:solidFill>
                  <a:latin typeface="Arial"/>
                </a:rPr>
                <a:t>Koncepce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ST_Bubble">
              <a:extLst>
                <a:ext uri="{FF2B5EF4-FFF2-40B4-BE49-F238E27FC236}">
                  <a16:creationId xmlns:a16="http://schemas.microsoft.com/office/drawing/2014/main" id="{BB6FC8B0-E2FC-4340-B531-107C28752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013879"/>
              <a:ext cx="504056" cy="47563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C292C6C8-9C71-490C-8602-41B35BC1D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339" y="3078088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08CA13D4-721D-454F-B8DB-1F0EF89F7031}"/>
                </a:ext>
              </a:extLst>
            </p:cNvPr>
            <p:cNvSpPr/>
            <p:nvPr/>
          </p:nvSpPr>
          <p:spPr>
            <a:xfrm>
              <a:off x="3352188" y="3538095"/>
              <a:ext cx="5655549" cy="432048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/>
          </p:spPr>
          <p:txBody>
            <a:bodyPr lIns="288000" tIns="34289" rIns="68579" bIns="34289" rtlCol="0" anchor="ctr"/>
            <a:lstStyle/>
            <a:p>
              <a:pPr lvl="0" defTabSz="685783">
                <a:defRPr/>
              </a:pPr>
              <a:r>
                <a:rPr lang="cs-CZ" sz="1200" kern="0" dirty="0">
                  <a:solidFill>
                    <a:schemeClr val="bg1"/>
                  </a:solidFill>
                  <a:latin typeface="Arial"/>
                </a:rPr>
                <a:t>Rozšíření okruhu subjektů nabízejících státní dluhopisy</a:t>
              </a:r>
              <a:endParaRPr lang="en-US" sz="1200" kern="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65" name="ST_Bubble">
              <a:extLst>
                <a:ext uri="{FF2B5EF4-FFF2-40B4-BE49-F238E27FC236}">
                  <a16:creationId xmlns:a16="http://schemas.microsoft.com/office/drawing/2014/main" id="{FC3DB88C-4B8D-4A4C-A8F5-406AC7BF4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3511708"/>
              <a:ext cx="504056" cy="4756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66" name="Obrázek 65">
              <a:extLst>
                <a:ext uri="{FF2B5EF4-FFF2-40B4-BE49-F238E27FC236}">
                  <a16:creationId xmlns:a16="http://schemas.microsoft.com/office/drawing/2014/main" id="{DEEE5CFE-15DB-43D3-8C88-4682B6E86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339" y="3580511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Obrázek 69">
              <a:extLst>
                <a:ext uri="{FF2B5EF4-FFF2-40B4-BE49-F238E27FC236}">
                  <a16:creationId xmlns:a16="http://schemas.microsoft.com/office/drawing/2014/main" id="{039B2288-FB15-4625-A27F-7898F6569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856" y="1094572"/>
              <a:ext cx="1066229" cy="34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7">
              <a:extLst>
                <a:ext uri="{FF2B5EF4-FFF2-40B4-BE49-F238E27FC236}">
                  <a16:creationId xmlns:a16="http://schemas.microsoft.com/office/drawing/2014/main" id="{75AE15B4-4F06-4633-B0BD-72D4E09E2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00"/>
            <a:stretch/>
          </p:blipFill>
          <p:spPr>
            <a:xfrm>
              <a:off x="3090308" y="2072196"/>
              <a:ext cx="443099" cy="361125"/>
            </a:xfrm>
            <a:prstGeom prst="rect">
              <a:avLst/>
            </a:prstGeom>
          </p:spPr>
        </p:pic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C1348208-2ADC-433E-B476-6CEFFF0C8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50"/>
            <a:stretch/>
          </p:blipFill>
          <p:spPr>
            <a:xfrm>
              <a:off x="3138094" y="2608030"/>
              <a:ext cx="331260" cy="280410"/>
            </a:xfrm>
            <a:prstGeom prst="rect">
              <a:avLst/>
            </a:prstGeom>
          </p:spPr>
        </p:pic>
        <p:pic>
          <p:nvPicPr>
            <p:cNvPr id="82" name="Picture 16">
              <a:extLst>
                <a:ext uri="{FF2B5EF4-FFF2-40B4-BE49-F238E27FC236}">
                  <a16:creationId xmlns:a16="http://schemas.microsoft.com/office/drawing/2014/main" id="{3C1F5A59-59C2-4436-BA6E-44A04F34A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51"/>
            <a:stretch/>
          </p:blipFill>
          <p:spPr>
            <a:xfrm>
              <a:off x="3115233" y="1073257"/>
              <a:ext cx="393251" cy="324627"/>
            </a:xfrm>
            <a:prstGeom prst="rect">
              <a:avLst/>
            </a:prstGeom>
          </p:spPr>
        </p:pic>
        <p:pic>
          <p:nvPicPr>
            <p:cNvPr id="86" name="Picture 2" descr="C:\Users\15926\AppData\Local\Temp\noun_infrastructure_1694567.png">
              <a:extLst>
                <a:ext uri="{FF2B5EF4-FFF2-40B4-BE49-F238E27FC236}">
                  <a16:creationId xmlns:a16="http://schemas.microsoft.com/office/drawing/2014/main" id="{FA064F22-0ECA-46EF-AE15-C0776E2077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89"/>
            <a:stretch/>
          </p:blipFill>
          <p:spPr bwMode="auto">
            <a:xfrm>
              <a:off x="3126294" y="3593936"/>
              <a:ext cx="354510" cy="308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A04E7EC5-873F-4EFE-9C70-B46DC76ECF8F}"/>
                </a:ext>
              </a:extLst>
            </p:cNvPr>
            <p:cNvGrpSpPr/>
            <p:nvPr/>
          </p:nvGrpSpPr>
          <p:grpSpPr>
            <a:xfrm>
              <a:off x="3124616" y="1577680"/>
              <a:ext cx="381668" cy="367300"/>
              <a:chOff x="3062464" y="1475772"/>
              <a:chExt cx="412774" cy="396000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3080A491-B0F4-46D7-ACAC-915CEE80B477}"/>
                  </a:ext>
                </a:extLst>
              </p:cNvPr>
              <p:cNvGrpSpPr/>
              <p:nvPr/>
            </p:nvGrpSpPr>
            <p:grpSpPr>
              <a:xfrm>
                <a:off x="3073354" y="1475772"/>
                <a:ext cx="396000" cy="396000"/>
                <a:chOff x="2267746" y="0"/>
                <a:chExt cx="4680508" cy="4443957"/>
              </a:xfrm>
            </p:grpSpPr>
            <p:pic>
              <p:nvPicPr>
                <p:cNvPr id="8" name="Obrázek 7">
                  <a:extLst>
                    <a:ext uri="{FF2B5EF4-FFF2-40B4-BE49-F238E27FC236}">
                      <a16:creationId xmlns:a16="http://schemas.microsoft.com/office/drawing/2014/main" id="{6345BD3E-3D47-4113-B169-19151A5F5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01" r="3801" b="13601"/>
                <a:stretch/>
              </p:blipFill>
              <p:spPr>
                <a:xfrm>
                  <a:off x="2267746" y="0"/>
                  <a:ext cx="4680508" cy="4443957"/>
                </a:xfrm>
                <a:prstGeom prst="rect">
                  <a:avLst/>
                </a:prstGeom>
              </p:spPr>
            </p:pic>
            <p:sp>
              <p:nvSpPr>
                <p:cNvPr id="9" name="Ovál 8">
                  <a:extLst>
                    <a:ext uri="{FF2B5EF4-FFF2-40B4-BE49-F238E27FC236}">
                      <a16:creationId xmlns:a16="http://schemas.microsoft.com/office/drawing/2014/main" id="{DBC603E1-8638-4C34-A3C5-41BDD976BC8C}"/>
                    </a:ext>
                  </a:extLst>
                </p:cNvPr>
                <p:cNvSpPr/>
                <p:nvPr/>
              </p:nvSpPr>
              <p:spPr>
                <a:xfrm>
                  <a:off x="3930355" y="1504526"/>
                  <a:ext cx="1296134" cy="13954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30DADF4-6012-4C86-9317-0B2CF564C9E8}"/>
                  </a:ext>
                </a:extLst>
              </p:cNvPr>
              <p:cNvSpPr txBox="1"/>
              <p:nvPr/>
            </p:nvSpPr>
            <p:spPr>
              <a:xfrm>
                <a:off x="3062464" y="1587376"/>
                <a:ext cx="41277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5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Kč</a:t>
                </a:r>
              </a:p>
            </p:txBody>
          </p:sp>
        </p:grp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DBAB5D52-E90B-421B-8B0E-FEB61F3AE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0" r="12201" b="15001"/>
            <a:stretch/>
          </p:blipFill>
          <p:spPr>
            <a:xfrm>
              <a:off x="3169199" y="3109001"/>
              <a:ext cx="265656" cy="288022"/>
            </a:xfrm>
            <a:prstGeom prst="rect">
              <a:avLst/>
            </a:prstGeom>
          </p:spPr>
        </p:pic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F18FE768-8169-4563-806D-DD16012583C7}"/>
              </a:ext>
            </a:extLst>
          </p:cNvPr>
          <p:cNvGrpSpPr/>
          <p:nvPr/>
        </p:nvGrpSpPr>
        <p:grpSpPr>
          <a:xfrm>
            <a:off x="7350552" y="4867578"/>
            <a:ext cx="1363548" cy="189000"/>
            <a:chOff x="9799030" y="6490720"/>
            <a:chExt cx="1818064" cy="252000"/>
          </a:xfrm>
        </p:grpSpPr>
        <p:sp>
          <p:nvSpPr>
            <p:cNvPr id="90" name="Rechteck 6">
              <a:extLst>
                <a:ext uri="{FF2B5EF4-FFF2-40B4-BE49-F238E27FC236}">
                  <a16:creationId xmlns:a16="http://schemas.microsoft.com/office/drawing/2014/main" id="{0C16F833-04AC-4A04-A49F-199CF1E2B702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1" name="Rechteck 13">
              <a:extLst>
                <a:ext uri="{FF2B5EF4-FFF2-40B4-BE49-F238E27FC236}">
                  <a16:creationId xmlns:a16="http://schemas.microsoft.com/office/drawing/2014/main" id="{0C20C117-7320-4A31-8064-8DA74D864CD1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" name="Rechteck 15">
              <a:extLst>
                <a:ext uri="{FF2B5EF4-FFF2-40B4-BE49-F238E27FC236}">
                  <a16:creationId xmlns:a16="http://schemas.microsoft.com/office/drawing/2014/main" id="{3C21FB39-89BD-4A51-8387-4EDBE5312408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3" name="Rechteck 17">
              <a:extLst>
                <a:ext uri="{FF2B5EF4-FFF2-40B4-BE49-F238E27FC236}">
                  <a16:creationId xmlns:a16="http://schemas.microsoft.com/office/drawing/2014/main" id="{51A32F1D-3784-45B9-A71F-CF01137E4A50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4" name="Rechteck 17">
              <a:extLst>
                <a:ext uri="{FF2B5EF4-FFF2-40B4-BE49-F238E27FC236}">
                  <a16:creationId xmlns:a16="http://schemas.microsoft.com/office/drawing/2014/main" id="{9B8DB86D-553B-4DB0-9605-1E719F415DF5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16558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2D95FF09-DAAE-479F-B4C7-0C2DA092B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076"/>
          <a:stretch/>
        </p:blipFill>
        <p:spPr>
          <a:xfrm>
            <a:off x="136259" y="699542"/>
            <a:ext cx="4641759" cy="237600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97963" y="181422"/>
            <a:ext cx="8710160" cy="470898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 spc="-20" dirty="0">
                <a:solidFill>
                  <a:srgbClr val="002060"/>
                </a:solidFill>
              </a:rPr>
              <a:t>Rozšířením emisních podmínek o údaje o emitentovi bude řešen problém </a:t>
            </a:r>
          </a:p>
          <a:p>
            <a:r>
              <a:rPr lang="cs-CZ" sz="1700" spc="-20" dirty="0">
                <a:solidFill>
                  <a:srgbClr val="002060"/>
                </a:solidFill>
              </a:rPr>
              <a:t>s podvodnými dluhopisy. Investor bude mít možnost posoudit rizikovost emise.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44" name="Rectangle 31"/>
          <p:cNvSpPr/>
          <p:nvPr/>
        </p:nvSpPr>
        <p:spPr>
          <a:xfrm>
            <a:off x="197963" y="2954763"/>
            <a:ext cx="4518053" cy="18073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Pravoúhlý trojúhelník 1"/>
          <p:cNvSpPr/>
          <p:nvPr/>
        </p:nvSpPr>
        <p:spPr>
          <a:xfrm rot="16200000">
            <a:off x="1326219" y="1628808"/>
            <a:ext cx="3987806" cy="2248768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cs-CZ"/>
          </a:p>
        </p:txBody>
      </p:sp>
      <p:sp>
        <p:nvSpPr>
          <p:cNvPr id="46" name="Rectangle 31"/>
          <p:cNvSpPr/>
          <p:nvPr/>
        </p:nvSpPr>
        <p:spPr>
          <a:xfrm>
            <a:off x="4444506" y="759288"/>
            <a:ext cx="4563232" cy="4002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7" name="Rectangle 39"/>
          <p:cNvSpPr/>
          <p:nvPr/>
        </p:nvSpPr>
        <p:spPr>
          <a:xfrm>
            <a:off x="323528" y="3160337"/>
            <a:ext cx="259228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emisních podmínek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64585" y="1791181"/>
            <a:ext cx="3655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Novelou je řešen také problém podvodných dluhopisů tím, že se rozšiřují emisní podmínky a údaje o emitentovi, aby měl investor možnost posoudit rizikovost emitenta a celé emise.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Emitent bude emisní podmínky uveřejňovat na svých internetových stránkách.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povinností uveřejňování bude dohlížet Česká národní banka.</a:t>
            </a:r>
          </a:p>
        </p:txBody>
      </p:sp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AD6D39D7-745F-4807-A44E-D74C8C92E721}"/>
              </a:ext>
            </a:extLst>
          </p:cNvPr>
          <p:cNvCxnSpPr>
            <a:cxnSpLocks/>
          </p:cNvCxnSpPr>
          <p:nvPr/>
        </p:nvCxnSpPr>
        <p:spPr>
          <a:xfrm flipV="1">
            <a:off x="4444506" y="1144113"/>
            <a:ext cx="0" cy="33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95" y="3392924"/>
            <a:ext cx="1615998" cy="5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3748279" y="3460641"/>
            <a:ext cx="1" cy="39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7C7B1FCB-8D38-466F-9025-C93CF076AB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527" r="22000" b="17801"/>
          <a:stretch/>
        </p:blipFill>
        <p:spPr>
          <a:xfrm>
            <a:off x="3846121" y="3419166"/>
            <a:ext cx="318743" cy="473762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A436B79E-7116-4A44-AEB8-3BC0253122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877814" y="3948485"/>
            <a:ext cx="638072" cy="520028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6B57654A-F4F9-4AF9-94DD-FCA01C90B0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4671525" y="1995686"/>
            <a:ext cx="443099" cy="361125"/>
          </a:xfrm>
          <a:prstGeom prst="rect">
            <a:avLst/>
          </a:prstGeom>
        </p:spPr>
      </p:pic>
      <p:pic>
        <p:nvPicPr>
          <p:cNvPr id="25" name="Picture 17">
            <a:extLst>
              <a:ext uri="{FF2B5EF4-FFF2-40B4-BE49-F238E27FC236}">
                <a16:creationId xmlns:a16="http://schemas.microsoft.com/office/drawing/2014/main" id="{9104A0E7-AAEA-4A53-8DCC-9A9D65A9AB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4669978" y="2774164"/>
            <a:ext cx="443099" cy="361125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74B92A62-07E1-422B-8B49-EA4CE4E90B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00"/>
          <a:stretch/>
        </p:blipFill>
        <p:spPr>
          <a:xfrm>
            <a:off x="4672612" y="3280078"/>
            <a:ext cx="443099" cy="361125"/>
          </a:xfrm>
          <a:prstGeom prst="rect">
            <a:avLst/>
          </a:prstGeom>
        </p:spPr>
      </p:pic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A25830D-B7C6-4445-8510-8EF3E5AF1BF4}"/>
              </a:ext>
            </a:extLst>
          </p:cNvPr>
          <p:cNvGrpSpPr/>
          <p:nvPr/>
        </p:nvGrpSpPr>
        <p:grpSpPr>
          <a:xfrm>
            <a:off x="7350552" y="4867578"/>
            <a:ext cx="1363548" cy="189000"/>
            <a:chOff x="9799030" y="6490720"/>
            <a:chExt cx="1818064" cy="252000"/>
          </a:xfrm>
        </p:grpSpPr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D7DB127D-95CF-40FD-ADE9-C4AE84B9D251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2" name="Rechteck 13">
              <a:extLst>
                <a:ext uri="{FF2B5EF4-FFF2-40B4-BE49-F238E27FC236}">
                  <a16:creationId xmlns:a16="http://schemas.microsoft.com/office/drawing/2014/main" id="{825226E6-D9CF-46C1-9EE0-EC98598D56D7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" name="Rechteck 15">
              <a:extLst>
                <a:ext uri="{FF2B5EF4-FFF2-40B4-BE49-F238E27FC236}">
                  <a16:creationId xmlns:a16="http://schemas.microsoft.com/office/drawing/2014/main" id="{B3D07F5E-74F6-41C0-9F23-B8F2022DF438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4" name="Rechteck 17">
              <a:extLst>
                <a:ext uri="{FF2B5EF4-FFF2-40B4-BE49-F238E27FC236}">
                  <a16:creationId xmlns:a16="http://schemas.microsoft.com/office/drawing/2014/main" id="{28AB695A-D8FA-454D-9486-E8051B445458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5" name="Rechteck 17">
              <a:extLst>
                <a:ext uri="{FF2B5EF4-FFF2-40B4-BE49-F238E27FC236}">
                  <a16:creationId xmlns:a16="http://schemas.microsoft.com/office/drawing/2014/main" id="{DFC4B005-0D5E-4B25-BC26-3AD2FBA58AD7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93331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budova, vsedě, místnost, velké&#10;&#10;Popis byl vytvořen automaticky">
            <a:extLst>
              <a:ext uri="{FF2B5EF4-FFF2-40B4-BE49-F238E27FC236}">
                <a16:creationId xmlns:a16="http://schemas.microsoft.com/office/drawing/2014/main" id="{2BC684E1-5B41-4EA0-AC46-3E33C1AD3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2" y="752861"/>
            <a:ext cx="4307611" cy="229739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97963" y="181422"/>
            <a:ext cx="8710160" cy="470898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en-GB" sz="1700" spc="-20" dirty="0">
                <a:solidFill>
                  <a:srgbClr val="002060"/>
                </a:solidFill>
              </a:rPr>
              <a:t>Nov</a:t>
            </a:r>
            <a:r>
              <a:rPr lang="cs-CZ" sz="1700" spc="-20" dirty="0" err="1">
                <a:solidFill>
                  <a:srgbClr val="002060"/>
                </a:solidFill>
              </a:rPr>
              <a:t>ým</a:t>
            </a:r>
            <a:r>
              <a:rPr lang="cs-CZ" sz="1700" spc="-20" dirty="0">
                <a:solidFill>
                  <a:srgbClr val="002060"/>
                </a:solidFill>
              </a:rPr>
              <a:t> typem v rámci doplňkového penzijního spoření bude alternativní účastnický fond, který bude nabízet klientům dynamičtější investiční strategii.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44" name="Rectangle 31"/>
          <p:cNvSpPr/>
          <p:nvPr/>
        </p:nvSpPr>
        <p:spPr>
          <a:xfrm>
            <a:off x="197963" y="2954763"/>
            <a:ext cx="4518053" cy="18073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Pravoúhlý trojúhelník 1"/>
          <p:cNvSpPr/>
          <p:nvPr/>
        </p:nvSpPr>
        <p:spPr>
          <a:xfrm rot="16200000">
            <a:off x="1326219" y="1628808"/>
            <a:ext cx="3987806" cy="2248768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cs-CZ"/>
          </a:p>
        </p:txBody>
      </p:sp>
      <p:sp>
        <p:nvSpPr>
          <p:cNvPr id="46" name="Rectangle 31"/>
          <p:cNvSpPr/>
          <p:nvPr/>
        </p:nvSpPr>
        <p:spPr>
          <a:xfrm>
            <a:off x="4444506" y="759288"/>
            <a:ext cx="4563232" cy="4002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4585" y="1791181"/>
            <a:ext cx="3655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Alternativní účastnický fond je novým typem produktu v rámci doplňkového penzijního spoření.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fond nabízí klientům dynamičtější investiční strategii, tedy se má jednat o alternativu k již existujícím dynamickým fondům.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 jiné je nově navrženo, aby účastnické fondy mohly investovat i do </a:t>
            </a:r>
            <a:r>
              <a:rPr lang="cs-CZ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cs-CZ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fondů či infrastruktury.</a:t>
            </a:r>
          </a:p>
        </p:txBody>
      </p:sp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AD6D39D7-745F-4807-A44E-D74C8C92E721}"/>
              </a:ext>
            </a:extLst>
          </p:cNvPr>
          <p:cNvCxnSpPr>
            <a:cxnSpLocks/>
          </p:cNvCxnSpPr>
          <p:nvPr/>
        </p:nvCxnSpPr>
        <p:spPr>
          <a:xfrm flipV="1">
            <a:off x="4444506" y="1144113"/>
            <a:ext cx="0" cy="33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95" y="3392924"/>
            <a:ext cx="1615998" cy="5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3748279" y="3460641"/>
            <a:ext cx="1" cy="39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7C7B1FCB-8D38-466F-9025-C93CF076AB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527" r="22000" b="17801"/>
          <a:stretch/>
        </p:blipFill>
        <p:spPr>
          <a:xfrm>
            <a:off x="3846121" y="3419166"/>
            <a:ext cx="318743" cy="473762"/>
          </a:xfrm>
          <a:prstGeom prst="rect">
            <a:avLst/>
          </a:prstGeom>
        </p:spPr>
      </p:pic>
      <p:sp>
        <p:nvSpPr>
          <p:cNvPr id="22" name="Rectangle 39">
            <a:extLst>
              <a:ext uri="{FF2B5EF4-FFF2-40B4-BE49-F238E27FC236}">
                <a16:creationId xmlns:a16="http://schemas.microsoft.com/office/drawing/2014/main" id="{61D60242-3394-42A4-959E-9B566724E320}"/>
              </a:ext>
            </a:extLst>
          </p:cNvPr>
          <p:cNvSpPr/>
          <p:nvPr/>
        </p:nvSpPr>
        <p:spPr>
          <a:xfrm>
            <a:off x="323528" y="3147814"/>
            <a:ext cx="259228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Alternativní účastnický fond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62D7A325-251B-49C8-B292-9420F7C2F4A4}"/>
              </a:ext>
            </a:extLst>
          </p:cNvPr>
          <p:cNvGrpSpPr/>
          <p:nvPr/>
        </p:nvGrpSpPr>
        <p:grpSpPr>
          <a:xfrm>
            <a:off x="4702241" y="1828722"/>
            <a:ext cx="381668" cy="367300"/>
            <a:chOff x="3062464" y="1475772"/>
            <a:chExt cx="412774" cy="396000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94C81209-020A-46CE-9F2B-1A69F26CA080}"/>
                </a:ext>
              </a:extLst>
            </p:cNvPr>
            <p:cNvGrpSpPr/>
            <p:nvPr/>
          </p:nvGrpSpPr>
          <p:grpSpPr>
            <a:xfrm>
              <a:off x="3073354" y="1475772"/>
              <a:ext cx="396000" cy="396000"/>
              <a:chOff x="2267746" y="0"/>
              <a:chExt cx="4680508" cy="4443957"/>
            </a:xfrm>
          </p:grpSpPr>
          <p:pic>
            <p:nvPicPr>
              <p:cNvPr id="30" name="Obrázek 29">
                <a:extLst>
                  <a:ext uri="{FF2B5EF4-FFF2-40B4-BE49-F238E27FC236}">
                    <a16:creationId xmlns:a16="http://schemas.microsoft.com/office/drawing/2014/main" id="{A1EA200D-0DC2-4827-A97D-D1E018942F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1" r="3801" b="13601"/>
              <a:stretch/>
            </p:blipFill>
            <p:spPr>
              <a:xfrm>
                <a:off x="2267746" y="0"/>
                <a:ext cx="4680508" cy="4443957"/>
              </a:xfrm>
              <a:prstGeom prst="rect">
                <a:avLst/>
              </a:prstGeom>
            </p:spPr>
          </p:pic>
          <p:sp>
            <p:nvSpPr>
              <p:cNvPr id="32" name="Ovál 31">
                <a:extLst>
                  <a:ext uri="{FF2B5EF4-FFF2-40B4-BE49-F238E27FC236}">
                    <a16:creationId xmlns:a16="http://schemas.microsoft.com/office/drawing/2014/main" id="{DBC582D0-DF4D-4FFA-87DB-674D764B4CBC}"/>
                  </a:ext>
                </a:extLst>
              </p:cNvPr>
              <p:cNvSpPr/>
              <p:nvPr/>
            </p:nvSpPr>
            <p:spPr>
              <a:xfrm>
                <a:off x="3930355" y="1504526"/>
                <a:ext cx="1296134" cy="1395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72110A33-1BCE-4298-A4DE-5494F075A5DC}"/>
                </a:ext>
              </a:extLst>
            </p:cNvPr>
            <p:cNvSpPr txBox="1"/>
            <p:nvPr/>
          </p:nvSpPr>
          <p:spPr>
            <a:xfrm>
              <a:off x="3062464" y="1587376"/>
              <a:ext cx="41277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Kč</a:t>
              </a: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409FBB3D-6EC1-46B3-8CD3-DB8F4ECAE987}"/>
              </a:ext>
            </a:extLst>
          </p:cNvPr>
          <p:cNvGrpSpPr/>
          <p:nvPr/>
        </p:nvGrpSpPr>
        <p:grpSpPr>
          <a:xfrm>
            <a:off x="4702241" y="2492482"/>
            <a:ext cx="381668" cy="367300"/>
            <a:chOff x="3062464" y="1475772"/>
            <a:chExt cx="412774" cy="396000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09706B83-368C-4B8B-9679-D58E9D5F676B}"/>
                </a:ext>
              </a:extLst>
            </p:cNvPr>
            <p:cNvGrpSpPr/>
            <p:nvPr/>
          </p:nvGrpSpPr>
          <p:grpSpPr>
            <a:xfrm>
              <a:off x="3073354" y="1475772"/>
              <a:ext cx="396000" cy="396000"/>
              <a:chOff x="2267746" y="0"/>
              <a:chExt cx="4680508" cy="4443957"/>
            </a:xfrm>
          </p:grpSpPr>
          <p:pic>
            <p:nvPicPr>
              <p:cNvPr id="36" name="Obrázek 35">
                <a:extLst>
                  <a:ext uri="{FF2B5EF4-FFF2-40B4-BE49-F238E27FC236}">
                    <a16:creationId xmlns:a16="http://schemas.microsoft.com/office/drawing/2014/main" id="{9D6E4DB4-90CE-4D39-89ED-F4BD937F4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1" r="3801" b="13601"/>
              <a:stretch/>
            </p:blipFill>
            <p:spPr>
              <a:xfrm>
                <a:off x="2267746" y="0"/>
                <a:ext cx="4680508" cy="4443957"/>
              </a:xfrm>
              <a:prstGeom prst="rect">
                <a:avLst/>
              </a:prstGeom>
            </p:spPr>
          </p:pic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063E1DEB-D836-45A7-ADB4-1B062309BC55}"/>
                  </a:ext>
                </a:extLst>
              </p:cNvPr>
              <p:cNvSpPr/>
              <p:nvPr/>
            </p:nvSpPr>
            <p:spPr>
              <a:xfrm>
                <a:off x="3930355" y="1504526"/>
                <a:ext cx="1296134" cy="1395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EA5919D4-5054-4040-903C-96D3A4218982}"/>
                </a:ext>
              </a:extLst>
            </p:cNvPr>
            <p:cNvSpPr txBox="1"/>
            <p:nvPr/>
          </p:nvSpPr>
          <p:spPr>
            <a:xfrm>
              <a:off x="3062464" y="1587376"/>
              <a:ext cx="41277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Kč</a:t>
              </a:r>
            </a:p>
          </p:txBody>
        </p:sp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CB90335E-4C82-4131-BEAA-867C9C2525D4}"/>
              </a:ext>
            </a:extLst>
          </p:cNvPr>
          <p:cNvGrpSpPr/>
          <p:nvPr/>
        </p:nvGrpSpPr>
        <p:grpSpPr>
          <a:xfrm>
            <a:off x="4702241" y="3232611"/>
            <a:ext cx="381668" cy="367300"/>
            <a:chOff x="3062464" y="1475772"/>
            <a:chExt cx="412774" cy="396000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B11290F9-B5D5-401B-9713-8327EFF16F41}"/>
                </a:ext>
              </a:extLst>
            </p:cNvPr>
            <p:cNvGrpSpPr/>
            <p:nvPr/>
          </p:nvGrpSpPr>
          <p:grpSpPr>
            <a:xfrm>
              <a:off x="3073354" y="1475772"/>
              <a:ext cx="396000" cy="396000"/>
              <a:chOff x="2267746" y="0"/>
              <a:chExt cx="4680508" cy="4443957"/>
            </a:xfrm>
          </p:grpSpPr>
          <p:pic>
            <p:nvPicPr>
              <p:cNvPr id="41" name="Obrázek 40">
                <a:extLst>
                  <a:ext uri="{FF2B5EF4-FFF2-40B4-BE49-F238E27FC236}">
                    <a16:creationId xmlns:a16="http://schemas.microsoft.com/office/drawing/2014/main" id="{608D0CBA-4DC7-4670-9E21-3B3B3C81B4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1" r="3801" b="13601"/>
              <a:stretch/>
            </p:blipFill>
            <p:spPr>
              <a:xfrm>
                <a:off x="2267746" y="0"/>
                <a:ext cx="4680508" cy="4443957"/>
              </a:xfrm>
              <a:prstGeom prst="rect">
                <a:avLst/>
              </a:prstGeom>
            </p:spPr>
          </p:pic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7FC3C726-6D2A-4B91-A1DB-CA7A074985CF}"/>
                  </a:ext>
                </a:extLst>
              </p:cNvPr>
              <p:cNvSpPr/>
              <p:nvPr/>
            </p:nvSpPr>
            <p:spPr>
              <a:xfrm>
                <a:off x="3930355" y="1504526"/>
                <a:ext cx="1296134" cy="1395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A325A6CA-FA9C-49DE-96BE-E36F37453930}"/>
                </a:ext>
              </a:extLst>
            </p:cNvPr>
            <p:cNvSpPr txBox="1"/>
            <p:nvPr/>
          </p:nvSpPr>
          <p:spPr>
            <a:xfrm>
              <a:off x="3062464" y="1587376"/>
              <a:ext cx="41277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Kč</a:t>
              </a:r>
            </a:p>
          </p:txBody>
        </p: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DA73B5D5-1791-43B8-9326-365C759E8E4E}"/>
              </a:ext>
            </a:extLst>
          </p:cNvPr>
          <p:cNvGrpSpPr/>
          <p:nvPr/>
        </p:nvGrpSpPr>
        <p:grpSpPr>
          <a:xfrm>
            <a:off x="953515" y="4009184"/>
            <a:ext cx="485140" cy="480298"/>
            <a:chOff x="3062464" y="1475772"/>
            <a:chExt cx="412774" cy="396000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72F97153-5F9D-431E-9B3F-F4E5E284E4A3}"/>
                </a:ext>
              </a:extLst>
            </p:cNvPr>
            <p:cNvGrpSpPr/>
            <p:nvPr/>
          </p:nvGrpSpPr>
          <p:grpSpPr>
            <a:xfrm>
              <a:off x="3073354" y="1475772"/>
              <a:ext cx="396000" cy="396000"/>
              <a:chOff x="2267746" y="0"/>
              <a:chExt cx="4680508" cy="4443957"/>
            </a:xfrm>
          </p:grpSpPr>
          <p:pic>
            <p:nvPicPr>
              <p:cNvPr id="50" name="Obrázek 49">
                <a:extLst>
                  <a:ext uri="{FF2B5EF4-FFF2-40B4-BE49-F238E27FC236}">
                    <a16:creationId xmlns:a16="http://schemas.microsoft.com/office/drawing/2014/main" id="{5D86C5CE-2A24-4E4E-AB55-264A077FA5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1" r="3801" b="13601"/>
              <a:stretch/>
            </p:blipFill>
            <p:spPr>
              <a:xfrm>
                <a:off x="2267746" y="0"/>
                <a:ext cx="4680508" cy="4443957"/>
              </a:xfrm>
              <a:prstGeom prst="rect">
                <a:avLst/>
              </a:prstGeom>
            </p:spPr>
          </p:pic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E876FE17-0E8C-41D9-8E0C-F7D9D7C04B7B}"/>
                  </a:ext>
                </a:extLst>
              </p:cNvPr>
              <p:cNvSpPr/>
              <p:nvPr/>
            </p:nvSpPr>
            <p:spPr>
              <a:xfrm>
                <a:off x="3930355" y="1504526"/>
                <a:ext cx="1296134" cy="13954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8A1E1FC4-5EB6-40CD-B8D3-F4A62E32A2AD}"/>
                </a:ext>
              </a:extLst>
            </p:cNvPr>
            <p:cNvSpPr txBox="1"/>
            <p:nvPr/>
          </p:nvSpPr>
          <p:spPr>
            <a:xfrm>
              <a:off x="3062464" y="1587376"/>
              <a:ext cx="412774" cy="16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7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Kč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E3DAF45-6E72-4150-AFB0-A7FCA44C649F}"/>
              </a:ext>
            </a:extLst>
          </p:cNvPr>
          <p:cNvGrpSpPr/>
          <p:nvPr/>
        </p:nvGrpSpPr>
        <p:grpSpPr>
          <a:xfrm>
            <a:off x="7350552" y="4867578"/>
            <a:ext cx="1363548" cy="189000"/>
            <a:chOff x="9799030" y="6490720"/>
            <a:chExt cx="1818064" cy="252000"/>
          </a:xfrm>
        </p:grpSpPr>
        <p:sp>
          <p:nvSpPr>
            <p:cNvPr id="53" name="Rechteck 6">
              <a:extLst>
                <a:ext uri="{FF2B5EF4-FFF2-40B4-BE49-F238E27FC236}">
                  <a16:creationId xmlns:a16="http://schemas.microsoft.com/office/drawing/2014/main" id="{09B81435-657C-431C-9FCC-BDAF3C1ED75C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Rechteck 13">
              <a:extLst>
                <a:ext uri="{FF2B5EF4-FFF2-40B4-BE49-F238E27FC236}">
                  <a16:creationId xmlns:a16="http://schemas.microsoft.com/office/drawing/2014/main" id="{7D01FA13-B3AC-40E6-AC61-D580451F9F48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Rechteck 15">
              <a:extLst>
                <a:ext uri="{FF2B5EF4-FFF2-40B4-BE49-F238E27FC236}">
                  <a16:creationId xmlns:a16="http://schemas.microsoft.com/office/drawing/2014/main" id="{D7D18506-69C8-4FFC-BD78-B6AEECF0DCAA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Rechteck 17">
              <a:extLst>
                <a:ext uri="{FF2B5EF4-FFF2-40B4-BE49-F238E27FC236}">
                  <a16:creationId xmlns:a16="http://schemas.microsoft.com/office/drawing/2014/main" id="{E9B43E31-8D71-4C9F-A570-1D699A0BFC47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Rechteck 17">
              <a:extLst>
                <a:ext uri="{FF2B5EF4-FFF2-40B4-BE49-F238E27FC236}">
                  <a16:creationId xmlns:a16="http://schemas.microsoft.com/office/drawing/2014/main" id="{66D1BCCD-5B99-4E74-95FD-07F76F45FCC1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6040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E507DD-72E3-4D10-B0D2-6873D269C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88"/>
          <a:stretch/>
        </p:blipFill>
        <p:spPr>
          <a:xfrm>
            <a:off x="197962" y="757534"/>
            <a:ext cx="4275662" cy="244812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97963" y="181422"/>
            <a:ext cx="8710160" cy="470898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r>
              <a:rPr lang="cs-CZ" sz="1700" dirty="0">
                <a:solidFill>
                  <a:srgbClr val="002060"/>
                </a:solidFill>
              </a:rPr>
              <a:t>Povinné používání XML formátu bude sloužit pro účely předávání informacím exekutorům a bude snižovat náklady spojené s exekucemi na finančním trhu.</a:t>
            </a:r>
          </a:p>
          <a:p>
            <a:endParaRPr lang="cs-CZ" sz="1700" spc="-20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44" name="Rectangle 31"/>
          <p:cNvSpPr/>
          <p:nvPr/>
        </p:nvSpPr>
        <p:spPr>
          <a:xfrm>
            <a:off x="197963" y="2954763"/>
            <a:ext cx="4518053" cy="18073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Pravoúhlý trojúhelník 1"/>
          <p:cNvSpPr/>
          <p:nvPr/>
        </p:nvSpPr>
        <p:spPr>
          <a:xfrm rot="16200000">
            <a:off x="1326219" y="1628808"/>
            <a:ext cx="3987806" cy="2248768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cs-CZ"/>
          </a:p>
        </p:txBody>
      </p:sp>
      <p:sp>
        <p:nvSpPr>
          <p:cNvPr id="46" name="Rectangle 31"/>
          <p:cNvSpPr/>
          <p:nvPr/>
        </p:nvSpPr>
        <p:spPr>
          <a:xfrm>
            <a:off x="4444506" y="759288"/>
            <a:ext cx="4563232" cy="4002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4585" y="2252845"/>
            <a:ext cx="365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používání XML formátu bude sloužit pro účely předávání informací exekutorům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tohoto opatření je snížení nákladů spojených s exekucemi na finančním trhu</a:t>
            </a:r>
          </a:p>
        </p:txBody>
      </p:sp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AD6D39D7-745F-4807-A44E-D74C8C92E721}"/>
              </a:ext>
            </a:extLst>
          </p:cNvPr>
          <p:cNvCxnSpPr>
            <a:cxnSpLocks/>
          </p:cNvCxnSpPr>
          <p:nvPr/>
        </p:nvCxnSpPr>
        <p:spPr>
          <a:xfrm flipV="1">
            <a:off x="4444506" y="1144113"/>
            <a:ext cx="0" cy="33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95" y="3392924"/>
            <a:ext cx="1615998" cy="5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3748279" y="3460641"/>
            <a:ext cx="1" cy="39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7C7B1FCB-8D38-466F-9025-C93CF076AB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527" r="22000" b="17801"/>
          <a:stretch/>
        </p:blipFill>
        <p:spPr>
          <a:xfrm>
            <a:off x="3846121" y="3419166"/>
            <a:ext cx="318743" cy="473762"/>
          </a:xfrm>
          <a:prstGeom prst="rect">
            <a:avLst/>
          </a:prstGeom>
        </p:spPr>
      </p:pic>
      <p:sp>
        <p:nvSpPr>
          <p:cNvPr id="21" name="Rectangle 39">
            <a:extLst>
              <a:ext uri="{FF2B5EF4-FFF2-40B4-BE49-F238E27FC236}">
                <a16:creationId xmlns:a16="http://schemas.microsoft.com/office/drawing/2014/main" id="{295B07D0-2C04-4FBF-BAF3-3A674B149883}"/>
              </a:ext>
            </a:extLst>
          </p:cNvPr>
          <p:cNvSpPr/>
          <p:nvPr/>
        </p:nvSpPr>
        <p:spPr>
          <a:xfrm>
            <a:off x="323528" y="3147814"/>
            <a:ext cx="259228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používání XML formátu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66169A3-E42C-4B21-B9C6-30E6352726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969371" y="3994394"/>
            <a:ext cx="466090" cy="394543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BF8EF0F2-E14B-47FF-94AF-077F048C26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4727445" y="2333335"/>
            <a:ext cx="331260" cy="280410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1230F3CA-113E-46D3-901E-7E20546FA7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4727445" y="2878675"/>
            <a:ext cx="331260" cy="280410"/>
          </a:xfrm>
          <a:prstGeom prst="rect">
            <a:avLst/>
          </a:prstGeom>
        </p:spPr>
      </p:pic>
      <p:grpSp>
        <p:nvGrpSpPr>
          <p:cNvPr id="29" name="Skupina 28">
            <a:extLst>
              <a:ext uri="{FF2B5EF4-FFF2-40B4-BE49-F238E27FC236}">
                <a16:creationId xmlns:a16="http://schemas.microsoft.com/office/drawing/2014/main" id="{1E89B452-6A00-4EB8-BC7E-B18572E81441}"/>
              </a:ext>
            </a:extLst>
          </p:cNvPr>
          <p:cNvGrpSpPr/>
          <p:nvPr/>
        </p:nvGrpSpPr>
        <p:grpSpPr>
          <a:xfrm>
            <a:off x="7350552" y="4867578"/>
            <a:ext cx="1363548" cy="189000"/>
            <a:chOff x="9799030" y="6490720"/>
            <a:chExt cx="1818064" cy="252000"/>
          </a:xfrm>
        </p:grpSpPr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C369642B-5036-4200-A899-AB3E242D1BFA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2" name="Rechteck 13">
              <a:extLst>
                <a:ext uri="{FF2B5EF4-FFF2-40B4-BE49-F238E27FC236}">
                  <a16:creationId xmlns:a16="http://schemas.microsoft.com/office/drawing/2014/main" id="{4CA0817C-82EF-4FA7-B9F9-E00B08E851D1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" name="Rechteck 15">
              <a:extLst>
                <a:ext uri="{FF2B5EF4-FFF2-40B4-BE49-F238E27FC236}">
                  <a16:creationId xmlns:a16="http://schemas.microsoft.com/office/drawing/2014/main" id="{5CB48B67-ACF7-4903-AB47-C60D1345A5C9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4" name="Rechteck 17">
              <a:extLst>
                <a:ext uri="{FF2B5EF4-FFF2-40B4-BE49-F238E27FC236}">
                  <a16:creationId xmlns:a16="http://schemas.microsoft.com/office/drawing/2014/main" id="{CB065EB1-2F93-4414-AF71-80AF0C6D2518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5" name="Rechteck 17">
              <a:extLst>
                <a:ext uri="{FF2B5EF4-FFF2-40B4-BE49-F238E27FC236}">
                  <a16:creationId xmlns:a16="http://schemas.microsoft.com/office/drawing/2014/main" id="{E6C175E1-175F-45E2-ABD5-FE9BBB9FE4D2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39701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>
            <a:extLst>
              <a:ext uri="{FF2B5EF4-FFF2-40B4-BE49-F238E27FC236}">
                <a16:creationId xmlns:a16="http://schemas.microsoft.com/office/drawing/2014/main" id="{3C559F80-1657-4B94-9F98-C7B6AE770B20}"/>
              </a:ext>
            </a:extLst>
          </p:cNvPr>
          <p:cNvSpPr/>
          <p:nvPr/>
        </p:nvSpPr>
        <p:spPr>
          <a:xfrm>
            <a:off x="197963" y="762699"/>
            <a:ext cx="4257972" cy="2196843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97963" y="181422"/>
            <a:ext cx="8710160" cy="470898"/>
          </a:xfrm>
          <a:prstGeom prst="rect">
            <a:avLst/>
          </a:prstGeom>
        </p:spPr>
        <p:txBody>
          <a:bodyPr/>
          <a:lstStyle>
            <a:lvl1pPr algn="l" defTabSz="68583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Arial" panose="020B0604020202020204" pitchFamily="34" charset="0"/>
              </a:defRPr>
            </a:lvl1pPr>
          </a:lstStyle>
          <a:p>
            <a:endParaRPr lang="cs-CZ" sz="1700" dirty="0" smtClean="0">
              <a:solidFill>
                <a:srgbClr val="002060"/>
              </a:solidFill>
            </a:endParaRPr>
          </a:p>
          <a:p>
            <a:r>
              <a:rPr lang="cs-CZ" sz="1700" dirty="0" smtClean="0">
                <a:solidFill>
                  <a:srgbClr val="002060"/>
                </a:solidFill>
              </a:rPr>
              <a:t>Rozšíření </a:t>
            </a:r>
            <a:r>
              <a:rPr lang="cs-CZ" sz="1700" dirty="0">
                <a:solidFill>
                  <a:srgbClr val="002060"/>
                </a:solidFill>
              </a:rPr>
              <a:t>okruhu subjektů nabízejících státní </a:t>
            </a:r>
            <a:r>
              <a:rPr lang="cs-CZ" sz="1700" dirty="0" smtClean="0">
                <a:solidFill>
                  <a:srgbClr val="002060"/>
                </a:solidFill>
              </a:rPr>
              <a:t>dluhopisy</a:t>
            </a:r>
            <a:endParaRPr lang="cs-CZ" sz="1700" dirty="0">
              <a:solidFill>
                <a:srgbClr val="002060"/>
              </a:solidFill>
            </a:endParaRPr>
          </a:p>
          <a:p>
            <a:endParaRPr lang="cs-CZ" sz="1700" spc="-20" dirty="0">
              <a:solidFill>
                <a:srgbClr val="00206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699542"/>
            <a:ext cx="88097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CB1F29C-08D2-4C90-9596-26A943A86836}"/>
              </a:ext>
            </a:extLst>
          </p:cNvPr>
          <p:cNvCxnSpPr>
            <a:cxnSpLocks/>
          </p:cNvCxnSpPr>
          <p:nvPr/>
        </p:nvCxnSpPr>
        <p:spPr>
          <a:xfrm>
            <a:off x="197964" y="4821811"/>
            <a:ext cx="8809774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BB0FBDED-52C0-49B5-9AEF-F55D83E186AB}"/>
              </a:ext>
            </a:extLst>
          </p:cNvPr>
          <p:cNvSpPr txBox="1"/>
          <p:nvPr/>
        </p:nvSpPr>
        <p:spPr>
          <a:xfrm>
            <a:off x="197963" y="4859614"/>
            <a:ext cx="345021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Ministerstvo financí ČR</a:t>
            </a:r>
          </a:p>
        </p:txBody>
      </p:sp>
      <p:sp>
        <p:nvSpPr>
          <p:cNvPr id="44" name="Rectangle 31"/>
          <p:cNvSpPr/>
          <p:nvPr/>
        </p:nvSpPr>
        <p:spPr>
          <a:xfrm>
            <a:off x="197963" y="2954763"/>
            <a:ext cx="4518053" cy="18073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Pravoúhlý trojúhelník 1"/>
          <p:cNvSpPr/>
          <p:nvPr/>
        </p:nvSpPr>
        <p:spPr>
          <a:xfrm rot="16200000">
            <a:off x="1326219" y="1628808"/>
            <a:ext cx="3987806" cy="2248768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cs-CZ"/>
          </a:p>
        </p:txBody>
      </p:sp>
      <p:sp>
        <p:nvSpPr>
          <p:cNvPr id="46" name="Rectangle 31"/>
          <p:cNvSpPr/>
          <p:nvPr/>
        </p:nvSpPr>
        <p:spPr>
          <a:xfrm>
            <a:off x="4444506" y="759288"/>
            <a:ext cx="4563232" cy="4002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4585" y="2067694"/>
            <a:ext cx="3655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stávající úpravy může státní dluhopisy nabízet pouze Česká národní banka, která je však nabízí prostřednictvím aukce.</a:t>
            </a:r>
          </a:p>
          <a:p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způsob se nejeví jako vhodný,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proto se rozšiřuje okruh subjektů,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mohou tyto dluhopisy nabízet.</a:t>
            </a:r>
            <a:endPara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41">
            <a:extLst>
              <a:ext uri="{FF2B5EF4-FFF2-40B4-BE49-F238E27FC236}">
                <a16:creationId xmlns:a16="http://schemas.microsoft.com/office/drawing/2014/main" id="{AD6D39D7-745F-4807-A44E-D74C8C92E721}"/>
              </a:ext>
            </a:extLst>
          </p:cNvPr>
          <p:cNvCxnSpPr>
            <a:cxnSpLocks/>
          </p:cNvCxnSpPr>
          <p:nvPr/>
        </p:nvCxnSpPr>
        <p:spPr>
          <a:xfrm flipV="1">
            <a:off x="4444506" y="1144113"/>
            <a:ext cx="0" cy="33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>
            <a:extLst>
              <a:ext uri="{FF2B5EF4-FFF2-40B4-BE49-F238E27FC236}">
                <a16:creationId xmlns:a16="http://schemas.microsoft.com/office/drawing/2014/main" id="{3011A55E-0571-4CDA-A832-30BD213A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3377" l="2165" r="8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95" y="3392924"/>
            <a:ext cx="1615998" cy="5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F1F0695C-5828-480A-9C55-A9694EE9BF44}"/>
              </a:ext>
            </a:extLst>
          </p:cNvPr>
          <p:cNvCxnSpPr>
            <a:cxnSpLocks/>
          </p:cNvCxnSpPr>
          <p:nvPr/>
        </p:nvCxnSpPr>
        <p:spPr>
          <a:xfrm>
            <a:off x="3748279" y="3460641"/>
            <a:ext cx="1" cy="39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7C7B1FCB-8D38-466F-9025-C93CF076AB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0" t="3527" r="22000" b="17801"/>
          <a:stretch/>
        </p:blipFill>
        <p:spPr>
          <a:xfrm>
            <a:off x="3846121" y="3419166"/>
            <a:ext cx="318743" cy="473762"/>
          </a:xfrm>
          <a:prstGeom prst="rect">
            <a:avLst/>
          </a:prstGeom>
        </p:spPr>
      </p:pic>
      <p:grpSp>
        <p:nvGrpSpPr>
          <p:cNvPr id="29" name="Skupina 28">
            <a:extLst>
              <a:ext uri="{FF2B5EF4-FFF2-40B4-BE49-F238E27FC236}">
                <a16:creationId xmlns:a16="http://schemas.microsoft.com/office/drawing/2014/main" id="{1E89B452-6A00-4EB8-BC7E-B18572E81441}"/>
              </a:ext>
            </a:extLst>
          </p:cNvPr>
          <p:cNvGrpSpPr/>
          <p:nvPr/>
        </p:nvGrpSpPr>
        <p:grpSpPr>
          <a:xfrm>
            <a:off x="7350552" y="4867578"/>
            <a:ext cx="1363548" cy="189000"/>
            <a:chOff x="9799030" y="6490720"/>
            <a:chExt cx="1818064" cy="252000"/>
          </a:xfrm>
        </p:grpSpPr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C369642B-5036-4200-A899-AB3E242D1BFA}"/>
                </a:ext>
              </a:extLst>
            </p:cNvPr>
            <p:cNvSpPr/>
            <p:nvPr/>
          </p:nvSpPr>
          <p:spPr>
            <a:xfrm>
              <a:off x="9799030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2" name="Rechteck 13">
              <a:extLst>
                <a:ext uri="{FF2B5EF4-FFF2-40B4-BE49-F238E27FC236}">
                  <a16:creationId xmlns:a16="http://schemas.microsoft.com/office/drawing/2014/main" id="{4CA0817C-82EF-4FA7-B9F9-E00B08E851D1}"/>
                </a:ext>
              </a:extLst>
            </p:cNvPr>
            <p:cNvSpPr/>
            <p:nvPr/>
          </p:nvSpPr>
          <p:spPr>
            <a:xfrm>
              <a:off x="10190546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" name="Rechteck 15">
              <a:extLst>
                <a:ext uri="{FF2B5EF4-FFF2-40B4-BE49-F238E27FC236}">
                  <a16:creationId xmlns:a16="http://schemas.microsoft.com/office/drawing/2014/main" id="{5CB48B67-ACF7-4903-AB47-C60D1345A5C9}"/>
                </a:ext>
              </a:extLst>
            </p:cNvPr>
            <p:cNvSpPr/>
            <p:nvPr/>
          </p:nvSpPr>
          <p:spPr>
            <a:xfrm>
              <a:off x="10582062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4" name="Rechteck 17">
              <a:extLst>
                <a:ext uri="{FF2B5EF4-FFF2-40B4-BE49-F238E27FC236}">
                  <a16:creationId xmlns:a16="http://schemas.microsoft.com/office/drawing/2014/main" id="{CB065EB1-2F93-4414-AF71-80AF0C6D2518}"/>
                </a:ext>
              </a:extLst>
            </p:cNvPr>
            <p:cNvSpPr/>
            <p:nvPr/>
          </p:nvSpPr>
          <p:spPr>
            <a:xfrm>
              <a:off x="10973578" y="6490720"/>
              <a:ext cx="252000" cy="252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5" name="Rechteck 17">
              <a:extLst>
                <a:ext uri="{FF2B5EF4-FFF2-40B4-BE49-F238E27FC236}">
                  <a16:creationId xmlns:a16="http://schemas.microsoft.com/office/drawing/2014/main" id="{E6C175E1-175F-45E2-ABD5-FE9BBB9FE4D2}"/>
                </a:ext>
              </a:extLst>
            </p:cNvPr>
            <p:cNvSpPr/>
            <p:nvPr/>
          </p:nvSpPr>
          <p:spPr>
            <a:xfrm>
              <a:off x="11365094" y="6490720"/>
              <a:ext cx="252000" cy="25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6" name="Picture 2" descr="C:\Users\15926\AppData\Local\Temp\noun_infrastructure_1694567.png">
            <a:extLst>
              <a:ext uri="{FF2B5EF4-FFF2-40B4-BE49-F238E27FC236}">
                <a16:creationId xmlns:a16="http://schemas.microsoft.com/office/drawing/2014/main" id="{6646D77E-B75E-4022-A9CD-AA74918E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4701728" y="2199527"/>
            <a:ext cx="382693" cy="3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15926\AppData\Local\Temp\noun_infrastructure_1694567.png">
            <a:extLst>
              <a:ext uri="{FF2B5EF4-FFF2-40B4-BE49-F238E27FC236}">
                <a16:creationId xmlns:a16="http://schemas.microsoft.com/office/drawing/2014/main" id="{6646D77E-B75E-4022-A9CD-AA74918E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4701727" y="2916961"/>
            <a:ext cx="382693" cy="3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9">
            <a:extLst>
              <a:ext uri="{FF2B5EF4-FFF2-40B4-BE49-F238E27FC236}">
                <a16:creationId xmlns:a16="http://schemas.microsoft.com/office/drawing/2014/main" id="{4E3CB5CE-BC90-46F6-A2F3-AD7B26FBEB13}"/>
              </a:ext>
            </a:extLst>
          </p:cNvPr>
          <p:cNvSpPr/>
          <p:nvPr/>
        </p:nvSpPr>
        <p:spPr>
          <a:xfrm>
            <a:off x="323528" y="3147814"/>
            <a:ext cx="2592288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okruhu subjektů nabízejících státní dluhopisy</a:t>
            </a:r>
          </a:p>
        </p:txBody>
      </p:sp>
      <p:pic>
        <p:nvPicPr>
          <p:cNvPr id="39" name="Picture 2" descr="C:\Users\15926\AppData\Local\Temp\noun_infrastructure_1694567.png">
            <a:extLst>
              <a:ext uri="{FF2B5EF4-FFF2-40B4-BE49-F238E27FC236}">
                <a16:creationId xmlns:a16="http://schemas.microsoft.com/office/drawing/2014/main" id="{1C818FB7-CAD5-442F-BA95-FDAD7BBC8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1012375" y="4011910"/>
            <a:ext cx="494515" cy="4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3550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15926\AppData\Local\Temp\macro-1452987_1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66"/>
          <a:stretch/>
        </p:blipFill>
        <p:spPr bwMode="auto">
          <a:xfrm>
            <a:off x="0" y="1"/>
            <a:ext cx="9144000" cy="30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0" y="4971110"/>
            <a:ext cx="9144000" cy="174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2787774"/>
            <a:ext cx="9144000" cy="21833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2" name="Rectangle 39"/>
          <p:cNvSpPr/>
          <p:nvPr/>
        </p:nvSpPr>
        <p:spPr>
          <a:xfrm>
            <a:off x="124016" y="2925116"/>
            <a:ext cx="4447984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financí České republiky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Letenská 15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10 Praha 1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www.mfcr.cz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24016" y="4292176"/>
            <a:ext cx="3360624" cy="526247"/>
            <a:chOff x="254586" y="3329345"/>
            <a:chExt cx="3360624" cy="526247"/>
          </a:xfrm>
        </p:grpSpPr>
        <p:pic>
          <p:nvPicPr>
            <p:cNvPr id="16" name="Obrázek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4" b="93377" l="2165" r="8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86" y="3329345"/>
              <a:ext cx="1615998" cy="52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9"/>
            <p:cNvSpPr/>
            <p:nvPr/>
          </p:nvSpPr>
          <p:spPr>
            <a:xfrm>
              <a:off x="715441" y="3388940"/>
              <a:ext cx="2899769" cy="37702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cs-CZ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Ministerstvo financí</a:t>
              </a:r>
            </a:p>
            <a:p>
              <a:r>
                <a:rPr lang="cs-CZ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České republiky</a:t>
              </a:r>
            </a:p>
          </p:txBody>
        </p:sp>
      </p:grpSp>
      <p:sp>
        <p:nvSpPr>
          <p:cNvPr id="19" name="Rectangle 39"/>
          <p:cNvSpPr/>
          <p:nvPr/>
        </p:nvSpPr>
        <p:spPr>
          <a:xfrm>
            <a:off x="3239852" y="3599567"/>
            <a:ext cx="2664296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41"/>
          <p:cNvCxnSpPr/>
          <p:nvPr/>
        </p:nvCxnSpPr>
        <p:spPr>
          <a:xfrm>
            <a:off x="3488260" y="3915038"/>
            <a:ext cx="2167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6042542" y="3915038"/>
            <a:ext cx="2856931" cy="888960"/>
            <a:chOff x="6000917" y="4110340"/>
            <a:chExt cx="2856931" cy="888960"/>
          </a:xfrm>
        </p:grpSpPr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1A73D970-1CF0-4D23-8CCE-9A20B6EBBBA0}"/>
                </a:ext>
              </a:extLst>
            </p:cNvPr>
            <p:cNvSpPr txBox="1"/>
            <p:nvPr/>
          </p:nvSpPr>
          <p:spPr>
            <a:xfrm>
              <a:off x="6000917" y="4110340"/>
              <a:ext cx="2773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JUDr. Ing. Lenka </a:t>
              </a:r>
              <a:r>
                <a:rPr lang="cs-CZ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Dupáková</a:t>
              </a:r>
              <a:r>
                <a:rPr lang="cs-CZ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Ph.D.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5E240A3C-6072-497B-9EDC-5EAADDA24439}"/>
                </a:ext>
              </a:extLst>
            </p:cNvPr>
            <p:cNvSpPr txBox="1"/>
            <p:nvPr/>
          </p:nvSpPr>
          <p:spPr>
            <a:xfrm>
              <a:off x="6249731" y="4434269"/>
              <a:ext cx="2524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náměstkyně pro řízení sekce 07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1A3AA91-ADE5-46ED-8539-2695BAA58BBE}"/>
                </a:ext>
              </a:extLst>
            </p:cNvPr>
            <p:cNvSpPr txBox="1"/>
            <p:nvPr/>
          </p:nvSpPr>
          <p:spPr>
            <a:xfrm>
              <a:off x="6084168" y="4722301"/>
              <a:ext cx="2773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Lenka.Dupakova@mfcr.cz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Grafický objekt 5" descr="Obálka">
              <a:extLst>
                <a:ext uri="{FF2B5EF4-FFF2-40B4-BE49-F238E27FC236}">
                  <a16:creationId xmlns:a16="http://schemas.microsoft.com/office/drawing/2014/main" id="{961610AD-33C7-4B70-B19B-F5AB4B4C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35505" y="4750601"/>
              <a:ext cx="228452" cy="228452"/>
            </a:xfrm>
            <a:prstGeom prst="rect">
              <a:avLst/>
            </a:prstGeom>
          </p:spPr>
        </p:pic>
      </p:grpSp>
      <p:sp>
        <p:nvSpPr>
          <p:cNvPr id="3" name="AutoShape 2" descr="Výsledek obrázku pro dupáková lenka"/>
          <p:cNvSpPr>
            <a:spLocks noChangeAspect="1" noChangeArrowheads="1"/>
          </p:cNvSpPr>
          <p:nvPr/>
        </p:nvSpPr>
        <p:spPr bwMode="auto">
          <a:xfrm>
            <a:off x="155575" y="-12573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Výsledek obrázku pro dupáková lenka"/>
          <p:cNvSpPr>
            <a:spLocks noChangeAspect="1" noChangeArrowheads="1"/>
          </p:cNvSpPr>
          <p:nvPr/>
        </p:nvSpPr>
        <p:spPr bwMode="auto">
          <a:xfrm>
            <a:off x="307975" y="-11049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dupáková lenka"/>
          <p:cNvSpPr>
            <a:spLocks noChangeAspect="1" noChangeArrowheads="1"/>
          </p:cNvSpPr>
          <p:nvPr/>
        </p:nvSpPr>
        <p:spPr bwMode="auto">
          <a:xfrm>
            <a:off x="460375" y="-9525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" name="Picture 2" descr="C:\Users\15926\AppData\Local\Temp\noun_infrastructure_1694567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6166937" y="4269084"/>
            <a:ext cx="248838" cy="2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93" y="2870065"/>
            <a:ext cx="1009377" cy="10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6999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ACH18kRuiJp7LpHHOl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0hF6DdTMq4g_OBLYPV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ACH18kRuiJp7LpHHOl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0hF6DdTMq4g_OBLYPV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-P Template 2018">
  <a:themeElements>
    <a:clrScheme name="EY-Parthenon GSA">
      <a:dk1>
        <a:srgbClr val="000000"/>
      </a:dk1>
      <a:lt1>
        <a:srgbClr val="4B4B4B"/>
      </a:lt1>
      <a:dk2>
        <a:srgbClr val="FFFFFF"/>
      </a:dk2>
      <a:lt2>
        <a:srgbClr val="646464"/>
      </a:lt2>
      <a:accent1>
        <a:srgbClr val="808080"/>
      </a:accent1>
      <a:accent2>
        <a:srgbClr val="51A7DD"/>
      </a:accent2>
      <a:accent3>
        <a:srgbClr val="999999"/>
      </a:accent3>
      <a:accent4>
        <a:srgbClr val="E6E6E6"/>
      </a:accent4>
      <a:accent5>
        <a:srgbClr val="264C63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lIns="36000" tIns="36000" rIns="36000" bIns="36000" rtlCol="0" anchor="ctr" anchorCtr="0"/>
      <a:lstStyle>
        <a:defPPr algn="ctr">
          <a:defRPr sz="11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tIns="45720" rIns="45720" bIns="4572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Tx/>
          <a:buSzPct val="75000"/>
          <a:buFont typeface="Arial" pitchFamily="34" charset="0"/>
          <a:buChar char="►"/>
          <a:defRPr sz="11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Gray accent 1">
      <a:srgbClr val="646464"/>
    </a:custClr>
    <a:custClr name="Blue accent 1">
      <a:srgbClr val="274F77"/>
    </a:custClr>
    <a:custClr name="White">
      <a:srgbClr val="FFFFFF"/>
    </a:custClr>
    <a:custClr name="Red">
      <a:srgbClr val="F04C3E"/>
    </a:custClr>
    <a:custClr name="Light red">
      <a:srgbClr val="FBD2CF"/>
    </a:custClr>
    <a:custClr name="White">
      <a:srgbClr val="FFFFFF"/>
    </a:custClr>
    <a:custClr name="Parthenon blue">
      <a:srgbClr val="51A7DD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808080"/>
    </a:custClr>
    <a:custClr name="Blue accent 1">
      <a:srgbClr val="336699"/>
    </a:custClr>
    <a:custClr name="White">
      <a:srgbClr val="FFFFFF"/>
    </a:custClr>
    <a:custClr name="EY Yellow">
      <a:srgbClr val="FFD200"/>
    </a:custClr>
    <a:custClr name="Light yellow">
      <a:srgbClr val="FFF8C0"/>
    </a:custClr>
    <a:custClr name="White">
      <a:srgbClr val="FFFFFF"/>
    </a:custClr>
    <a:custClr name="EY Yellow">
      <a:srgbClr val="FFD2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999999"/>
    </a:custClr>
    <a:custClr name="Blue accent 1">
      <a:srgbClr val="3D8BCB"/>
    </a:custClr>
    <a:custClr name="White">
      <a:srgbClr val="FFFFFF"/>
    </a:custClr>
    <a:custClr name="Green">
      <a:srgbClr val="2C973E"/>
    </a:custClr>
    <a:custClr name="Light green">
      <a:srgbClr val="CAE5C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C0C0C0"/>
    </a:custClr>
    <a:custClr name="Blue accent 1">
      <a:srgbClr val="79BAE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D9D9D9"/>
    </a:custClr>
    <a:custClr name="Blue accent 1">
      <a:srgbClr val="BCDDF2"/>
    </a:custClr>
    <a:custClr name="White">
      <a:srgbClr val="FFFFFF"/>
    </a:custClr>
    <a:custClr name="Shiny yellow">
      <a:srgbClr val="FFE60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EY-P Template 2018.potx" id="{D89DCA19-3E1B-478C-BE18-BC1D386B350F}" vid="{54909BCC-9CBA-4E37-8534-D9EFF9884CCB}"/>
    </a:ext>
  </a:extLst>
</a:theme>
</file>

<file path=ppt/theme/theme3.xml><?xml version="1.0" encoding="utf-8"?>
<a:theme xmlns:a="http://schemas.openxmlformats.org/drawingml/2006/main" name="1_EY-P Template 2018">
  <a:themeElements>
    <a:clrScheme name="EY-Parthenon GSA">
      <a:dk1>
        <a:srgbClr val="000000"/>
      </a:dk1>
      <a:lt1>
        <a:srgbClr val="4B4B4B"/>
      </a:lt1>
      <a:dk2>
        <a:srgbClr val="FFFFFF"/>
      </a:dk2>
      <a:lt2>
        <a:srgbClr val="646464"/>
      </a:lt2>
      <a:accent1>
        <a:srgbClr val="808080"/>
      </a:accent1>
      <a:accent2>
        <a:srgbClr val="51A7DD"/>
      </a:accent2>
      <a:accent3>
        <a:srgbClr val="999999"/>
      </a:accent3>
      <a:accent4>
        <a:srgbClr val="E6E6E6"/>
      </a:accent4>
      <a:accent5>
        <a:srgbClr val="264C63"/>
      </a:accent5>
      <a:accent6>
        <a:srgbClr val="C0C0C0"/>
      </a:accent6>
      <a:hlink>
        <a:srgbClr val="336699"/>
      </a:hlink>
      <a:folHlink>
        <a:srgbClr val="7030A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lIns="36000" tIns="36000" rIns="36000" bIns="36000" rtlCol="0" anchor="ctr" anchorCtr="0"/>
      <a:lstStyle>
        <a:defPPr algn="ctr">
          <a:defRPr sz="11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tIns="45720" rIns="45720" bIns="4572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Tx/>
          <a:buSzPct val="75000"/>
          <a:buFont typeface="Arial" pitchFamily="34" charset="0"/>
          <a:buChar char="►"/>
          <a:defRPr sz="11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Gray accent 1">
      <a:srgbClr val="646464"/>
    </a:custClr>
    <a:custClr name="Blue accent 1">
      <a:srgbClr val="274F77"/>
    </a:custClr>
    <a:custClr name="White">
      <a:srgbClr val="FFFFFF"/>
    </a:custClr>
    <a:custClr name="Red">
      <a:srgbClr val="F04C3E"/>
    </a:custClr>
    <a:custClr name="Light red">
      <a:srgbClr val="FBD2CF"/>
    </a:custClr>
    <a:custClr name="White">
      <a:srgbClr val="FFFFFF"/>
    </a:custClr>
    <a:custClr name="Parthenon blue">
      <a:srgbClr val="51A7DD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808080"/>
    </a:custClr>
    <a:custClr name="Blue accent 1">
      <a:srgbClr val="336699"/>
    </a:custClr>
    <a:custClr name="White">
      <a:srgbClr val="FFFFFF"/>
    </a:custClr>
    <a:custClr name="EY Yellow">
      <a:srgbClr val="FFD200"/>
    </a:custClr>
    <a:custClr name="Light yellow">
      <a:srgbClr val="FFF8C0"/>
    </a:custClr>
    <a:custClr name="White">
      <a:srgbClr val="FFFFFF"/>
    </a:custClr>
    <a:custClr name="EY Yellow">
      <a:srgbClr val="FFD200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999999"/>
    </a:custClr>
    <a:custClr name="Blue accent 1">
      <a:srgbClr val="3D8BCB"/>
    </a:custClr>
    <a:custClr name="White">
      <a:srgbClr val="FFFFFF"/>
    </a:custClr>
    <a:custClr name="Green">
      <a:srgbClr val="2C973E"/>
    </a:custClr>
    <a:custClr name="Light green">
      <a:srgbClr val="CAE5C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C0C0C0"/>
    </a:custClr>
    <a:custClr name="Blue accent 1">
      <a:srgbClr val="79BAE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Gray accent 1">
      <a:srgbClr val="D9D9D9"/>
    </a:custClr>
    <a:custClr name="Blue accent 1">
      <a:srgbClr val="BCDDF2"/>
    </a:custClr>
    <a:custClr name="White">
      <a:srgbClr val="FFFFFF"/>
    </a:custClr>
    <a:custClr name="Shiny yellow">
      <a:srgbClr val="FFE600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EY-P Template 2018.potx" id="{D89DCA19-3E1B-478C-BE18-BC1D386B350F}" vid="{54909BCC-9CBA-4E37-8534-D9EFF9884CCB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440</Words>
  <Application>Microsoft Office PowerPoint</Application>
  <PresentationFormat>Předvádění na obrazovce (16:9)</PresentationFormat>
  <Paragraphs>94</Paragraphs>
  <Slides>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Calibri</vt:lpstr>
      <vt:lpstr>Wingdings 2</vt:lpstr>
      <vt:lpstr>Wingdings 3</vt:lpstr>
      <vt:lpstr>Motiv systému Office</vt:lpstr>
      <vt:lpstr>EY-P Template 2018</vt:lpstr>
      <vt:lpstr>1_EY-P Template 2018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Ministerstvo financí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Šubrt Marek</dc:creator>
  <cp:lastModifiedBy>50Prezentace_NB</cp:lastModifiedBy>
  <cp:revision>168</cp:revision>
  <dcterms:created xsi:type="dcterms:W3CDTF">2019-01-22T13:55:35Z</dcterms:created>
  <dcterms:modified xsi:type="dcterms:W3CDTF">2020-08-26T06:47:24Z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