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58" r:id="rId1"/>
    <p:sldMasterId id="2147483690" r:id="rId2"/>
  </p:sldMasterIdLst>
  <p:notesMasterIdLst>
    <p:notesMasterId r:id="rId3"/>
  </p:notesMasterIdLst>
  <p:sldIdLst>
    <p:sldId id="256" r:id="rId4"/>
    <p:sldId id="261" r:id="rId5"/>
    <p:sldId id="262" r:id="rId6"/>
    <p:sldId id="257" r:id="rId7"/>
    <p:sldId id="259" r:id="rId8"/>
    <p:sldId id="267" r:id="rId9"/>
    <p:sldId id="269" r:id="rId10"/>
    <p:sldId id="268" r:id="rId11"/>
    <p:sldId id="263" r:id="rId12"/>
    <p:sldId id="264" r:id="rId13"/>
    <p:sldId id="265" r:id="rId14"/>
    <p:sldId id="266" r:id="rId15"/>
    <p:sldId id="258" r:id="rId16"/>
  </p:sldIdLst>
  <p:sldSz cx="9144000" cy="6858000" type="screen4x3"/>
  <p:notesSz cx="6858000" cy="9144000"/>
  <p:custDataLst>
    <p:tags r:id="rId17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alibri" pitchFamily="34" charset="0"/>
        <a:ea typeface="+mn-ea"/>
        <a:cs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CE1"/>
    <a:srgbClr val="3A5C86"/>
    <a:srgbClr val="003399"/>
    <a:srgbClr val="000099"/>
  </p:clrMru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3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slide" Target="slides/slide11.xml" /><Relationship Id="rId15" Type="http://schemas.openxmlformats.org/officeDocument/2006/relationships/slide" Target="slides/slide12.xml" /><Relationship Id="rId16" Type="http://schemas.openxmlformats.org/officeDocument/2006/relationships/slide" Target="slides/slide13.xml" /><Relationship Id="rId17" Type="http://schemas.openxmlformats.org/officeDocument/2006/relationships/tags" Target="tags/tag1.xml" /><Relationship Id="rId18" Type="http://schemas.openxmlformats.org/officeDocument/2006/relationships/presProps" Target="presProps.xml" /><Relationship Id="rId19" Type="http://schemas.openxmlformats.org/officeDocument/2006/relationships/viewProps" Target="viewProps.xml" /><Relationship Id="rId2" Type="http://schemas.openxmlformats.org/officeDocument/2006/relationships/slideMaster" Target="slideMasters/slideMaster2.xml" /><Relationship Id="rId20" Type="http://schemas.openxmlformats.org/officeDocument/2006/relationships/theme" Target="theme/theme1.xml" /><Relationship Id="rId21" Type="http://schemas.openxmlformats.org/officeDocument/2006/relationships/tableStyles" Target="tableStyles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 fontAlgn="auto">
              <a:spcBef>
                <a:spcPct val="0"/>
              </a:spcBef>
              <a:spcAft>
                <a:spcPct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 fontAlgn="auto">
              <a:spcBef>
                <a:spcPct val="0"/>
              </a:spcBef>
              <a:spcAft>
                <a:spcPct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74EF58FC-3999-4981-AFA5-091998E545F4}" type="datetimeFigureOut">
              <a:rPr lang="cs-CZ"/>
              <a:pPr>
                <a:defRPr/>
              </a:pPr>
              <a:t>20.12.2012</a:t>
            </a:fld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  <a:normAutofit/>
          </a:bodyPr>
          <a:lstStyle>
            <a:defPPr>
              <a:defRPr kern="1200" smtId="4294967295"/>
            </a:defPPr>
          </a:lstStyle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 fontAlgn="auto">
              <a:spcBef>
                <a:spcPct val="0"/>
              </a:spcBef>
              <a:spcAft>
                <a:spcPct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 fontAlgn="auto">
              <a:spcBef>
                <a:spcPct val="0"/>
              </a:spcBef>
              <a:spcAft>
                <a:spcPct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90B33120-43D9-4CE3-B00B-55F34639FC3D}" type="slidenum">
              <a:rPr lang="cs-CZ"/>
              <a:pPr>
                <a:defRPr/>
              </a:pPr>
              <a:t>‹#›</a:t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2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8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smtClean="0">
                  <a:solidFill>
                    <a:srgbClr val="3A5C86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b="0" smtClean="0">
                  <a:solidFill>
                    <a:srgbClr val="3A5C86"/>
                  </a:solidFill>
                  <a:latin typeface="Calibri" pitchFamily="34" charset="0"/>
                </a:rPr>
                <a:t>ČESKÉ REPUBLIKY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624637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/>
          <a:lstStyle>
            <a:defPPr>
              <a:defRPr kern="1200" smtId="4294967295"/>
            </a:defPPr>
            <a:lvl1pPr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9pPr>
          </a:lstStyle>
          <a:p>
            <a:pPr eaLnBrk="1" hangingPunct="1">
              <a:defRPr/>
            </a:pPr>
            <a:r>
              <a:rPr lang="cs-CZ" sz="1400" b="0">
                <a:solidFill>
                  <a:srgbClr val="17375E"/>
                </a:solidFill>
              </a:rPr>
              <a:t>Ministerstvo financí </a:t>
            </a:r>
            <a:r>
              <a:rPr lang="cs-CZ" sz="1300" b="0">
                <a:solidFill>
                  <a:srgbClr val="17375E"/>
                </a:solidFill>
              </a:rPr>
              <a:t>Č</a:t>
            </a:r>
            <a:r>
              <a:rPr lang="cs-CZ" sz="1400" b="0">
                <a:solidFill>
                  <a:srgbClr val="17375E"/>
                </a:solidFill>
              </a:rPr>
              <a:t>eské republiky</a:t>
            </a:r>
            <a:r>
              <a:rPr lang="cs-CZ" sz="1400" b="0">
                <a:solidFill>
                  <a:srgbClr val="17375E"/>
                </a:solidFill>
                <a:latin typeface="Arial"/>
              </a:rPr>
              <a:t>, </a:t>
            </a:r>
            <a:r>
              <a:rPr lang="cs-CZ" sz="1400" b="0">
                <a:solidFill>
                  <a:srgbClr val="17375E"/>
                </a:solidFill>
              </a:rPr>
              <a:t>Letenská 15, 118 10 Praha 1, +420 257 041 111  </a:t>
            </a:r>
          </a:p>
        </p:txBody>
      </p:sp>
      <p:sp>
        <p:nvSpPr>
          <p:cNvPr id="10" name="Obdélník 2"/>
          <p:cNvSpPr/>
          <p:nvPr userDrawn="1"/>
        </p:nvSpPr>
        <p:spPr>
          <a:xfrm>
            <a:off x="1571625" y="5343525"/>
            <a:ext cx="6888163" cy="461963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eaLnBrk="0" hangingPunct="0">
              <a:spcBef>
                <a:spcPct val="20000"/>
              </a:spcBef>
              <a:buFont typeface="Calibri" pitchFamily="34" charset="0"/>
              <a:buNone/>
              <a:defRPr/>
            </a:pPr>
            <a:r>
              <a:rPr lang="cs-CZ" sz="1200"/>
              <a:t>Odbor Finanční politika</a:t>
            </a:r>
            <a:r>
              <a:rPr lang="en-GB" sz="1200"/>
              <a:t>,</a:t>
            </a:r>
            <a:br>
              <a:rPr lang="en-GB" sz="1200"/>
            </a:br>
            <a:r>
              <a:rPr lang="cs-CZ" sz="1200"/>
              <a:t>Ministerstvo financí České republiky</a:t>
            </a:r>
            <a:endParaRPr lang="en-GB" sz="1200"/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 smtClean="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subTitle" idx="1"/>
          </p:nvPr>
        </p:nvSpPr>
        <p:spPr>
          <a:xfrm>
            <a:off x="1547813" y="5013325"/>
            <a:ext cx="6911975" cy="359891"/>
          </a:xfrm>
        </p:spPr>
        <p:txBody>
          <a:bodyPr lIns="126000" anchor="t"/>
          <a:lstStyle>
            <a:defPPr>
              <a:defRPr kern="1200" smtId="4294967295"/>
            </a:defPPr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alibri" pitchFamily="34" charset="0"/>
              <a:buNone/>
              <a:defRPr sz="180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Klepnutím lze upravit styl předlohy podnadpisů.</a:t>
            </a:r>
            <a:endParaRPr lang="en-GB" noProof="0" smtClean="0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adpis 1"/>
          <p:cNvSpPr txBox="1"/>
          <p:nvPr userDrawn="1"/>
        </p:nvSpPr>
        <p:spPr bwMode="auto">
          <a:xfrm>
            <a:off x="1071563" y="3789363"/>
            <a:ext cx="6740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b"/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mtClean="0"/>
              <a:t>Thank you for your attention.</a:t>
            </a:r>
            <a:endParaRPr lang="en-GB"/>
          </a:p>
        </p:txBody>
      </p:sp>
      <p:sp>
        <p:nvSpPr>
          <p:cNvPr id="5" name="Obdélník 1"/>
          <p:cNvSpPr/>
          <p:nvPr userDrawn="1"/>
        </p:nvSpPr>
        <p:spPr>
          <a:xfrm>
            <a:off x="1116013" y="5229225"/>
            <a:ext cx="4572000" cy="27622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GB" sz="1200"/>
              <a:t>Financial Policy Department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2000"/>
            </a:lvl1pPr>
          </a:lstStyle>
          <a:p>
            <a:pPr lvl="0"/>
            <a:r>
              <a:rPr lang="en-US" noProof="0" smtClean="0"/>
              <a:t>Klepnutím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/>
          </p:nvPr>
        </p:nvSpPr>
        <p:spPr>
          <a:xfrm>
            <a:off x="1105719" y="5445794"/>
            <a:ext cx="6706641" cy="359470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US" noProof="0" smtClean="0"/>
              <a:t>Klepnutím lze upravit styly předlohy textu.</a:t>
            </a:r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3" y="4406900"/>
            <a:ext cx="6226969" cy="1362075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4000" b="1" cap="none" baseline="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55576" y="3645024"/>
            <a:ext cx="1545431" cy="2490069"/>
          </a:xfrm>
        </p:spPr>
        <p:txBody>
          <a:bodyPr anchor="b"/>
          <a:lstStyle>
            <a:defPPr>
              <a:defRPr kern="1200" smtId="4294967295"/>
            </a:defPPr>
            <a:lvl1pPr marL="0" indent="0" algn="r">
              <a:buNone/>
              <a:defRPr sz="15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Klepnutím lze upravit styly předlohy textu.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Nadpis 1"/>
          <p:cNvSpPr txBox="1"/>
          <p:nvPr userDrawn="1"/>
        </p:nvSpPr>
        <p:spPr bwMode="auto">
          <a:xfrm>
            <a:off x="1071563" y="3789363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anchor="b"/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cs-CZ" smtClean="0"/>
              <a:t>Děkuji za pozornost.</a:t>
            </a:r>
            <a:endParaRPr lang="cs-CZ"/>
          </a:p>
        </p:txBody>
      </p:sp>
      <p:sp>
        <p:nvSpPr>
          <p:cNvPr id="5" name="Obdélník 1"/>
          <p:cNvSpPr/>
          <p:nvPr userDrawn="1"/>
        </p:nvSpPr>
        <p:spPr>
          <a:xfrm>
            <a:off x="1111250" y="5229225"/>
            <a:ext cx="1660525" cy="27622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1200"/>
              <a:t>Odbor finanční politika</a:t>
            </a:r>
            <a:endParaRPr lang="en-GB" sz="120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800"/>
            </a:lvl1pPr>
          </a:lstStyle>
          <a:p>
            <a:pPr lvl="0"/>
            <a:r>
              <a:rPr lang="en-US" smtClean="0"/>
              <a:t>Klepnutím lze upravit styly předlohy textu.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/>
          </p:nvPr>
        </p:nvSpPr>
        <p:spPr>
          <a:xfrm>
            <a:off x="1115616" y="5444902"/>
            <a:ext cx="6696744" cy="360362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Klepnutím lze upravit styly předlohy textu.</a:t>
            </a:r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9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smtClean="0">
                  <a:solidFill>
                    <a:srgbClr val="3A5C86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b="0" smtClean="0">
                  <a:solidFill>
                    <a:srgbClr val="3A5C86"/>
                  </a:solidFill>
                  <a:latin typeface="Calibri" pitchFamily="34" charset="0"/>
                </a:rPr>
                <a:t>CZECH REPUBLIC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985000" cy="30003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eaLnBrk="1" hangingPunct="1">
              <a:defRPr/>
            </a:pP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Ministry of Finance of the Czech Republic</a:t>
            </a:r>
            <a:r>
              <a:rPr lang="en-GB" sz="1400" b="0" smtClean="0">
                <a:solidFill>
                  <a:srgbClr val="17375E"/>
                </a:solidFill>
              </a:rPr>
              <a:t>, 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Letenská 15, 118 10 </a:t>
            </a:r>
            <a:r>
              <a:rPr lang="cs-CZ" sz="1400" b="0" smtClean="0">
                <a:solidFill>
                  <a:srgbClr val="17375E"/>
                </a:solidFill>
                <a:latin typeface="Calibri" pitchFamily="34" charset="0"/>
              </a:rPr>
              <a:t>Praha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 1, +420 257 041 111  </a:t>
            </a:r>
          </a:p>
        </p:txBody>
      </p:sp>
      <p:sp>
        <p:nvSpPr>
          <p:cNvPr id="10" name="Obdélník 2"/>
          <p:cNvSpPr/>
          <p:nvPr userDrawn="1"/>
        </p:nvSpPr>
        <p:spPr>
          <a:xfrm>
            <a:off x="1571625" y="5373688"/>
            <a:ext cx="6888163" cy="461962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en-GB" sz="1200"/>
              <a:t>Financial Policy Department,</a:t>
            </a:r>
            <a:br>
              <a:rPr lang="en-GB" sz="1200"/>
            </a:br>
            <a:r>
              <a:rPr lang="en-GB" sz="1200"/>
              <a:t>Ministry of Finance of the Czech Republic</a:t>
            </a:r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/>
            </a:lvl1pPr>
          </a:lstStyle>
          <a:p>
            <a:pPr lvl="0"/>
            <a:r>
              <a:rPr lang="en-US" noProof="0" smtClean="0"/>
              <a:t>Klepnutím lze upravit styl předlohy nadpisů.</a:t>
            </a:r>
            <a:endParaRPr lang="en-GB" noProof="0" smtClean="0"/>
          </a:p>
        </p:txBody>
      </p:sp>
      <p:sp>
        <p:nvSpPr>
          <p:cNvPr id="19466" name="Zástupný symbol pro text 2"/>
          <p:cNvSpPr>
            <a:spLocks noGrp="1"/>
          </p:cNvSpPr>
          <p:nvPr>
            <p:ph type="subTitle" idx="1"/>
          </p:nvPr>
        </p:nvSpPr>
        <p:spPr>
          <a:xfrm>
            <a:off x="1547813" y="5013325"/>
            <a:ext cx="6911975" cy="431899"/>
          </a:xfrm>
        </p:spPr>
        <p:txBody>
          <a:bodyPr lIns="126000" anchor="t"/>
          <a:lstStyle>
            <a:defPPr>
              <a:defRPr kern="1200" smtId="4294967295"/>
            </a:defPPr>
            <a:lvl1pPr marL="0" indent="0">
              <a:buFont typeface="Calibri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Klepnutím lze upravit styl předlohy podnadpisů.</a:t>
            </a:r>
            <a:endParaRPr lang="en-GB" noProof="0" smtClean="0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Layout" Target="../slideLayouts/slideLayout8.xml" /><Relationship Id="rId3" Type="http://schemas.openxmlformats.org/officeDocument/2006/relationships/slideLayout" Target="../slideLayouts/slideLayout9.xml" /><Relationship Id="rId4" Type="http://schemas.openxmlformats.org/officeDocument/2006/relationships/slideLayout" Target="../slideLayouts/slideLayout10.xml" /><Relationship Id="rId5" Type="http://schemas.openxmlformats.org/officeDocument/2006/relationships/slideLayout" Target="../slideLayouts/slideLayout11.xml" /><Relationship Id="rId6" Type="http://schemas.openxmlformats.org/officeDocument/2006/relationships/slideLayout" Target="../slideLayouts/slideLayout12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14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 předlohy nadpisů.</a:t>
            </a:r>
          </a:p>
        </p:txBody>
      </p:sp>
      <p:grpSp>
        <p:nvGrpSpPr>
          <p:cNvPr id="1028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1033" name="Picture 3"/>
            <p:cNvPicPr>
              <a:picLocks noChangeAspect="1" noChangeArrowheads="1"/>
            </p:cNvPicPr>
            <p:nvPr/>
          </p:nvPicPr>
          <p:blipFill>
            <a:blip r:embed="rId8"/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smtClean="0">
                  <a:solidFill>
                    <a:schemeClr val="bg1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b="0" smtClean="0">
                  <a:solidFill>
                    <a:schemeClr val="bg1"/>
                  </a:solidFill>
                  <a:latin typeface="Calibri" pitchFamily="34" charset="0"/>
                </a:rPr>
                <a:t>ČESKÉ REPUBLIKY</a:t>
              </a:r>
            </a:p>
          </p:txBody>
        </p:sp>
      </p:grp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905065EB-98A2-42C5-A2C6-519E44C9E38B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20.12.2012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DBC7A332-39B6-4CA0-AD60-19AE5C2C1EF5}" type="slidenum">
              <a:rPr lang="cs-CZ" sz="1200" b="0" smtClean="0">
                <a:solidFill>
                  <a:schemeClr val="bg2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>
                <a:solidFill>
                  <a:srgbClr val="17375E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8" r:id="rId2"/>
    <p:sldLayoutId id="2147483697" r:id="rId3"/>
    <p:sldLayoutId id="2147483696" r:id="rId4"/>
    <p:sldLayoutId id="2147483695" r:id="rId5"/>
    <p:sldLayoutId id="2147483704" r:id="rId6"/>
  </p:sldLayoutIdLst>
  <p:transition/>
  <p:timing/>
  <p:txStyles>
    <p:titleStyle>
      <a:defPPr>
        <a:defRPr kern="1200" smtId="4294967295"/>
      </a:defPPr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fontAlgn="base">
        <a:spcBef>
          <a:spcPct val="20000"/>
        </a:spcBef>
        <a:spcAft>
          <a:spcPct val="0"/>
        </a:spcAft>
        <a:buFont typeface="Calibri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Calibri" pitchFamily="34" charset="0"/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Calibri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Rectangle 21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pPr>
              <a:defRPr/>
            </a:pPr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 předlohy nadpisů.</a:t>
            </a:r>
          </a:p>
        </p:txBody>
      </p:sp>
      <p:grpSp>
        <p:nvGrpSpPr>
          <p:cNvPr id="8196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8201" name="Picture 3"/>
            <p:cNvPicPr>
              <a:picLocks noChangeAspect="1" noChangeArrowheads="1"/>
            </p:cNvPicPr>
            <p:nvPr/>
          </p:nvPicPr>
          <p:blipFill>
            <a:blip r:embed="rId8"/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65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smtClean="0">
                  <a:solidFill>
                    <a:schemeClr val="bg1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b="0" smtClean="0">
                  <a:solidFill>
                    <a:schemeClr val="bg1"/>
                  </a:solidFill>
                  <a:latin typeface="Calibri" pitchFamily="34" charset="0"/>
                </a:rPr>
                <a:t>CZECH REPUBLIC</a:t>
              </a:r>
            </a:p>
          </p:txBody>
        </p:sp>
      </p:grpSp>
      <p:sp>
        <p:nvSpPr>
          <p:cNvPr id="819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</p:txBody>
      </p: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2638210D-436E-44CD-84CE-FF7DE1FC7397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20.12.2012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E42410F2-9C35-478E-93D0-9BBB38C60503}" type="slidenum">
              <a:rPr lang="cs-CZ" sz="1200" b="0" smtClean="0">
                <a:solidFill>
                  <a:srgbClr val="EEECE1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845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>
                <a:solidFill>
                  <a:srgbClr val="17375E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2" r:id="rId2"/>
    <p:sldLayoutId id="2147483701" r:id="rId3"/>
    <p:sldLayoutId id="2147483700" r:id="rId4"/>
    <p:sldLayoutId id="2147483699" r:id="rId5"/>
    <p:sldLayoutId id="2147483706" r:id="rId6"/>
  </p:sldLayoutIdLst>
  <p:transition/>
  <p:timing/>
  <p:txStyles>
    <p:titleStyle>
      <a:defPPr>
        <a:defRPr kern="1200" smtId="4294967295"/>
      </a:defPPr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–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2"/>
          <p:cNvSpPr>
            <a:spLocks noGrp="1"/>
          </p:cNvSpPr>
          <p:nvPr>
            <p:ph type="ctrTitle"/>
          </p:nvPr>
        </p:nvSpPr>
        <p:spPr>
          <a:xfrm>
            <a:off x="1547813" y="2205038"/>
            <a:ext cx="7272337" cy="2376487"/>
          </a:xfrm>
        </p:spPr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4000"/>
              <a:t>Implementace Směrnice Rady EU o požadavcích na rozpočtové rámce, Kapitola III – Prognózy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subTitle" idx="1"/>
          </p:nvPr>
        </p:nvSpPr>
        <p:spPr>
          <a:xfrm>
            <a:off x="1547813" y="5013325"/>
            <a:ext cx="6911975" cy="3603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/>
              <a:t>František CVENGROŠ</a:t>
            </a:r>
          </a:p>
        </p:txBody>
      </p:sp>
      <p:sp>
        <p:nvSpPr>
          <p:cNvPr id="16387" name="Rectangle 3"/>
          <p:cNvSpPr txBox="1"/>
          <p:nvPr/>
        </p:nvSpPr>
        <p:spPr bwMode="auto">
          <a:xfrm>
            <a:off x="1547813" y="5967413"/>
            <a:ext cx="6983412" cy="3587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6000"/>
          <a:lstStyle>
            <a:defPPr>
              <a:defRPr kern="1200" smtId="4294967295"/>
            </a:defPPr>
          </a:lstStyle>
          <a:p>
            <a:pPr eaLnBrk="0" hangingPunct="0">
              <a:spcBef>
                <a:spcPct val="20000"/>
              </a:spcBef>
              <a:buFont typeface="Calibri" pitchFamily="34" charset="0"/>
              <a:buNone/>
            </a:pPr>
            <a:r>
              <a:rPr lang="cs-CZ" sz="1800"/>
              <a:t>Smilovice, 13. 12. 2012</a:t>
            </a: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Zhodnocení</a:t>
            </a:r>
          </a:p>
        </p:txBody>
      </p:sp>
      <p:sp>
        <p:nvSpPr>
          <p:cNvPr id="25602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Stávající praxe v České republice odpovídá ve velké míře kvalitativním nárokům Směrnice, neopírá se však v plném rozsahu o zakotvení těchto nároků v českém právním řádu.</a:t>
            </a:r>
          </a:p>
          <a:p>
            <a:pPr marL="0" indent="0">
              <a:buFont typeface="Calibri" pitchFamily="34" charset="0"/>
              <a:buNone/>
            </a:pPr>
            <a:endParaRPr lang="cs-CZ" smtClean="0"/>
          </a:p>
          <a:p>
            <a:pPr marL="0" indent="0" algn="ctr">
              <a:buFont typeface="Calibri" pitchFamily="34" charset="0"/>
              <a:buNone/>
            </a:pPr>
            <a:endParaRPr lang="cs-CZ" smtClean="0"/>
          </a:p>
          <a:p>
            <a:pPr marL="0" indent="0">
              <a:buFont typeface="Calibri" pitchFamily="34" charset="0"/>
              <a:buNone/>
            </a:pPr>
            <a:endParaRPr lang="cs-CZ" smtClean="0"/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Tyto nároky je proto třeba v českém právním řádu legislativně zakotvit.</a:t>
            </a:r>
          </a:p>
        </p:txBody>
      </p:sp>
      <p:sp>
        <p:nvSpPr>
          <p:cNvPr id="3" name="Šipka dolů 2"/>
          <p:cNvSpPr/>
          <p:nvPr/>
        </p:nvSpPr>
        <p:spPr>
          <a:xfrm>
            <a:off x="3924300" y="4005263"/>
            <a:ext cx="576263" cy="7921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kern="1200" smtId="4294967295"/>
            </a:defPPr>
          </a:lstStyle>
          <a:p>
            <a:pPr algn="ctr">
              <a:defRPr/>
            </a:pPr>
            <a:endParaRPr lang="cs-CZ"/>
          </a:p>
        </p:txBody>
      </p:sp>
    </p:spTree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Návrh řešení</a:t>
            </a:r>
          </a:p>
        </p:txBody>
      </p:sp>
      <p:sp>
        <p:nvSpPr>
          <p:cNvPr id="26626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Legislativní zavedení pojmů „makroekonomická, fiskální a daňová predikce“, „základní a alternativní scénáře“</a:t>
            </a:r>
          </a:p>
          <a:p>
            <a:r>
              <a:rPr lang="cs-CZ" smtClean="0"/>
              <a:t>Legislativní určení MF jako instituce odpovědné za tvorbu predikcí</a:t>
            </a:r>
          </a:p>
          <a:p>
            <a:r>
              <a:rPr lang="cs-CZ" smtClean="0"/>
              <a:t>Legislativní stanovení obsahu (vlastní predikce, metodika, předpoklady a další parametry, porovnání s predikcemi EK či dalších institucí) a termínů zveřejňování</a:t>
            </a:r>
          </a:p>
          <a:p>
            <a:r>
              <a:rPr lang="cs-CZ" smtClean="0"/>
              <a:t>Legislativní stanovení povinnosti provádět vyhodnocení úspěšnosti ex post</a:t>
            </a:r>
          </a:p>
          <a:p>
            <a:r>
              <a:rPr lang="cs-CZ" smtClean="0"/>
              <a:t>Založení Výboru pro makroekonomické a daňové predikce pro vyhodnocení ex ante</a:t>
            </a:r>
          </a:p>
          <a:p>
            <a:endParaRPr lang="cs-CZ" smtClean="0"/>
          </a:p>
        </p:txBody>
      </p:sp>
    </p:spTree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Výbor pro makroekonomické a daňové predikce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Poradní orgán ministra financí</a:t>
            </a:r>
          </a:p>
          <a:p>
            <a:r>
              <a:rPr lang="cs-CZ" smtClean="0"/>
              <a:t>Předsedou ministr či jeho statutární zástupce bez hlasovacího práva</a:t>
            </a:r>
          </a:p>
          <a:p>
            <a:r>
              <a:rPr lang="cs-CZ" smtClean="0"/>
              <a:t>Maximálně 9 členů jmenovaných na 3 roky</a:t>
            </a:r>
          </a:p>
          <a:p>
            <a:r>
              <a:rPr lang="cs-CZ" smtClean="0"/>
              <a:t>Jednání se může zúčastnit člen Národní rozpočtové rady a zpracovatelé predikcí</a:t>
            </a:r>
          </a:p>
          <a:p>
            <a:r>
              <a:rPr lang="cs-CZ" smtClean="0"/>
              <a:t>Předmětem hodnocení minimálně dubnová a červencová predikce</a:t>
            </a:r>
          </a:p>
          <a:p>
            <a:r>
              <a:rPr lang="cs-CZ" smtClean="0"/>
              <a:t>Predikce hodnocena s použitím stupňů: konzervativní, realistická, optimistická</a:t>
            </a:r>
          </a:p>
          <a:p>
            <a:r>
              <a:rPr lang="cs-CZ" smtClean="0"/>
              <a:t>Podrobnosti upraví zřizovací listina</a:t>
            </a:r>
          </a:p>
        </p:txBody>
      </p:sp>
    </p:spTree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3" name="Zástupný symbol pro text 1"/>
          <p:cNvSpPr>
            <a:spLocks noGrp="1"/>
          </p:cNvSpPr>
          <p:nvPr>
            <p:ph type="body" sz="quarter" idx="11"/>
          </p:nvPr>
        </p:nvSpPr>
        <p:spPr>
          <a:xfrm>
            <a:off x="1116013" y="4945063"/>
            <a:ext cx="6696075" cy="35560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František CVENGROŠ</a:t>
            </a:r>
          </a:p>
        </p:txBody>
      </p:sp>
      <p:sp>
        <p:nvSpPr>
          <p:cNvPr id="28674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1116013" y="5445125"/>
            <a:ext cx="6696075" cy="360363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Frantisek.Cvengros@mfcr.cz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Motivace (1)</a:t>
            </a:r>
          </a:p>
        </p:txBody>
      </p:sp>
      <p:sp>
        <p:nvSpPr>
          <p:cNvPr id="17410" name="Rectangle 3"/>
          <p:cNvSpPr>
            <a:spLocks noGrp="1"/>
          </p:cNvSpPr>
          <p:nvPr>
            <p:ph idx="1"/>
          </p:nvPr>
        </p:nvSpPr>
        <p:spPr>
          <a:xfrm>
            <a:off x="1071563" y="2060575"/>
            <a:ext cx="7500937" cy="4154488"/>
          </a:xfrm>
        </p:spPr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z="1600" b="0" i="1" smtClean="0"/>
              <a:t>(z oficiálního českého překladu Směrnice)</a:t>
            </a:r>
          </a:p>
          <a:p>
            <a:pPr marL="0" indent="0">
              <a:buFont typeface="Calibri" pitchFamily="34" charset="0"/>
              <a:buNone/>
            </a:pPr>
            <a:r>
              <a:rPr lang="cs-CZ" b="0" i="1" smtClean="0"/>
              <a:t>Směrnice byla přijata vzhledem k těmto důvodům:</a:t>
            </a:r>
          </a:p>
          <a:p>
            <a:pPr marL="0" indent="0">
              <a:buFont typeface="Calibri" pitchFamily="34" charset="0"/>
              <a:buNone/>
            </a:pPr>
            <a:r>
              <a:rPr lang="cs-CZ" b="0" i="1" smtClean="0"/>
              <a:t>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(8) Neobjektivní a nereálné prognózy mohou bránit účinnosti fiskálního plánování a narušit rozpočtovou kázeň, zatímco transparentnost a projednávání metodik může zvýšit kvalitu prognóz.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(9) Pro zajištění používání realistických prognóz má zásadní význam transparentnost, jež by měla zahrnovat veřejnou dostupnost prognóz, ale i metodik, předpokladů a relevantních parametrů.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(10) Analýza citlivosti a rozpočtové projekce doplňující nejpravděpodobnější scénář umožňují analyzovat, jak by se fiskální proměnné vyvíjely za různých předpokladů růstu a úrokových sazeb a snižují tak riziko ohrožení rozpočtové kázně chybami v prognózách.</a:t>
            </a:r>
          </a:p>
          <a:p>
            <a:pPr marL="0" indent="0">
              <a:buFont typeface="Calibri" pitchFamily="34" charset="0"/>
              <a:buNone/>
            </a:pPr>
            <a:r>
              <a:rPr lang="cs-CZ" sz="1800" b="0" i="1" smtClean="0"/>
              <a:t>(zkráceno autorem)</a:t>
            </a:r>
          </a:p>
        </p:txBody>
      </p:sp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Motivace (2)</a:t>
            </a:r>
          </a:p>
        </p:txBody>
      </p:sp>
      <p:sp>
        <p:nvSpPr>
          <p:cNvPr id="18434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(11) Prognózy Komise a informace o jejích modelech mohou ČS poskytnout užitečné měřítko pro jejich nejpravděpodobnější scénář a zvyšují tak validitu prognóz. Prognózy vypracované jinými nezávislými subjekty mohou rovněž poskytnout užitečná měřítka.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(12) Podstatné rozdíly mezi zvoleným scénářem a prognózou Komise by měly být popsány a odůvodněny, zejména pokud se proměnné ve vnějších předpokladech podstatně liší od prognózy Komise.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(13) Komise by měla předkládat prognózy výdajů Unie podle úrovní výdajů plánovaných ve víceletém finančním rámci.</a:t>
            </a:r>
          </a:p>
          <a:p>
            <a:pPr marL="0" indent="0">
              <a:buFont typeface="Calibri" pitchFamily="34" charset="0"/>
              <a:buNone/>
            </a:pPr>
            <a:r>
              <a:rPr lang="cs-CZ" smtClean="0"/>
              <a:t>(14) Každý ČS by měl mít každoročně příležitost diskutovat s Komisí o předpokladech prognóz.</a:t>
            </a:r>
          </a:p>
          <a:p>
            <a:pPr marL="0" indent="0">
              <a:buFont typeface="Calibri" pitchFamily="34" charset="0"/>
              <a:buNone/>
            </a:pPr>
            <a:r>
              <a:rPr lang="cs-CZ" sz="1800" b="0" i="1" smtClean="0"/>
              <a:t>(zkráceno autorem)</a:t>
            </a:r>
          </a:p>
        </p:txBody>
      </p:sp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/>
              <a:t>Motivace </a:t>
            </a:r>
            <a:r>
              <a:rPr lang="cs-CZ" smtClean="0"/>
              <a:t>(3)</a:t>
            </a:r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(15) Kvalitu oficiálních makroekonomických a rozpočtových prognóz zásadním způsobem zlepšuje pravidelné, objektivní a komplexní hodnocení vycházející z objektivních kritérií. Důkladné hodnocení zahrnuje podrobné zkoumání hospodářských předpokladů, porovnání s prognózami připravenými jinými orgány a hodnocení úspěšnosti minulých prognóz.</a:t>
            </a:r>
          </a:p>
        </p:txBody>
      </p:sp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Kapitola III – Prognózy, čl. 4, odst. 1</a:t>
            </a:r>
          </a:p>
        </p:txBody>
      </p:sp>
      <p:sp>
        <p:nvSpPr>
          <p:cNvPr id="2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1. Členské státy zajistí, aby fiskální plánování vycházelo z realistických makroekonomických a rozpočtových prognóz za použití nejnovějších informací. Rozpočtové plánování je založeno na nejpravděpodobnějším makrofiskálním scénáři nebo na obezřetnějším scénáři. Makroekonomické a rozpočtové prognózy se porovnávají s nejaktuálnějšími prognózami Komise a případně s prognózami jiných nezávislých subjektů. Podstatné rozdíly mezi zvoleným makrofinančním scénářem a prognózou Komise musí být popsány včetně odůvodnění, zejména pokud se úroveň nebo růst proměnných týkajících se vnějších předpokladů podstatně odchýlí od hodnot obsažených v prognózách Komise.</a:t>
            </a:r>
          </a:p>
        </p:txBody>
      </p:sp>
    </p:spTree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Kapitola III – Prognózy, čl. 4, odst. 4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4. V rámci analýzy citlivosti posuzují makroekonomické a rozpočtové prognózy vývoj hlavních fiskálních proměnných při odlišných předpokladech týkajících se tempa růstu a úrokových sazeb. Rozsah alternativních předpokladů použitých v makroekonomických a rozpočtových prognózách se řídí úspěšností předchozích prognóz a usilují o zohlednění příslušných rizikových scénářů.</a:t>
            </a:r>
          </a:p>
        </p:txBody>
      </p:sp>
    </p:spTree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Kapitola III – Prognózy, čl. 4, odst. 5</a:t>
            </a:r>
          </a:p>
        </p:txBody>
      </p:sp>
      <p:sp>
        <p:nvSpPr>
          <p:cNvPr id="2253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5. Členské státy určí, která instituce je odpovědná za vypracovávání makroekonomických a rozpočtových prognóz, a zveřejní oficiální makroekonomické a rozpočtové prognózy vypracované pro fiskální plánování, včetně metodik, předpokladů a příslušných parametrů, na nichž jsou tyto prognózy založeny. Nejméně jednou ročně se členské státy a Komise zúčastní technického dialogu o předpokladech, z nichž vychází příprava makroekonomických a rozpočtových prognóz.</a:t>
            </a:r>
          </a:p>
        </p:txBody>
      </p:sp>
    </p:spTree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Kapitola III – Prognózy, čl. 4, odst. 6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marL="0" indent="0">
              <a:buFont typeface="Calibri" pitchFamily="34" charset="0"/>
              <a:buNone/>
            </a:pPr>
            <a:r>
              <a:rPr lang="cs-CZ" smtClean="0"/>
              <a:t>6. Makroekonomické a rozpočtové prognózy pro fiskální plánování jsou předmětem pravidelného, nezkresleného a komplexního hodnocení vycházejícího z objektivních kritérií, včetně hodnocení ex post. Výsledek tohoto hodnocení se zveřejní a zohlední se odpovídajícím způsobem při příštích makroekonomických a rozpočtových prognózách. Pokud hodnocení odhalí podstatné zkreslení ovlivňující makroekonomické prognózy po dobu nejméně čtyř po sobě následujících let, dotčený členský stát přijme nezbytná opatření a zveřejní je.</a:t>
            </a:r>
          </a:p>
        </p:txBody>
      </p:sp>
    </p:spTree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mtClean="0"/>
              <a:t>Stávající praxe a požadavky Směrnice</a:t>
            </a:r>
          </a:p>
        </p:txBody>
      </p:sp>
      <p:sp>
        <p:nvSpPr>
          <p:cNvPr id="24578" name="Rectangle 3"/>
          <p:cNvSpPr>
            <a:spLocks noGrp="1"/>
          </p:cNvSpPr>
          <p:nvPr>
            <p:ph idx="1"/>
          </p:nvPr>
        </p:nvSpPr>
        <p:spPr>
          <a:xfrm>
            <a:off x="468313" y="1800225"/>
            <a:ext cx="4572000" cy="4797425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Použití nejnovějších informací</a:t>
            </a:r>
          </a:p>
          <a:p>
            <a:r>
              <a:rPr lang="cs-CZ" smtClean="0"/>
              <a:t>Nejpravděpodobnější nebo obezřetnější scénář</a:t>
            </a:r>
          </a:p>
          <a:p>
            <a:r>
              <a:rPr lang="cs-CZ" smtClean="0"/>
              <a:t>Porovnání s aktuálními prognózami Komise, popis rozdílů</a:t>
            </a:r>
          </a:p>
          <a:p>
            <a:r>
              <a:rPr lang="cs-CZ" smtClean="0"/>
              <a:t>Analýzy citlivosti</a:t>
            </a:r>
          </a:p>
          <a:p>
            <a:r>
              <a:rPr lang="cs-CZ" smtClean="0"/>
              <a:t>Porovnání s prognózami nezávislých subjektů</a:t>
            </a:r>
          </a:p>
          <a:p>
            <a:r>
              <a:rPr lang="cs-CZ" smtClean="0"/>
              <a:t>Určení odpovědné instituce</a:t>
            </a:r>
          </a:p>
          <a:p>
            <a:r>
              <a:rPr lang="cs-CZ" smtClean="0"/>
              <a:t>Zveřejňování prognóz, předpokladů</a:t>
            </a:r>
          </a:p>
          <a:p>
            <a:r>
              <a:rPr lang="cs-CZ" smtClean="0"/>
              <a:t>Zveřejnění metodiky</a:t>
            </a:r>
          </a:p>
          <a:p>
            <a:r>
              <a:rPr lang="cs-CZ" smtClean="0"/>
              <a:t>Technický dialog s Komisí</a:t>
            </a:r>
          </a:p>
          <a:p>
            <a:r>
              <a:rPr lang="cs-CZ" smtClean="0"/>
              <a:t>Hodnocení ex ante</a:t>
            </a:r>
          </a:p>
          <a:p>
            <a:r>
              <a:rPr lang="cs-CZ" smtClean="0"/>
              <a:t>Hodnocení ex post</a:t>
            </a:r>
          </a:p>
        </p:txBody>
      </p:sp>
      <p:sp>
        <p:nvSpPr>
          <p:cNvPr id="24579" name="Rectangle 3"/>
          <p:cNvSpPr txBox="1"/>
          <p:nvPr/>
        </p:nvSpPr>
        <p:spPr bwMode="auto">
          <a:xfrm>
            <a:off x="5040313" y="1800225"/>
            <a:ext cx="3716337" cy="47974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>
            <a:defPPr>
              <a:defRPr kern="1200" smtId="4294967295"/>
            </a:defPPr>
          </a:lstStyle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endParaRPr lang="cs-CZ" sz="2000"/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 – makrorámec rozpočtu, KP, Kolokvium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 - KP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 – Kolokvium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endParaRPr lang="cs-CZ" sz="2000"/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Ne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Ano, Pohled pod pokličku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(Ano – Kolokvium)</a:t>
            </a:r>
          </a:p>
          <a:p>
            <a:pPr marL="342900" indent="-342900">
              <a:spcBef>
                <a:spcPct val="20000"/>
              </a:spcBef>
              <a:buFont typeface="Calibri" pitchFamily="34" charset="0"/>
              <a:buChar char="–"/>
            </a:pPr>
            <a:r>
              <a:rPr lang="cs-CZ" sz="2000"/>
              <a:t>Ano, Pohled do zrcátka</a:t>
            </a:r>
          </a:p>
        </p:txBody>
      </p:sp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1026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Prezentace_MF_šablona O37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Anglická předloha">
  <a:themeElements>
    <a:clrScheme name="MFCR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CR_English">
      <a:majorFont>
        <a:latin typeface="Calibri" charset="0"/>
        <a:ea typeface="Arial"/>
        <a:cs typeface="Arial"/>
      </a:majorFont>
      <a:minorFont>
        <a:latin typeface="Calibri" charset="0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>
    <a:extraClrScheme>
      <a:clrScheme name="MFCR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r="http://schemas.openxmlformats.org/officeDocument/2006/relationships"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2015-11-25T17:26:52.442</cp:lastPrinted>
  <dcterms:created xsi:type="dcterms:W3CDTF">2015-11-25T17:26:52Z</dcterms:created>
  <dcterms:modified xsi:type="dcterms:W3CDTF">2015-11-25T17:26:52Z</dcterms:modified>
</cp:coreProperties>
</file>