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lsx" ContentType="application/vnd.openxmlformats-officedocument.spreadsheetml.sheet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93" r:id="rId6"/>
    <p:sldId id="294" r:id="rId7"/>
    <p:sldId id="292" r:id="rId8"/>
    <p:sldId id="275" r:id="rId9"/>
    <p:sldId id="274" r:id="rId10"/>
    <p:sldId id="280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8" r:id="rId21"/>
    <p:sldId id="304" r:id="rId22"/>
    <p:sldId id="305" r:id="rId23"/>
    <p:sldId id="306" r:id="rId24"/>
    <p:sldId id="261" r:id="rId25"/>
  </p:sldIdLst>
  <p:sldSz cx="10693400" cy="7561263"/>
  <p:notesSz cx="6797675" cy="9926638"/>
  <p:custDataLst>
    <p:tags r:id="rId26"/>
  </p:custDataLst>
  <p:defaultTextStyle>
    <a:defPPr>
      <a:defRPr lang="en-US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AF"/>
    <a:srgbClr val="A01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3" autoAdjust="0"/>
    <p:restoredTop sz="94617" autoAdjust="0"/>
  </p:normalViewPr>
  <p:slideViewPr>
    <p:cSldViewPr>
      <p:cViewPr varScale="1">
        <p:scale>
          <a:sx n="52" d="100"/>
          <a:sy n="52" d="100"/>
        </p:scale>
        <p:origin x="-18" y="-240"/>
      </p:cViewPr>
      <p:guideLst>
        <p:guide orient="horz" pos="2381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926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tags" Target="tags/tag1.xml" /><Relationship Id="rId27" Type="http://schemas.openxmlformats.org/officeDocument/2006/relationships/presProps" Target="presProps.xml" /><Relationship Id="rId28" Type="http://schemas.openxmlformats.org/officeDocument/2006/relationships/viewProps" Target="viewProps.xml" /><Relationship Id="rId29" Type="http://schemas.openxmlformats.org/officeDocument/2006/relationships/theme" Target="theme/theme1.xml" /><Relationship Id="rId3" Type="http://schemas.openxmlformats.org/officeDocument/2006/relationships/handoutMaster" Target="handoutMasters/handoutMaster1.xml" /><Relationship Id="rId30" Type="http://schemas.openxmlformats.org/officeDocument/2006/relationships/tableStyles" Target="tableStyles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plotArea>
      <c:lineChart>
        <c:grouping/>
        <c:varyColors val="0"/>
        <c:ser>
          <c:idx val="0"/>
          <c:order val="0"/>
          <c:tx>
            <c:v>Náhrady ESA 1995</c:v>
          </c:tx>
          <c:marker>
            <c:spPr>
              <a:ln w="38100"/>
            </c:spPr>
          </c:marker>
          <c:cat>
            <c:numRef>
              <c:f>'Upravené náhrady'!$B$3:$F$3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'Upravené náhrady'!$B$4:$F$4</c:f>
              <c:numCache>
                <c:formatCode>General</c:formatCode>
                <c:ptCount val="5"/>
                <c:pt idx="0">
                  <c:v>39983</c:v>
                </c:pt>
                <c:pt idx="1">
                  <c:v>45365</c:v>
                </c:pt>
                <c:pt idx="2">
                  <c:v>49756</c:v>
                </c:pt>
                <c:pt idx="3">
                  <c:v>40036</c:v>
                </c:pt>
                <c:pt idx="4">
                  <c:v>42429</c:v>
                </c:pt>
              </c:numCache>
            </c:numRef>
          </c:val>
          <c:smooth val="0"/>
        </c:ser>
        <c:ser>
          <c:idx val="1"/>
          <c:order val="1"/>
          <c:tx>
            <c:v>Upravené náhrady ESA 2010</c:v>
          </c:tx>
          <c:cat>
            <c:numRef>
              <c:f>'Upravené náhrady'!$B$3:$F$3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'Upravené náhrady'!$B$8:$F$8</c:f>
              <c:numCache>
                <c:formatCode>General</c:formatCode>
                <c:ptCount val="5"/>
                <c:pt idx="0">
                  <c:v>38725</c:v>
                </c:pt>
                <c:pt idx="1">
                  <c:v>41556</c:v>
                </c:pt>
                <c:pt idx="2">
                  <c:v>41826</c:v>
                </c:pt>
                <c:pt idx="3">
                  <c:v>38382</c:v>
                </c:pt>
                <c:pt idx="4">
                  <c:v>40187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63309312"/>
        <c:axId val="63310848"/>
      </c:lineChart>
      <c:catAx>
        <c:axId val="63309312"/>
        <c:scaling>
          <c:orientation/>
        </c:scaling>
        <c:delete val="0"/>
        <c:axPos val="b"/>
        <c:numFmt formatCode="General" sourceLinked="1"/>
        <c:majorTickMark val="none"/>
        <c:minorTickMark val="none"/>
        <c:crossAx val="63310848"/>
        <c:crosses val="autoZero"/>
        <c:auto val="0"/>
        <c:lblAlgn val="ctr"/>
        <c:lblOffset/>
        <c:noMultiLvlLbl val="0"/>
      </c:catAx>
      <c:valAx>
        <c:axId val="63310848"/>
        <c:scaling>
          <c:orientation/>
          <c:max val="50000"/>
          <c:min val="30000"/>
        </c:scaling>
        <c:delete val="0"/>
        <c:axPos val="l"/>
        <c:majorGridlines/>
        <c:numFmt formatCode="General" sourceLinked="1"/>
        <c:majorTickMark val="none"/>
        <c:minorTickMark val="none"/>
        <c:crossAx val="63309312"/>
        <c:crosses val="autoZero"/>
        <c:crossBetween val="between"/>
        <c:majorUnit val="5000"/>
      </c:valAx>
    </c:plotArea>
    <c:legend>
      <c:legendPos val="b"/>
      <c:overlay val="0"/>
    </c:legend>
    <c:plotVisOnly val="1"/>
    <c:dispBlanksAs val="gap"/>
    <c:showDLblsOverMax val="0"/>
  </c:chart>
  <c:txPr>
    <a:bodyPr/>
    <a:p>
      <a:pPr>
        <a:defRPr sz="1800"/>
      </a:pPr>
      <a:endParaRPr lang="cs-CZ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 defTabSz="1042990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 defTabSz="1042990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A50C470-4D96-4BDF-BD86-FE16A6459FD2}" type="datetimeFigureOut">
              <a:rPr lang="en-US"/>
              <a:pPr>
                <a:defRPr/>
              </a:pPr>
              <a:t>11/11/2013</a:t>
            </a:fld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 defTabSz="1042990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B3CB6F1-279B-45ED-9575-3F442A3DF376}" type="slidenum">
              <a:rPr lang="en-US"/>
              <a:pPr>
                <a:defRPr/>
              </a:pPr>
              <a:t>‹#›</a:t>
            </a:fld>
            <a:r>
              <a:rPr lang="cs-CZ"/>
              <a:t>/x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 defTabSz="1042990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4163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 defTabSz="1042990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 defTabSz="1042990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FA8373-75C0-4EEF-865F-FDD6BE1EC965}" type="datetimeFigureOut">
              <a:rPr lang="en-US"/>
              <a:pPr>
                <a:defRPr/>
              </a:pPr>
              <a:t>11/11/2013</a:t>
            </a:fld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en-US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 defTabSz="1042990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BB888E-9171-47F1-B667-5E1102BFB6A2}" type="slidenum">
              <a:rPr lang="en-US"/>
              <a:pPr>
                <a:defRPr/>
              </a:pPr>
              <a:t>‹#›</a:t>
            </a:fld>
            <a:r>
              <a:rPr lang="cs-CZ"/>
              <a:t>/x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997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042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476" algn="l" defTabSz="104299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970" algn="l" defTabSz="104299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465" algn="l" defTabSz="104299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960" algn="l" defTabSz="104299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wmf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Relationship Id="rId2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Relationship Id="rId2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Relationship Id="rId2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wmf" /><Relationship Id="rId2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wmf" /><Relationship Id="rId2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Titulk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1287463" y="1187450"/>
            <a:ext cx="3744912" cy="93662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8" name="Zástupný symbol pro text 7"/>
          <p:cNvSpPr>
            <a:spLocks noGrp="1"/>
          </p:cNvSpPr>
          <p:nvPr>
            <p:ph type="body" sz="quarter" idx="11"/>
          </p:nvPr>
        </p:nvSpPr>
        <p:spPr>
          <a:xfrm>
            <a:off x="3196800" y="5328000"/>
            <a:ext cx="5822308" cy="719707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3600" b="1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/>
          </p:nvPr>
        </p:nvSpPr>
        <p:spPr>
          <a:xfrm>
            <a:off x="3196800" y="2880000"/>
            <a:ext cx="7190460" cy="2340791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4500" b="1" cap="all" baseline="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4500" b="1">
                <a:latin typeface="Arial" pitchFamily="34" charset="0"/>
                <a:cs typeface="Arial" pitchFamily="34" charset="0"/>
              </a:defRPr>
            </a:lvl2pPr>
            <a:lvl3pPr>
              <a:defRPr sz="4500" b="1">
                <a:latin typeface="Arial" pitchFamily="34" charset="0"/>
                <a:cs typeface="Arial" pitchFamily="34" charset="0"/>
              </a:defRPr>
            </a:lvl3pPr>
            <a:lvl4pPr>
              <a:defRPr sz="4500" b="1">
                <a:latin typeface="Arial" pitchFamily="34" charset="0"/>
                <a:cs typeface="Arial" pitchFamily="34" charset="0"/>
              </a:defRPr>
            </a:lvl4pPr>
            <a:lvl5pPr>
              <a:defRPr sz="4500" b="1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TextovéPole 4"/>
          <p:cNvSpPr txBox="1"/>
          <p:nvPr userDrawn="1"/>
        </p:nvSpPr>
        <p:spPr>
          <a:xfrm>
            <a:off x="3132122" y="7066779"/>
            <a:ext cx="5786478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ČESKÝ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 STATISTICKÝ ÚŘAD  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Na padesátém 81, 100 82  Praha 10 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czso.cz</a:t>
            </a:r>
            <a:endParaRPr lang="cs-CZ" sz="1200" b="1" cap="none" baseline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Nadpis + text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828675" y="6986588"/>
            <a:ext cx="900113" cy="25082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1260000" y="720000"/>
            <a:ext cx="8172000" cy="118842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3600" b="1" cap="all" baseline="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/>
          </p:nvPr>
        </p:nvSpPr>
        <p:spPr>
          <a:xfrm>
            <a:off x="1260000" y="1979999"/>
            <a:ext cx="8172000" cy="475296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ts val="3400"/>
              </a:lnSpc>
              <a:buNone/>
              <a:defRPr sz="280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  <a:lvl2pPr marL="521496" indent="0">
              <a:lnSpc>
                <a:spcPts val="3400"/>
              </a:lnSpc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042990" indent="0">
              <a:lnSpc>
                <a:spcPts val="3400"/>
              </a:lnSpc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564485" indent="0">
              <a:lnSpc>
                <a:spcPts val="3400"/>
              </a:lnSpc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85980" indent="0">
              <a:lnSpc>
                <a:spcPts val="3400"/>
              </a:lnSpc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3132122" y="7066779"/>
            <a:ext cx="5786478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ČESKÝ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 STATISTICKÝ ÚŘAD  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Na padesátém 81, 100 82  Praha 10 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czso.cz</a:t>
            </a:r>
            <a:endParaRPr lang="cs-CZ" sz="1200" b="1" cap="none" baseline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8775724" y="7066779"/>
            <a:ext cx="642942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algn="ctr"/>
            <a:fld id="{DE7C239E-9B02-4D8C-BB11-F6E07856DE78}" type="slidenum"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/28</a:t>
            </a:r>
            <a:endParaRPr lang="cs-CZ" sz="1200" b="1" cap="all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Nadpis + odrážk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Obrázek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828675" y="6986588"/>
            <a:ext cx="900113" cy="25082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9" name="Zástupný symbol pro text 8"/>
          <p:cNvSpPr>
            <a:spLocks noGrp="1"/>
          </p:cNvSpPr>
          <p:nvPr>
            <p:ph type="body" sz="quarter" idx="12"/>
          </p:nvPr>
        </p:nvSpPr>
        <p:spPr>
          <a:xfrm>
            <a:off x="1279156" y="2124447"/>
            <a:ext cx="8172000" cy="468052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-288000">
              <a:lnSpc>
                <a:spcPts val="3400"/>
              </a:lnSpc>
              <a:spcBef>
                <a:spcPct val="0"/>
              </a:spcBef>
              <a:buFont typeface="Arial" pitchFamily="34" charset="0"/>
              <a:buChar char="■"/>
              <a:defRPr sz="280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  <a:lvl2pPr marL="720000" indent="-288000">
              <a:lnSpc>
                <a:spcPts val="3400"/>
              </a:lnSpc>
              <a:spcBef>
                <a:spcPct val="0"/>
              </a:spcBef>
              <a:buFont typeface="Arial" pitchFamily="34" charset="0"/>
              <a:buChar char="■"/>
              <a:defRPr sz="240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2pPr>
            <a:lvl3pPr marL="1152000" indent="-288000">
              <a:lnSpc>
                <a:spcPts val="3400"/>
              </a:lnSpc>
              <a:spcBef>
                <a:spcPct val="0"/>
              </a:spcBef>
              <a:buFont typeface="Arial" pitchFamily="34" charset="0"/>
              <a:buChar char="■"/>
              <a:defRPr sz="200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3pPr>
            <a:lvl4pPr marL="1825233" indent="-288000">
              <a:lnSpc>
                <a:spcPts val="3400"/>
              </a:lnSpc>
              <a:spcBef>
                <a:spcPct val="0"/>
              </a:spcBef>
              <a:buFont typeface="Arial" pitchFamily="34" charset="0"/>
              <a:buChar char="■"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346728" indent="-288000">
              <a:lnSpc>
                <a:spcPts val="3400"/>
              </a:lnSpc>
              <a:spcBef>
                <a:spcPct val="0"/>
              </a:spcBef>
              <a:buFont typeface="Arial" pitchFamily="34" charset="0"/>
              <a:buChar char="■"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1260000" y="720000"/>
            <a:ext cx="8172000" cy="118842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3600" b="1" cap="all" baseline="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TextovéPole 4"/>
          <p:cNvSpPr txBox="1"/>
          <p:nvPr userDrawn="1"/>
        </p:nvSpPr>
        <p:spPr>
          <a:xfrm>
            <a:off x="3132122" y="7066779"/>
            <a:ext cx="5786478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ČESKÝ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 STATISTICKÝ ÚŘAD  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Na padesátém 81, 100 82  Praha 10 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czso.cz</a:t>
            </a:r>
            <a:endParaRPr lang="cs-CZ" sz="1200" b="1" cap="none" baseline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 userDrawn="1"/>
        </p:nvSpPr>
        <p:spPr>
          <a:xfrm>
            <a:off x="8775724" y="7066779"/>
            <a:ext cx="642942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algn="ctr"/>
            <a:fld id="{DE7C239E-9B02-4D8C-BB11-F6E07856DE78}" type="slidenum"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/28</a:t>
            </a:r>
            <a:endParaRPr lang="cs-CZ" sz="1200" b="1" cap="all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Objekty 1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1243013" y="1979613"/>
            <a:ext cx="8170862" cy="4679950"/>
          </a:xfrm>
          <a:prstGeom prst="rect">
            <a:avLst/>
          </a:prstGeom>
          <a:solidFill>
            <a:srgbClr val="006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kern="1200" smtId="4294967295"/>
            </a:defPPr>
          </a:lstStyle>
          <a:p>
            <a:pPr algn="ctr" defTabSz="1042990" fontAlgn="auto">
              <a:spcBef>
                <a:spcPct val="0"/>
              </a:spcBef>
              <a:spcAft>
                <a:spcPct val="0"/>
              </a:spcAft>
              <a:defRPr/>
            </a:pPr>
            <a:endParaRPr lang="cs-CZ"/>
          </a:p>
        </p:txBody>
      </p:sp>
      <p:pic>
        <p:nvPicPr>
          <p:cNvPr id="5" name="Obrázek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828675" y="6986588"/>
            <a:ext cx="900113" cy="25082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0" name="Zástupný symbol pro obsah 6"/>
          <p:cNvSpPr>
            <a:spLocks noGrp="1"/>
          </p:cNvSpPr>
          <p:nvPr>
            <p:ph sz="quarter" idx="11"/>
          </p:nvPr>
        </p:nvSpPr>
        <p:spPr>
          <a:xfrm>
            <a:off x="1242244" y="1980000"/>
            <a:ext cx="8172000" cy="4680000"/>
          </a:xfrm>
          <a:prstGeom prst="rect">
            <a:avLst/>
          </a:prstGeom>
          <a:solidFill>
            <a:schemeClr val="bg1"/>
          </a:solidFill>
          <a:ln>
            <a:solidFill>
              <a:srgbClr val="006AAF"/>
            </a:solidFill>
          </a:ln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1260000" y="720000"/>
            <a:ext cx="8172000" cy="118842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3600" b="1" cap="all" baseline="0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TextovéPole 5"/>
          <p:cNvSpPr txBox="1"/>
          <p:nvPr userDrawn="1"/>
        </p:nvSpPr>
        <p:spPr>
          <a:xfrm>
            <a:off x="3132122" y="7066779"/>
            <a:ext cx="5786478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ČESKÝ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 STATISTICKÝ ÚŘAD  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Na padesátém 81, 100 82  Praha 10 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czso.cz</a:t>
            </a:r>
            <a:endParaRPr lang="cs-CZ" sz="1200" b="1" cap="none" baseline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8775724" y="7066779"/>
            <a:ext cx="642942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algn="ctr"/>
            <a:fld id="{DE7C239E-9B02-4D8C-BB11-F6E07856DE78}" type="slidenum"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/28</a:t>
            </a:r>
            <a:endParaRPr lang="cs-CZ" sz="1200" b="1" cap="all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bjekty 2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1260475" y="720725"/>
            <a:ext cx="8170863" cy="5938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kern="1200" smtId="4294967295"/>
            </a:defPPr>
          </a:lstStyle>
          <a:p>
            <a:pPr algn="ctr" defTabSz="1042990" fontAlgn="auto">
              <a:spcBef>
                <a:spcPct val="0"/>
              </a:spcBef>
              <a:spcAft>
                <a:spcPct val="0"/>
              </a:spcAft>
              <a:defRPr/>
            </a:pPr>
            <a:endParaRPr lang="cs-CZ"/>
          </a:p>
        </p:txBody>
      </p:sp>
      <p:pic>
        <p:nvPicPr>
          <p:cNvPr id="5" name="Obrázek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828675" y="6986588"/>
            <a:ext cx="900113" cy="25082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8" name="Zástupný symbol pro obsah 6"/>
          <p:cNvSpPr>
            <a:spLocks noGrp="1"/>
          </p:cNvSpPr>
          <p:nvPr>
            <p:ph sz="quarter" idx="11"/>
          </p:nvPr>
        </p:nvSpPr>
        <p:spPr>
          <a:xfrm>
            <a:off x="1260000" y="1692400"/>
            <a:ext cx="8172000" cy="4967600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/>
          <a:lstStyle>
            <a:defPPr>
              <a:defRPr kern="1200" smtId="4294967295"/>
            </a:defPPr>
            <a:lvl1pPr marL="0" indent="0">
              <a:buNone/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/>
          </p:nvPr>
        </p:nvSpPr>
        <p:spPr>
          <a:xfrm>
            <a:off x="1494000" y="972000"/>
            <a:ext cx="7740000" cy="57638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3200" b="1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TextovéPole 5"/>
          <p:cNvSpPr txBox="1"/>
          <p:nvPr userDrawn="1"/>
        </p:nvSpPr>
        <p:spPr>
          <a:xfrm>
            <a:off x="8775724" y="7066779"/>
            <a:ext cx="642942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algn="ctr"/>
            <a:fld id="{DE7C239E-9B02-4D8C-BB11-F6E07856DE78}" type="slidenum"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/28</a:t>
            </a:r>
            <a:endParaRPr lang="cs-CZ" sz="1200" b="1" cap="all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Obrázek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1287463" y="1187450"/>
            <a:ext cx="3744912" cy="93662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>
          <a:xfrm>
            <a:off x="3240000" y="3959999"/>
            <a:ext cx="6570662" cy="147681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indent="0">
              <a:buNone/>
              <a:defRPr sz="4300" b="1">
                <a:solidFill>
                  <a:srgbClr val="006AA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TextovéPole 4"/>
          <p:cNvSpPr txBox="1"/>
          <p:nvPr userDrawn="1"/>
        </p:nvSpPr>
        <p:spPr>
          <a:xfrm>
            <a:off x="3132122" y="7066779"/>
            <a:ext cx="5786478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ČESKÝ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 STATISTICKÝ ÚŘAD  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Na padesátém 81, 100 82  Praha 10 </a:t>
            </a:r>
            <a:r>
              <a:rPr lang="cs-CZ" sz="1200" b="1" cap="all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|  </a:t>
            </a:r>
            <a:r>
              <a:rPr lang="cs-CZ" sz="1200" b="1" cap="none" baseline="0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czso.cz</a:t>
            </a:r>
            <a:endParaRPr lang="cs-CZ" sz="1200" b="1" cap="none" baseline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 userDrawn="1"/>
        </p:nvSpPr>
        <p:spPr>
          <a:xfrm>
            <a:off x="8775724" y="7066779"/>
            <a:ext cx="642942" cy="2143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algn="ctr"/>
            <a:fld id="{DE7C239E-9B02-4D8C-BB11-F6E07856DE78}" type="slidenum"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r>
              <a:rPr lang="cs-CZ" sz="12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/28</a:t>
            </a:r>
            <a:endParaRPr lang="cs-CZ" sz="1200" b="1" cap="all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TextovéPole 7"/>
          <p:cNvSpPr txBox="1">
            <a:spLocks noChangeArrowheads="1"/>
          </p:cNvSpPr>
          <p:nvPr/>
        </p:nvSpPr>
        <p:spPr bwMode="auto">
          <a:xfrm>
            <a:off x="3197225" y="7091363"/>
            <a:ext cx="5788025" cy="185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>
            <a:defPPr>
              <a:defRPr kern="1200" smtId="4294967295"/>
            </a:defPPr>
          </a:lstStyle>
          <a:p>
            <a:r>
              <a:rPr lang="cs-CZ" sz="1200" b="1">
                <a:solidFill>
                  <a:srgbClr val="006AAF"/>
                </a:solidFill>
                <a:latin typeface="Arial"/>
              </a:rPr>
              <a:t>ČESKÝ STATISTICKÝ ÚŘAD  |  Na padesátém 81, 100 82 Praha 10  |  czso.cz</a:t>
            </a: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10691813" cy="107950"/>
          </a:xfrm>
          <a:prstGeom prst="rect">
            <a:avLst/>
          </a:prstGeom>
          <a:solidFill>
            <a:srgbClr val="006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anchor="ctr"/>
          <a:lstStyle>
            <a:defPPr>
              <a:defRPr kern="1200" smtId="4294967295"/>
            </a:defPPr>
          </a:lstStyle>
          <a:p>
            <a:pPr algn="ctr" defTabSz="1042990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/>
  <p:timing/>
  <p:hf hdr="0" ftr="0" dt="0"/>
  <p:txStyles>
    <p:titleStyle>
      <a:defPPr>
        <a:defRPr kern="1200" smtId="4294967295"/>
      </a:defPPr>
      <a:lvl1pPr algn="ctr" defTabSz="1042988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457200"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914400"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371600"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1828800" algn="ctr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defPPr>
        <a:defRPr kern="1200" smtId="4294967295"/>
      </a:defPPr>
      <a:lvl1pPr marL="390525" indent="-390525" algn="l" defTabSz="104298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138" indent="-325438" algn="l" defTabSz="104298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338" indent="-260350" algn="l" defTabSz="104298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38" indent="-260350" algn="l" defTabSz="104298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325" indent="-260350" algn="l" defTabSz="1042988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222" indent="-260748" algn="l" defTabSz="104299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718" indent="-260748" algn="l" defTabSz="104299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213" indent="-260748" algn="l" defTabSz="104299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708" indent="-260748" algn="l" defTabSz="104299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95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990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485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981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476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970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465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960" algn="l" defTabSz="10429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5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6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7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18.xml" /><Relationship Id="rId3" Type="http://schemas.openxmlformats.org/officeDocument/2006/relationships/chart" Target="../charts/chart1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9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0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2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7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9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3203560" y="5709457"/>
            <a:ext cx="5821363" cy="928694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algn="ctr"/>
            <a:r>
              <a:rPr lang="cs-CZ" sz="2400" smtClean="0">
                <a:latin typeface="Arial"/>
                <a:cs typeface="Arial"/>
              </a:rPr>
              <a:t>Ing. Jaroslav Sixta, Ph.D.</a:t>
            </a:r>
          </a:p>
          <a:p>
            <a:pPr algn="ctr"/>
            <a:r>
              <a:rPr lang="cs-CZ" sz="2000" smtClean="0">
                <a:latin typeface="Arial"/>
                <a:cs typeface="Arial"/>
              </a:rPr>
              <a:t>Smilovice 23. října 2013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3132122" y="2566185"/>
            <a:ext cx="7189788" cy="2786082"/>
          </a:xfrm>
        </p:spPr>
        <p:txBody>
          <a:bodyPr/>
          <a:lstStyle>
            <a:defPPr>
              <a:defRPr kern="1200" smtId="4294967295"/>
            </a:defPPr>
          </a:lstStyle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br>
              <a:rPr lang="cs-CZ"/>
            </a:br>
            <a:r>
              <a:rPr lang="cs-CZ" sz="3200" smtClean="0">
                <a:solidFill>
                  <a:srgbClr val="A01220"/>
                </a:solidFill>
              </a:rPr>
              <a:t>revize národních účtů ČR 2014</a:t>
            </a:r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z="3200" smtClean="0">
                <a:solidFill>
                  <a:srgbClr val="A01220"/>
                </a:solidFill>
              </a:rPr>
              <a:t>- Implementace ESA 2010</a:t>
            </a:r>
            <a:endParaRPr lang="cs-CZ" sz="3200">
              <a:solidFill>
                <a:srgbClr val="A01220"/>
              </a:solidFill>
            </a:endParaRP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1131858" y="2494747"/>
            <a:ext cx="8170863" cy="3714776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r>
              <a:rPr lang="cs-CZ" sz="2400" smtClean="0">
                <a:latin typeface="Arial"/>
                <a:cs typeface="Arial"/>
                <a:sym typeface="Wingdings" pitchFamily="2" charset="2"/>
              </a:rPr>
              <a:t>Již nebude platit kritérium 500EUR pro identifikaci THFK, investicí je vše s životností nad 1 rok</a:t>
            </a:r>
          </a:p>
          <a:p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r>
              <a:rPr lang="cs-CZ" sz="2400" smtClean="0">
                <a:latin typeface="Arial"/>
                <a:cs typeface="Arial"/>
                <a:sym typeface="Wingdings" pitchFamily="2" charset="2"/>
              </a:rPr>
              <a:t>Dopad lze očekávat pro software</a:t>
            </a: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1131858" y="780235"/>
            <a:ext cx="8170863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r>
              <a:rPr kumimoji="0" lang="cs-CZ" sz="36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III. </a:t>
            </a:r>
            <a:r>
              <a:rPr lang="cs-CZ" sz="36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Změny hranice THFK</a:t>
            </a: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1131858" y="2494747"/>
            <a:ext cx="8170863" cy="3714776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r>
              <a:rPr lang="cs-CZ" sz="2400" smtClean="0">
                <a:latin typeface="Arial"/>
                <a:cs typeface="Arial"/>
                <a:sym typeface="Wingdings" pitchFamily="2" charset="2"/>
              </a:rPr>
              <a:t>Zatím jsme neidentifikovali – cílem je korektní zachycení dluhu</a:t>
            </a: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1131858" y="780235"/>
            <a:ext cx="8170863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IV.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Nerezidentské jednotky se zvláštním účelem pod kontrolou S13</a:t>
            </a: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2066119"/>
            <a:ext cx="9572692" cy="4286280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809625" indent="-809625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Velmi rozsáhlé téma, které bylo spojeno do tvorby celkové koncepce měření zahraničního obchodu v národním pojetí (vytvářen detailní manuál)</a:t>
            </a:r>
          </a:p>
          <a:p>
            <a:pPr marL="809625" indent="-809625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Jde na jedné straně o striktní implementaci principu změny vlastnictví v ESA 2010, ale na straně druhé o nedokonalé zachycení merchantingu a implementace reexportu</a:t>
            </a:r>
          </a:p>
          <a:p>
            <a:pPr marL="809625" indent="-809625">
              <a:buFont typeface="Arial" pitchFamily="34" charset="0"/>
              <a:buChar char="•"/>
            </a:pPr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pPr marL="809625" indent="-809625"/>
            <a:endParaRPr lang="cs-CZ" sz="2400" smtClean="0">
              <a:latin typeface="Arial"/>
              <a:cs typeface="Arial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703230" y="494483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Změna ekonomického vlastnictví v ZO (zušlechtění, merchanting, reexport) (1)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1566053"/>
            <a:ext cx="9644130" cy="5072098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809625" indent="-809625"/>
            <a:r>
              <a:rPr lang="cs-CZ" sz="2400" smtClean="0">
                <a:latin typeface="Arial"/>
                <a:cs typeface="Arial"/>
                <a:sym typeface="Wingdings" pitchFamily="2" charset="2"/>
              </a:rPr>
              <a:t>Obsah modelu ZO 2014</a:t>
            </a:r>
          </a:p>
          <a:p>
            <a:pPr marL="809625" indent="-809625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Koncept zahraničního obchodu v národním pojetí je již plně uplatňován od revize 2011</a:t>
            </a:r>
          </a:p>
          <a:p>
            <a:pPr marL="809625" indent="-809625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Zušlechtění (processing) vede k vyloučení akt/pas zušlechtění ze ZO. V ZO zůstane jen služba. Teoreticky bez dopadu na saldo ZO, jde o kombinmaci SZO, ZO 1-04, měsíční stat. Průmyslu</a:t>
            </a:r>
          </a:p>
          <a:p>
            <a:pPr marL="809625" indent="-809625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Merchanting se zachycuje podle CPA netto na straně vývozu. Tzn. záporný vývoz znamená např. nákup paliva v Amsterodamu pro jeho další prodej</a:t>
            </a:r>
          </a:p>
          <a:p>
            <a:pPr marL="809625" indent="-809625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Reexport bude zachycován zcela odděleně od ostatního ZO v IO. Je otázka, jakým způsobem, bude deflován. </a:t>
            </a:r>
          </a:p>
          <a:p>
            <a:pPr marL="809625" indent="-809625">
              <a:buFont typeface="Arial" pitchFamily="34" charset="0"/>
              <a:buChar char="•"/>
            </a:pPr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pPr marL="809625" indent="-809625">
              <a:buFont typeface="Arial" pitchFamily="34" charset="0"/>
              <a:buChar char="•"/>
            </a:pPr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pPr marL="809625" indent="-809625"/>
            <a:endParaRPr lang="cs-CZ" sz="2400" smtClean="0">
              <a:latin typeface="Arial"/>
              <a:cs typeface="Arial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703230" y="494483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Změna ekonomického vlastnictví v ZO (zušlechtění, merchanting, reexport) (2)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2280433"/>
            <a:ext cx="9644130" cy="4357718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809625" indent="-809625"/>
            <a:r>
              <a:rPr lang="cs-CZ" sz="2400" smtClean="0">
                <a:latin typeface="Arial"/>
                <a:cs typeface="Arial"/>
                <a:sym typeface="Wingdings" pitchFamily="2" charset="2"/>
              </a:rPr>
              <a:t> - Představení manuálu</a:t>
            </a:r>
          </a:p>
          <a:p>
            <a:pPr marL="809625" indent="-809625"/>
            <a:r>
              <a:rPr lang="cs-CZ" sz="2400" smtClean="0">
                <a:latin typeface="Arial"/>
                <a:cs typeface="Arial"/>
                <a:sym typeface="Wingdings" pitchFamily="2" charset="2"/>
              </a:rPr>
              <a:t> - ČSÚ v úzké spolupráci s ČNB uspořádal seminář pro kolegy z okolních zemí a EUROSTAT</a:t>
            </a:r>
          </a:p>
          <a:p>
            <a:pPr marL="809625" indent="-809625"/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pPr marL="809625" indent="-809625"/>
            <a:r>
              <a:rPr lang="cs-CZ" sz="2400" smtClean="0">
                <a:latin typeface="Arial"/>
                <a:cs typeface="Arial"/>
                <a:sym typeface="Wingdings" pitchFamily="2" charset="2"/>
              </a:rPr>
              <a:t>-  ČSÚ pozval ředitele EUROSTATU W. RADEMACHERA do Prahy a diskutoval s ním o problémech ZO a implemetace SF</a:t>
            </a:r>
          </a:p>
          <a:p>
            <a:pPr marL="809625" indent="-809625">
              <a:buFont typeface="Arial" pitchFamily="34" charset="0"/>
              <a:buChar char="•"/>
            </a:pPr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pPr marL="809625" indent="-809625">
              <a:buFont typeface="Arial" pitchFamily="34" charset="0"/>
              <a:buChar char="•"/>
            </a:pPr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pPr marL="809625" indent="-809625"/>
            <a:endParaRPr lang="cs-CZ" sz="2400" smtClean="0">
              <a:latin typeface="Arial"/>
              <a:cs typeface="Arial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703230" y="494483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Změna ekonomického vlastnictví v ZO (zušlechtění, merchanting, reexport) (3)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1566053"/>
            <a:ext cx="9644130" cy="4929222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2.66 Sektor finančních institucí se dále rozčleňuje do těchto subsektorů: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centrální banka (S.121);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instituce přijímající vklady kromě centrální banky (S.122);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fondy peněţního trhu (S.123);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fondy kolektivního investování jiné neţ fondy peněţního trhu (S.124);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ostatní finanční zprostředkovatelé kromě pojišťovacích společností a penzijních fondů (S.125);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f) pomocné finanční instituce (S.126); </a:t>
            </a:r>
            <a:endParaRPr lang="cs-CZ" sz="1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g) kaptivní finanční instituce a půjčovatelé peněz (S.127);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h) pojišťovací společnosti (S.128) a </a:t>
            </a:r>
          </a:p>
          <a:p>
            <a:r>
              <a:rPr lang="cs-C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i) penzijní fondy (S.129). </a:t>
            </a:r>
            <a:endParaRPr lang="cs-CZ" sz="1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809625" indent="-809625">
              <a:buFont typeface="Arial" pitchFamily="34" charset="0"/>
              <a:buChar char="•"/>
            </a:pPr>
            <a:endParaRPr lang="cs-CZ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809625" indent="-809625"/>
            <a:endParaRPr lang="cs-CZ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631792" y="565921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VII.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Změna sektorizace finančních institucí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1566053"/>
            <a:ext cx="9644130" cy="4929222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r>
              <a:rPr lang="cs-CZ" sz="1800" smtClean="0">
                <a:solidFill>
                  <a:schemeClr val="tx1"/>
                </a:solidFill>
              </a:rPr>
              <a:t>Zaměstnanecké opce na akcie </a:t>
            </a:r>
          </a:p>
          <a:p>
            <a:r>
              <a:rPr lang="cs-CZ" sz="1800" smtClean="0">
                <a:solidFill>
                  <a:schemeClr val="tx1"/>
                </a:solidFill>
              </a:rPr>
              <a:t>4.168 Zvláštní formou naturálního důchodu je praxe, kdy zaměstnavatel zaměstnanci poskytuje opci umožňující nákup akcií v určitém budoucím termínu za stanovenou cenu. Zaměstnanecká opce na akcie se podobá finančnímu derivátu, přičemž zaměstnanec se může rozhodnout opci neuplatnit – buď proto, že cena akcie je v daném okamžiku nižší než cena, za kterou může uplatnit opci, nebo proto, že odešel ze zaměstnání u dotčeného zaměstnavatele, a jeho opce tudíţž propadla. </a:t>
            </a:r>
          </a:p>
          <a:p>
            <a:endParaRPr lang="cs-CZ" sz="1800" smtClean="0">
              <a:solidFill>
                <a:schemeClr val="tx1"/>
              </a:solidFill>
            </a:endParaRPr>
          </a:p>
          <a:p>
            <a:r>
              <a:rPr lang="cs-CZ" sz="1800" smtClean="0">
                <a:solidFill>
                  <a:schemeClr val="tx1"/>
                </a:solidFill>
              </a:rPr>
              <a:t>4.176 Na finančním účtu odpovídá pořízení zaměstnaneckých opcí na akcie domácnostmi příslušné části náhrad zaměstnancům s odpovídajícím závazkem zaměstnavatele. </a:t>
            </a:r>
          </a:p>
          <a:p>
            <a:endParaRPr lang="cs-CZ" sz="1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809625" indent="-809625"/>
            <a:endParaRPr lang="cs-CZ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631792" y="565921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VIII.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Zaměstnanecké opce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1566053"/>
            <a:ext cx="9644130" cy="4929222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endParaRPr lang="cs-CZ" sz="1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809625" indent="-809625"/>
            <a:endParaRPr lang="cs-CZ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631792" y="565921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IX.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Neživotní pojištění (1)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Zástupný symbol pro text 11"/>
          <p:cNvSpPr>
            <a:spLocks noGrp="1"/>
          </p:cNvSpPr>
          <p:nvPr>
            <p:ph type="body" sz="quarter" idx="4294967295"/>
          </p:nvPr>
        </p:nvSpPr>
        <p:spPr bwMode="auto">
          <a:xfrm>
            <a:off x="917544" y="1351739"/>
            <a:ext cx="8170863" cy="4681538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indent="-287338">
              <a:spcBef>
                <a:spcPct val="0"/>
              </a:spcBef>
              <a:spcAft>
                <a:spcPts val="1800"/>
              </a:spcAft>
              <a:buFont typeface="Arial" charset="0"/>
              <a:buChar char="■"/>
            </a:pPr>
            <a:r>
              <a:rPr lang="cs-CZ" sz="1800" smtClean="0">
                <a:latin typeface="Arial"/>
                <a:cs typeface="Arial"/>
              </a:rPr>
              <a:t>Služba poskytovaná oprávněným osobám</a:t>
            </a:r>
            <a:r>
              <a:rPr lang="en-US" sz="1800" smtClean="0">
                <a:latin typeface="Arial"/>
                <a:cs typeface="Arial"/>
              </a:rPr>
              <a:t>;</a:t>
            </a:r>
            <a:endParaRPr lang="cs-CZ" sz="1800" smtClean="0">
              <a:latin typeface="Arial"/>
              <a:cs typeface="Arial"/>
            </a:endParaRPr>
          </a:p>
          <a:p>
            <a:pPr indent="-287338">
              <a:spcBef>
                <a:spcPct val="0"/>
              </a:spcBef>
              <a:spcAft>
                <a:spcPts val="600"/>
              </a:spcAft>
              <a:buFont typeface="Arial" charset="0"/>
              <a:buChar char="■"/>
            </a:pPr>
            <a:r>
              <a:rPr lang="cs-CZ" sz="1800" smtClean="0">
                <a:latin typeface="Arial"/>
                <a:cs typeface="Arial"/>
              </a:rPr>
              <a:t>ESA 1995:</a:t>
            </a:r>
          </a:p>
          <a:p>
            <a:pPr indent="-287338" algn="ctr">
              <a:spcBef>
                <a:spcPct val="0"/>
              </a:spcBef>
              <a:buNone/>
            </a:pPr>
            <a:r>
              <a:rPr lang="cs-CZ" sz="1800" smtClean="0">
                <a:latin typeface="Arial"/>
                <a:cs typeface="Arial"/>
              </a:rPr>
              <a:t>zasloužené pojistné</a:t>
            </a:r>
          </a:p>
          <a:p>
            <a:pPr indent="-287338" algn="ctr">
              <a:spcBef>
                <a:spcPct val="0"/>
              </a:spcBef>
              <a:buNone/>
            </a:pPr>
            <a:r>
              <a:rPr lang="cs-CZ" sz="1800" smtClean="0">
                <a:latin typeface="Arial"/>
                <a:cs typeface="Arial"/>
              </a:rPr>
              <a:t>+ doplňkové pojistné</a:t>
            </a:r>
          </a:p>
          <a:p>
            <a:pPr indent="-287338" algn="ctr">
              <a:spcBef>
                <a:spcPct val="0"/>
              </a:spcBef>
              <a:spcAft>
                <a:spcPts val="1800"/>
              </a:spcAft>
              <a:buFontTx/>
              <a:buChar char="-"/>
            </a:pPr>
            <a:r>
              <a:rPr lang="cs-CZ" sz="1800" smtClean="0">
                <a:latin typeface="Arial"/>
                <a:cs typeface="Arial"/>
              </a:rPr>
              <a:t>náhrady, na které vznikl nárok</a:t>
            </a:r>
          </a:p>
          <a:p>
            <a:pPr indent="-287338">
              <a:spcBef>
                <a:spcPct val="0"/>
              </a:spcBef>
              <a:spcAft>
                <a:spcPts val="600"/>
              </a:spcAft>
              <a:buFont typeface="Arial" charset="0"/>
              <a:buChar char="■"/>
            </a:pPr>
            <a:r>
              <a:rPr lang="cs-CZ" sz="1800" smtClean="0">
                <a:latin typeface="Arial"/>
                <a:cs typeface="Arial"/>
              </a:rPr>
              <a:t>ESA 2010:</a:t>
            </a:r>
          </a:p>
          <a:p>
            <a:pPr indent="-287338" algn="ctr">
              <a:spcBef>
                <a:spcPct val="0"/>
              </a:spcBef>
              <a:buNone/>
            </a:pPr>
            <a:r>
              <a:rPr lang="cs-CZ" sz="1800" smtClean="0">
                <a:latin typeface="Arial"/>
                <a:cs typeface="Arial"/>
              </a:rPr>
              <a:t>zasloužené pojistné</a:t>
            </a:r>
          </a:p>
          <a:p>
            <a:pPr indent="-287338" algn="ctr">
              <a:spcBef>
                <a:spcPct val="0"/>
              </a:spcBef>
              <a:buNone/>
            </a:pPr>
            <a:r>
              <a:rPr lang="cs-CZ" sz="1800" smtClean="0">
                <a:latin typeface="Arial"/>
                <a:cs typeface="Arial"/>
              </a:rPr>
              <a:t>+ doplňkové pojistné</a:t>
            </a:r>
          </a:p>
          <a:p>
            <a:pPr indent="-287338" algn="ctr">
              <a:spcBef>
                <a:spcPct val="0"/>
              </a:spcBef>
              <a:buFontTx/>
              <a:buChar char="-"/>
            </a:pPr>
            <a:r>
              <a:rPr lang="cs-CZ" sz="1800" smtClean="0">
                <a:solidFill>
                  <a:srgbClr val="FF0000"/>
                </a:solidFill>
                <a:latin typeface="Arial"/>
                <a:cs typeface="Arial"/>
              </a:rPr>
              <a:t>upravené</a:t>
            </a:r>
            <a:r>
              <a:rPr lang="cs-CZ" sz="1800" smtClean="0">
                <a:latin typeface="Arial"/>
                <a:cs typeface="Arial"/>
              </a:rPr>
              <a:t> náhrady, na které vznikl nárok</a:t>
            </a:r>
          </a:p>
          <a:p>
            <a:pPr indent="-287338" algn="ctr">
              <a:spcBef>
                <a:spcPct val="0"/>
              </a:spcBef>
              <a:buFontTx/>
              <a:buChar char="-"/>
            </a:pPr>
            <a:endParaRPr lang="cs-CZ" sz="1800" smtClean="0">
              <a:latin typeface="Arial"/>
              <a:cs typeface="Arial"/>
            </a:endParaRPr>
          </a:p>
          <a:p>
            <a:pPr indent="-287338">
              <a:spcBef>
                <a:spcPct val="0"/>
              </a:spcBef>
              <a:spcAft>
                <a:spcPts val="1200"/>
              </a:spcAft>
              <a:buFont typeface="Arial" charset="0"/>
              <a:buChar char="■"/>
            </a:pPr>
            <a:r>
              <a:rPr lang="cs-CZ" sz="1800" smtClean="0">
                <a:latin typeface="Arial"/>
                <a:cs typeface="Arial"/>
              </a:rPr>
              <a:t>Správná výše náhrad, která se použije ve výpočtu produkce, se nazývá „</a:t>
            </a:r>
            <a:r>
              <a:rPr lang="cs-CZ" sz="1800" smtClean="0">
                <a:solidFill>
                  <a:srgbClr val="FF0000"/>
                </a:solidFill>
                <a:latin typeface="Arial"/>
                <a:cs typeface="Arial"/>
              </a:rPr>
              <a:t>upravené náhrady</a:t>
            </a:r>
            <a:r>
              <a:rPr lang="cs-CZ" sz="1800" smtClean="0">
                <a:latin typeface="Arial"/>
                <a:cs typeface="Arial"/>
              </a:rPr>
              <a:t>“</a:t>
            </a:r>
            <a:r>
              <a:rPr lang="en-US" sz="1800" smtClean="0">
                <a:latin typeface="Arial"/>
                <a:cs typeface="Arial"/>
              </a:rPr>
              <a:t>;</a:t>
            </a:r>
            <a:endParaRPr lang="cs-CZ" sz="1800" smtClean="0">
              <a:latin typeface="Arial"/>
              <a:cs typeface="Arial"/>
            </a:endParaRPr>
          </a:p>
          <a:p>
            <a:pPr indent="-287338">
              <a:spcBef>
                <a:spcPct val="0"/>
              </a:spcBef>
              <a:spcAft>
                <a:spcPts val="1200"/>
              </a:spcAft>
              <a:buFont typeface="Arial" charset="0"/>
              <a:buChar char="■"/>
            </a:pPr>
            <a:r>
              <a:rPr lang="cs-CZ" sz="1800" smtClean="0"/>
              <a:t>Cílem je zajistit, aby neočekávaně vysoké náhrady nevedly ke kolísavým a záporným odhadům produkce, zejména v období po katastrofě</a:t>
            </a:r>
            <a:r>
              <a:rPr lang="en-US" sz="1800" smtClean="0">
                <a:latin typeface="Arial"/>
                <a:cs typeface="Arial"/>
              </a:rPr>
              <a:t>;</a:t>
            </a:r>
            <a:endParaRPr lang="cs-CZ" sz="1800" smtClean="0">
              <a:latin typeface="Arial"/>
              <a:cs typeface="Arial"/>
            </a:endParaRPr>
          </a:p>
          <a:p>
            <a:pPr indent="-287338">
              <a:spcBef>
                <a:spcPct val="0"/>
              </a:spcBef>
              <a:buFontTx/>
              <a:buChar char="-"/>
            </a:pPr>
            <a:endParaRPr lang="pt-BR" sz="1800" smtClean="0">
              <a:latin typeface="Arial"/>
              <a:cs typeface="Arial"/>
            </a:endParaRPr>
          </a:p>
          <a:p>
            <a:pPr indent="-287338" algn="ctr">
              <a:spcBef>
                <a:spcPct val="0"/>
              </a:spcBef>
              <a:buFontTx/>
              <a:buChar char="-"/>
            </a:pPr>
            <a:endParaRPr lang="pt-BR" sz="1800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1417610" y="351607"/>
            <a:ext cx="8622729" cy="792088"/>
          </a:xfrm>
        </p:spPr>
        <p:txBody>
          <a:bodyPr/>
          <a:lstStyle>
            <a:defPPr>
              <a:defRPr kern="1200" smtId="4294967295"/>
            </a:defPPr>
          </a:lstStyle>
          <a:p>
            <a:pPr defTabSz="1042990" fontAlgn="auto">
              <a:spcAft>
                <a:spcPct val="0"/>
              </a:spcAft>
              <a:defRPr/>
            </a:pPr>
            <a:r>
              <a:rPr lang="cs-CZ" smtClean="0"/>
              <a:t>IX. Neživotní pojištění (2)</a:t>
            </a:r>
            <a:endParaRPr lang="cs-CZ"/>
          </a:p>
        </p:txBody>
      </p:sp>
      <p:graphicFrame>
        <p:nvGraphicFramePr>
          <p:cNvPr id="5" name="Graf 4"/>
          <p:cNvGraphicFramePr>
            <a:graphicFrameLocks noGrp="1"/>
          </p:cNvGraphicFramePr>
          <p:nvPr/>
        </p:nvGraphicFramePr>
        <p:xfrm>
          <a:off x="713468" y="1476375"/>
          <a:ext cx="9025720" cy="532859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417478" y="1566053"/>
            <a:ext cx="9644130" cy="4929222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439738" indent="-439738">
              <a:buFont typeface="Arial" pitchFamily="34" charset="0"/>
              <a:buChar char="•"/>
            </a:pPr>
            <a:r>
              <a:rPr lang="cs-CZ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50% Kritérium již není jediný argument pro S13, kvalitativní kritérium (zda dělá i pro jiné odběratele, tržní prostředí (nemocníce – konkurence)), u infrastruktury</a:t>
            </a:r>
          </a:p>
          <a:p>
            <a:pPr marL="439738" indent="-439738">
              <a:buFont typeface="Arial" pitchFamily="34" charset="0"/>
              <a:buChar char="•"/>
            </a:pPr>
            <a:r>
              <a:rPr lang="cs-CZ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Změna samotného kritéria</a:t>
            </a:r>
          </a:p>
          <a:p>
            <a:pPr marL="439738" indent="-439738">
              <a:buFont typeface="Arial" pitchFamily="34" charset="0"/>
              <a:buChar char="•"/>
            </a:pPr>
            <a:r>
              <a:rPr lang="cs-CZ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Marginální dopad v ČR</a:t>
            </a:r>
          </a:p>
          <a:p>
            <a:pPr marL="809625" indent="-809625"/>
            <a:endParaRPr lang="cs-CZ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631792" y="565921"/>
            <a:ext cx="9572692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cs-CZ" sz="28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X. </a:t>
            </a:r>
            <a:r>
              <a:rPr lang="cs-CZ" sz="2800" b="1" cap="all" smtClean="0">
                <a:solidFill>
                  <a:srgbClr val="006AAF"/>
                </a:solidFill>
                <a:latin typeface="Arial" pitchFamily="34" charset="0"/>
                <a:cs typeface="Arial" pitchFamily="34" charset="0"/>
              </a:rPr>
              <a:t>Netržní produkce a netržní kritérium</a:t>
            </a: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1042990" fontAlgn="auto">
              <a:spcBef>
                <a:spcPct val="20000"/>
              </a:spcBef>
              <a:spcAft>
                <a:spcPct val="0"/>
              </a:spcAft>
              <a:defRPr/>
            </a:pPr>
            <a:endParaRPr lang="cs-CZ" sz="2800" b="1" cap="all" smtClean="0">
              <a:solidFill>
                <a:srgbClr val="006AA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 smtClean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260475" y="720725"/>
            <a:ext cx="8170863" cy="118745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mtClean="0"/>
              <a:t>Důvody revize</a:t>
            </a:r>
            <a:endParaRPr lang="cs-CZ"/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560354" y="1637491"/>
            <a:ext cx="9501254" cy="4444224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Revize národních účtů ČR vychází z Nařízení EUROSTATU (ESA 2010) termín 9/2014</a:t>
            </a:r>
          </a:p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ESA 2010 reflektuje změny implementované standardem SNA_2008</a:t>
            </a:r>
          </a:p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SNA 2008 byl přijat z důvodu reakce statistiků na socioekonomické změny, které stávající statistické modely nebyly schopny zachytit</a:t>
            </a:r>
          </a:p>
          <a:p>
            <a:pPr algn="just">
              <a:buFontTx/>
              <a:buChar char="-"/>
            </a:pPr>
            <a:endParaRPr lang="cs-CZ" b="1" smtClean="0">
              <a:latin typeface="Arial"/>
              <a:cs typeface="Arial"/>
            </a:endParaRPr>
          </a:p>
          <a:p>
            <a:pPr algn="just"/>
            <a:endParaRPr lang="cs-CZ" b="1" smtClean="0">
              <a:latin typeface="Arial"/>
              <a:cs typeface="Arial"/>
            </a:endParaRPr>
          </a:p>
          <a:p>
            <a:endParaRPr lang="cs-CZ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522288" y="396875"/>
            <a:ext cx="9361487" cy="43180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eaLnBrk="1" hangingPunct="1">
              <a:defRPr/>
            </a:pPr>
            <a:r>
              <a:rPr lang="cs-CZ" sz="2000" smtClean="0">
                <a:latin typeface="Arial"/>
                <a:cs typeface="Arial"/>
              </a:rPr>
              <a:t>B.2 Kvantitativní kritérium - ESA95</a:t>
            </a:r>
            <a:endParaRPr lang="cs-CZ" sz="2000"/>
          </a:p>
        </p:txBody>
      </p:sp>
      <p:sp>
        <p:nvSpPr>
          <p:cNvPr id="17411" name="Zástupný symbol pro text 11"/>
          <p:cNvSpPr>
            <a:spLocks noGrp="1"/>
          </p:cNvSpPr>
          <p:nvPr>
            <p:ph type="body" sz="quarter" idx="12"/>
          </p:nvPr>
        </p:nvSpPr>
        <p:spPr bwMode="auto">
          <a:xfrm>
            <a:off x="306388" y="755650"/>
            <a:ext cx="10153650" cy="5976938"/>
          </a:xfrm>
          <a:ln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u="sng" smtClean="0">
                <a:latin typeface="Arial"/>
                <a:cs typeface="Arial"/>
              </a:rPr>
              <a:t>Test</a:t>
            </a:r>
            <a:r>
              <a:rPr lang="cs-CZ" sz="2000" b="1" smtClean="0">
                <a:latin typeface="Arial"/>
                <a:cs typeface="Arial"/>
              </a:rPr>
              <a:t> na tržní / netržní charakter veřejné jednotky 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= </a:t>
            </a:r>
            <a:r>
              <a:rPr lang="cs-CZ" sz="2000" b="1" u="sng" smtClean="0">
                <a:latin typeface="Arial"/>
                <a:cs typeface="Arial"/>
              </a:rPr>
              <a:t>50% kriterium </a:t>
            </a:r>
            <a:r>
              <a:rPr lang="cs-CZ" sz="2000" b="1" smtClean="0">
                <a:latin typeface="Arial"/>
                <a:cs typeface="Arial"/>
              </a:rPr>
              <a:t>úhrady provozních (výrobních) nákladů z tržeb jednotky 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smtClean="0">
                <a:latin typeface="Arial"/>
                <a:cs typeface="Arial"/>
              </a:rPr>
              <a:t>Test v „delší „ časové řadě údajů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smtClean="0">
                <a:latin typeface="Arial"/>
                <a:cs typeface="Arial"/>
              </a:rPr>
              <a:t> </a:t>
            </a:r>
            <a:endParaRPr lang="cs-CZ" sz="2000" b="1" smtClean="0">
              <a:latin typeface="Arial"/>
              <a:cs typeface="Arial"/>
            </a:endParaRP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a) Propočet podle ESA95: </a:t>
            </a:r>
            <a:r>
              <a:rPr lang="cs-CZ" sz="2000" b="1" smtClean="0"/>
              <a:t>                               P. 11 </a:t>
            </a:r>
            <a:r>
              <a:rPr lang="cs-CZ" sz="2000" b="1" baseline="-25000" smtClean="0"/>
              <a:t>t   </a:t>
            </a:r>
            <a:endParaRPr lang="cs-CZ" sz="2000" b="1" smtClean="0"/>
          </a:p>
          <a:p>
            <a:pPr eaLnBrk="1" hangingPunct="1">
              <a:lnSpc>
                <a:spcPct val="100000"/>
              </a:lnSpc>
              <a:buFont typeface="Arial" pitchFamily="34" charset="0"/>
              <a:buNone/>
              <a:defRPr/>
            </a:pPr>
            <a:r>
              <a:rPr lang="cs-CZ" sz="2000" b="1" smtClean="0"/>
              <a:t>-                                                          ----------------------------------- ,   kde</a:t>
            </a:r>
          </a:p>
          <a:p>
            <a:pPr eaLnBrk="1" hangingPunct="1">
              <a:lnSpc>
                <a:spcPct val="100000"/>
              </a:lnSpc>
              <a:buFont typeface="Arial" pitchFamily="34" charset="0"/>
              <a:buNone/>
              <a:defRPr/>
            </a:pPr>
            <a:r>
              <a:rPr lang="cs-CZ" sz="2000" b="1" smtClean="0"/>
              <a:t>                                                            P.21</a:t>
            </a:r>
            <a:r>
              <a:rPr lang="cs-CZ" sz="2000" b="1" baseline="-25000" smtClean="0"/>
              <a:t> t</a:t>
            </a:r>
            <a:r>
              <a:rPr lang="cs-CZ" sz="2000" b="1" smtClean="0"/>
              <a:t> + D.1</a:t>
            </a:r>
            <a:r>
              <a:rPr lang="cs-CZ" sz="2000" b="1" baseline="-25000" smtClean="0"/>
              <a:t> t</a:t>
            </a:r>
            <a:r>
              <a:rPr lang="cs-CZ" sz="2000" b="1" smtClean="0"/>
              <a:t> + K.1</a:t>
            </a:r>
            <a:r>
              <a:rPr lang="cs-CZ" sz="2000" b="1" baseline="-25000" smtClean="0"/>
              <a:t> t</a:t>
            </a:r>
            <a:r>
              <a:rPr lang="cs-CZ" sz="2000" b="1" smtClean="0"/>
              <a:t> + D.29</a:t>
            </a:r>
            <a:r>
              <a:rPr lang="cs-CZ" sz="2000" b="1" baseline="-25000" smtClean="0"/>
              <a:t> t</a:t>
            </a:r>
            <a:r>
              <a:rPr lang="cs-CZ" sz="2000" b="1" smtClean="0"/>
              <a:t> 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cs-CZ" sz="2000" b="1" smtClean="0"/>
              <a:t>P.11</a:t>
            </a:r>
            <a:r>
              <a:rPr lang="cs-CZ" sz="2000" b="1" baseline="-25000" smtClean="0"/>
              <a:t>t </a:t>
            </a:r>
            <a:r>
              <a:rPr lang="cs-CZ" sz="2000" b="1" smtClean="0"/>
              <a:t>…………tržní produkce ;      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cs-CZ" sz="2000" b="1" smtClean="0"/>
              <a:t>P.21</a:t>
            </a:r>
            <a:r>
              <a:rPr lang="cs-CZ" sz="2000" b="1" baseline="-25000" smtClean="0"/>
              <a:t> t  </a:t>
            </a:r>
            <a:r>
              <a:rPr lang="cs-CZ" sz="2000" b="1" smtClean="0"/>
              <a:t>……….. Mezispotřeba;                          D.1</a:t>
            </a:r>
            <a:r>
              <a:rPr lang="cs-CZ" sz="2000" b="1" baseline="-25000" smtClean="0"/>
              <a:t> t  </a:t>
            </a:r>
            <a:r>
              <a:rPr lang="cs-CZ" sz="2000" b="1" smtClean="0"/>
              <a:t>……….    náhrady zaměstnancům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cs-CZ" sz="2000" b="1" smtClean="0"/>
              <a:t>K.1</a:t>
            </a:r>
            <a:r>
              <a:rPr lang="cs-CZ" sz="2000" b="1" baseline="-25000" smtClean="0"/>
              <a:t> t  </a:t>
            </a:r>
            <a:r>
              <a:rPr lang="cs-CZ" sz="2000" b="1" smtClean="0"/>
              <a:t>…………  spotřeba fixního kapitálu;     D.29</a:t>
            </a:r>
            <a:r>
              <a:rPr lang="cs-CZ" sz="2000" b="1" baseline="-25000" smtClean="0"/>
              <a:t> t </a:t>
            </a:r>
            <a:r>
              <a:rPr lang="cs-CZ" sz="2000" b="1" smtClean="0"/>
              <a:t>………...ostatní daně na výrobu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endParaRPr lang="cs-CZ" sz="2000" b="1" smtClean="0">
              <a:latin typeface="Arial"/>
              <a:cs typeface="Arial"/>
            </a:endParaRP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(ESA95 §§ 3.32, 3.33)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smtClean="0">
                <a:latin typeface="Arial"/>
                <a:cs typeface="Arial"/>
              </a:rPr>
              <a:t>Pokud koeficient je větší než 0,5 jde o tržního výrobce (produkce za ekonomicky významné ceny</a:t>
            </a:r>
            <a:r>
              <a:rPr lang="cs-CZ" sz="2000" b="1" smtClean="0">
                <a:latin typeface="Arial"/>
                <a:cs typeface="Arial"/>
              </a:rPr>
              <a:t>)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Testy a zatřídění: </a:t>
            </a:r>
            <a:r>
              <a:rPr lang="cs-CZ" sz="2000" smtClean="0">
                <a:latin typeface="Arial"/>
                <a:cs typeface="Arial"/>
              </a:rPr>
              <a:t>1995, (MF za PO na datech 1995 a 1996 ),2004 (MF za PO na datech 2003 a 2004); 2010 (ČSÚ za veřejné nefinanční korporace a PO); od 2010 každoroční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smtClean="0">
                <a:latin typeface="Arial"/>
                <a:cs typeface="Arial"/>
              </a:rPr>
              <a:t>u PO, NI a nefinančních korporací;u finančních  korporací není relevantní </a:t>
            </a:r>
          </a:p>
          <a:p>
            <a:pPr indent="-539750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endParaRPr lang="cs-CZ" sz="1800" b="1" smtClean="0">
              <a:latin typeface="Arial"/>
              <a:cs typeface="Arial"/>
            </a:endParaRPr>
          </a:p>
          <a:p>
            <a:pPr marL="719138" lvl="1" indent="-539750" eaLnBrk="1" hangingPunct="1">
              <a:lnSpc>
                <a:spcPts val="3500"/>
              </a:lnSpc>
              <a:spcBef>
                <a:spcPct val="0"/>
              </a:spcBef>
              <a:buFont typeface="Arial" charset="0"/>
              <a:buChar char="■"/>
              <a:defRPr/>
            </a:pPr>
            <a:endParaRPr lang="cs-CZ" sz="2600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Zástupný symbol pro text 1"/>
          <p:cNvSpPr>
            <a:spLocks noGrp="1"/>
          </p:cNvSpPr>
          <p:nvPr>
            <p:ph type="body" sz="quarter" idx="12"/>
          </p:nvPr>
        </p:nvSpPr>
        <p:spPr bwMode="auto">
          <a:xfrm>
            <a:off x="450850" y="900113"/>
            <a:ext cx="9936163" cy="5976937"/>
          </a:xfrm>
          <a:ln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169862" indent="-457200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b) Propočet podle ESA10:</a:t>
            </a:r>
          </a:p>
          <a:p>
            <a:pPr marL="169862" indent="-457200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                                                  P. 11 </a:t>
            </a:r>
            <a:r>
              <a:rPr lang="cs-CZ" sz="2000" b="1" baseline="-25000" smtClean="0">
                <a:latin typeface="Arial"/>
                <a:cs typeface="Arial"/>
              </a:rPr>
              <a:t>t   </a:t>
            </a:r>
            <a:r>
              <a:rPr lang="cs-CZ" sz="2000" b="1" smtClean="0">
                <a:latin typeface="Arial"/>
                <a:cs typeface="Arial"/>
              </a:rPr>
              <a:t>+   P. 131</a:t>
            </a:r>
            <a:r>
              <a:rPr lang="cs-CZ" sz="2000" b="1" baseline="-25000" smtClean="0">
                <a:latin typeface="Arial"/>
                <a:cs typeface="Arial"/>
              </a:rPr>
              <a:t> t</a:t>
            </a:r>
            <a:endParaRPr lang="cs-CZ" sz="2000" b="1" smtClean="0">
              <a:latin typeface="Arial"/>
              <a:cs typeface="Arial"/>
            </a:endParaRPr>
          </a:p>
          <a:p>
            <a:pPr indent="-287338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                                 ------</a:t>
            </a:r>
            <a:r>
              <a:rPr lang="de-DE" sz="2000" b="1" smtClean="0">
                <a:latin typeface="Arial"/>
                <a:cs typeface="Arial"/>
              </a:rPr>
              <a:t>------------------------------------------------------------</a:t>
            </a:r>
            <a:r>
              <a:rPr lang="cs-CZ" sz="2000" b="1" smtClean="0">
                <a:latin typeface="Arial"/>
                <a:cs typeface="Arial"/>
              </a:rPr>
              <a:t>   , kde</a:t>
            </a:r>
          </a:p>
          <a:p>
            <a:pPr indent="-287338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cs-CZ" sz="2000" b="1" smtClean="0">
                <a:latin typeface="Arial"/>
                <a:cs typeface="Arial"/>
              </a:rPr>
              <a:t>                                  </a:t>
            </a:r>
            <a:r>
              <a:rPr lang="de-DE" sz="2000" b="1" smtClean="0">
                <a:latin typeface="Arial"/>
                <a:cs typeface="Arial"/>
              </a:rPr>
              <a:t>P.21</a:t>
            </a:r>
            <a:r>
              <a:rPr lang="cs-CZ" sz="2000" b="1" baseline="-25000" smtClean="0">
                <a:latin typeface="Arial"/>
                <a:cs typeface="Arial"/>
              </a:rPr>
              <a:t> t</a:t>
            </a:r>
            <a:r>
              <a:rPr lang="de-DE" sz="2000" b="1" smtClean="0">
                <a:latin typeface="Arial"/>
                <a:cs typeface="Arial"/>
              </a:rPr>
              <a:t> + D.1</a:t>
            </a:r>
            <a:r>
              <a:rPr lang="cs-CZ" sz="2000" b="1" baseline="-25000" smtClean="0">
                <a:latin typeface="Arial"/>
                <a:cs typeface="Arial"/>
              </a:rPr>
              <a:t> t</a:t>
            </a:r>
            <a:r>
              <a:rPr lang="de-DE" sz="2000" b="1" smtClean="0">
                <a:latin typeface="Arial"/>
                <a:cs typeface="Arial"/>
              </a:rPr>
              <a:t> + K.1</a:t>
            </a:r>
            <a:r>
              <a:rPr lang="cs-CZ" sz="2000" b="1" baseline="-25000" smtClean="0">
                <a:latin typeface="Arial"/>
                <a:cs typeface="Arial"/>
              </a:rPr>
              <a:t> t</a:t>
            </a:r>
            <a:r>
              <a:rPr lang="de-DE" sz="2000" b="1" smtClean="0">
                <a:latin typeface="Arial"/>
                <a:cs typeface="Arial"/>
              </a:rPr>
              <a:t> + D.29</a:t>
            </a:r>
            <a:r>
              <a:rPr lang="cs-CZ" sz="2000" b="1" baseline="-25000" smtClean="0">
                <a:latin typeface="Arial"/>
                <a:cs typeface="Arial"/>
              </a:rPr>
              <a:t> t</a:t>
            </a:r>
            <a:r>
              <a:rPr lang="de-DE" sz="2000" b="1" smtClean="0">
                <a:latin typeface="Arial"/>
                <a:cs typeface="Arial"/>
              </a:rPr>
              <a:t> +/- D.41 </a:t>
            </a:r>
            <a:r>
              <a:rPr lang="cs-CZ" sz="2000" b="1" i="1" smtClean="0">
                <a:latin typeface="Arial"/>
                <a:cs typeface="Arial"/>
              </a:rPr>
              <a:t>net</a:t>
            </a:r>
            <a:r>
              <a:rPr lang="cs-CZ" sz="2000" b="1" i="1" baseline="-25000" smtClean="0">
                <a:latin typeface="Arial"/>
                <a:cs typeface="Arial"/>
              </a:rPr>
              <a:t>t</a:t>
            </a:r>
            <a:endParaRPr lang="cs-CZ" sz="2000" b="1" smtClean="0">
              <a:latin typeface="Arial"/>
              <a:cs typeface="Arial"/>
            </a:endParaRPr>
          </a:p>
          <a:p>
            <a:pPr eaLnBrk="1" hangingPunct="1">
              <a:defRPr/>
            </a:pPr>
            <a:endParaRPr lang="cs-CZ" sz="2000" b="1" smtClean="0"/>
          </a:p>
          <a:p>
            <a:pPr eaLnBrk="1" hangingPunct="1">
              <a:buFont typeface="Arial" pitchFamily="34" charset="0"/>
              <a:buNone/>
              <a:defRPr/>
            </a:pPr>
            <a:r>
              <a:rPr lang="cs-CZ" sz="2000" b="1" smtClean="0"/>
              <a:t>P.11</a:t>
            </a:r>
            <a:r>
              <a:rPr lang="cs-CZ" sz="2000" b="1" baseline="-25000" smtClean="0"/>
              <a:t>t </a:t>
            </a:r>
            <a:r>
              <a:rPr lang="cs-CZ" sz="2000" b="1" smtClean="0"/>
              <a:t>………Tržní produkce ; </a:t>
            </a:r>
            <a:r>
              <a:rPr lang="cs-CZ" sz="2000" b="1" smtClean="0">
                <a:solidFill>
                  <a:srgbClr val="FF0000"/>
                </a:solidFill>
                <a:latin typeface="Arial"/>
                <a:cs typeface="Arial"/>
              </a:rPr>
              <a:t>P.131</a:t>
            </a:r>
            <a:r>
              <a:rPr lang="cs-CZ" sz="2000" b="1" smtClean="0">
                <a:solidFill>
                  <a:srgbClr val="FF0000"/>
                </a:solidFill>
              </a:rPr>
              <a:t> …………..</a:t>
            </a:r>
            <a:r>
              <a:rPr lang="cs-CZ" sz="2000" b="1" smtClean="0">
                <a:solidFill>
                  <a:srgbClr val="FF0000"/>
                </a:solidFill>
                <a:latin typeface="Arial"/>
                <a:cs typeface="Arial"/>
              </a:rPr>
              <a:t>Netržní produkce </a:t>
            </a:r>
            <a:endParaRPr lang="cs-CZ" sz="2000" b="1" smtClean="0">
              <a:solidFill>
                <a:srgbClr val="FF0000"/>
              </a:solidFill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cs-CZ" sz="2000" b="1" smtClean="0"/>
              <a:t>P.21</a:t>
            </a:r>
            <a:r>
              <a:rPr lang="cs-CZ" sz="2000" b="1" baseline="-25000" smtClean="0"/>
              <a:t> t  </a:t>
            </a:r>
            <a:r>
              <a:rPr lang="cs-CZ" sz="2000" b="1" smtClean="0"/>
              <a:t>………Mezispotřeba;   D.1</a:t>
            </a:r>
            <a:r>
              <a:rPr lang="cs-CZ" sz="2000" b="1" baseline="-25000" smtClean="0"/>
              <a:t> t  </a:t>
            </a:r>
            <a:r>
              <a:rPr lang="cs-CZ" sz="2000" b="1" smtClean="0"/>
              <a:t>……….    náhrady zaměstnancům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cs-CZ" sz="2000" b="1" smtClean="0"/>
              <a:t>K.1</a:t>
            </a:r>
            <a:r>
              <a:rPr lang="cs-CZ" sz="2000" b="1" baseline="-25000" smtClean="0"/>
              <a:t> t  </a:t>
            </a:r>
            <a:r>
              <a:rPr lang="cs-CZ" sz="2000" b="1" smtClean="0"/>
              <a:t>…… Spotřeba fixního kapitálu;     D.29</a:t>
            </a:r>
            <a:r>
              <a:rPr lang="cs-CZ" sz="2000" b="1" baseline="-25000" smtClean="0"/>
              <a:t> t </a:t>
            </a:r>
            <a:r>
              <a:rPr lang="cs-CZ" sz="2000" b="1" smtClean="0"/>
              <a:t>………...ostatní daně na výrobu</a:t>
            </a:r>
            <a:endParaRPr lang="cs-CZ" sz="2000" b="1" smtClean="0">
              <a:latin typeface="Arial"/>
              <a:cs typeface="Arial"/>
            </a:endParaRPr>
          </a:p>
          <a:p>
            <a:pPr indent="-287338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cs-CZ" sz="2000" b="1" smtClean="0">
                <a:solidFill>
                  <a:srgbClr val="FF0000"/>
                </a:solidFill>
                <a:latin typeface="Arial"/>
                <a:cs typeface="Arial"/>
              </a:rPr>
              <a:t>(+/-) D.41 ………Čisté úroky (výnosové minus nákladové)</a:t>
            </a:r>
          </a:p>
          <a:p>
            <a:pPr indent="-287338" eaLnBrk="1" hangingPunct="1">
              <a:spcBef>
                <a:spcPct val="0"/>
              </a:spcBef>
              <a:buFont typeface="Arial" charset="0"/>
              <a:buNone/>
              <a:defRPr/>
            </a:pPr>
            <a:endParaRPr lang="cs-CZ" sz="2000" smtClean="0">
              <a:solidFill>
                <a:srgbClr val="0070C0"/>
              </a:solidFill>
              <a:latin typeface="Arial"/>
              <a:cs typeface="Arial"/>
            </a:endParaRPr>
          </a:p>
          <a:p>
            <a:pPr indent="-287338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(ESA 10 §§ 20.29-20.31)</a:t>
            </a:r>
          </a:p>
          <a:p>
            <a:pPr indent="-287338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cs-CZ" sz="2000" b="1" smtClean="0">
              <a:solidFill>
                <a:srgbClr val="0070C0"/>
              </a:solidFill>
              <a:latin typeface="Arial"/>
              <a:cs typeface="Arial"/>
            </a:endParaRPr>
          </a:p>
          <a:p>
            <a:pPr indent="-287338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cs-CZ" sz="2000" b="1" smtClean="0">
                <a:solidFill>
                  <a:srgbClr val="0070C0"/>
                </a:solidFill>
                <a:latin typeface="Arial"/>
                <a:cs typeface="Arial"/>
              </a:rPr>
              <a:t>Od 2010 </a:t>
            </a: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každoroční </a:t>
            </a:r>
            <a:r>
              <a:rPr lang="cs-CZ" sz="2000" b="1" smtClean="0">
                <a:solidFill>
                  <a:srgbClr val="0070C0"/>
                </a:solidFill>
                <a:latin typeface="Arial"/>
                <a:cs typeface="Arial"/>
              </a:rPr>
              <a:t>testy</a:t>
            </a: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: za jednotky v </a:t>
            </a:r>
            <a:r>
              <a:rPr lang="cs-CZ" sz="2000" b="1" smtClean="0">
                <a:solidFill>
                  <a:srgbClr val="0070C0"/>
                </a:solidFill>
                <a:latin typeface="Arial"/>
                <a:cs typeface="Arial"/>
              </a:rPr>
              <a:t>S.11001, </a:t>
            </a: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za </a:t>
            </a:r>
            <a:r>
              <a:rPr lang="cs-CZ" sz="2000" b="1" smtClean="0">
                <a:solidFill>
                  <a:srgbClr val="0070C0"/>
                </a:solidFill>
                <a:latin typeface="Arial"/>
                <a:cs typeface="Arial"/>
              </a:rPr>
              <a:t>PO</a:t>
            </a: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 za NI – </a:t>
            </a:r>
            <a:r>
              <a:rPr lang="cs-CZ" sz="2000" b="1" smtClean="0">
                <a:solidFill>
                  <a:srgbClr val="0070C0"/>
                </a:solidFill>
                <a:latin typeface="Arial"/>
                <a:cs typeface="Arial"/>
              </a:rPr>
              <a:t>o.p.s</a:t>
            </a: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. a </a:t>
            </a:r>
            <a:r>
              <a:rPr lang="cs-CZ" sz="2000" b="1" smtClean="0">
                <a:solidFill>
                  <a:srgbClr val="0070C0"/>
                </a:solidFill>
                <a:latin typeface="Arial"/>
                <a:cs typeface="Arial"/>
              </a:rPr>
              <a:t>š.p.o</a:t>
            </a:r>
            <a:r>
              <a:rPr lang="cs-CZ" sz="2000" smtClean="0">
                <a:solidFill>
                  <a:srgbClr val="0070C0"/>
                </a:solidFill>
                <a:latin typeface="Arial"/>
                <a:cs typeface="Arial"/>
              </a:rPr>
              <a:t>. (v S.15); u finančních korporací kritérium 50% není relevantní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522288" y="396875"/>
            <a:ext cx="9432925" cy="503238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eaLnBrk="1" hangingPunct="1">
              <a:defRPr/>
            </a:pPr>
            <a:r>
              <a:rPr lang="cs-CZ" sz="2000" smtClean="0"/>
              <a:t>B.2 Kvantitativní kritérium – ESA10</a:t>
            </a:r>
            <a:endParaRPr lang="cs-CZ" sz="2000"/>
          </a:p>
        </p:txBody>
      </p: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Zástupný symbol pro text 1"/>
          <p:cNvSpPr>
            <a:spLocks noGrp="1"/>
          </p:cNvSpPr>
          <p:nvPr>
            <p:ph type="body" sz="quarter" idx="10"/>
          </p:nvPr>
        </p:nvSpPr>
        <p:spPr bwMode="auto">
          <a:xfrm>
            <a:off x="3274998" y="3209127"/>
            <a:ext cx="6570662" cy="2893240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r>
              <a:rPr lang="cs-CZ" smtClean="0">
                <a:solidFill>
                  <a:srgbClr val="A01220"/>
                </a:solidFill>
                <a:latin typeface="Arial"/>
                <a:cs typeface="Arial"/>
              </a:rPr>
              <a:t>Děkuji za pozornost</a:t>
            </a:r>
          </a:p>
          <a:p>
            <a:endParaRPr lang="cs-CZ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260475" y="720725"/>
            <a:ext cx="8170863" cy="118745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mtClean="0"/>
              <a:t>Revize na ČSÚ</a:t>
            </a:r>
            <a:endParaRPr lang="cs-CZ"/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560354" y="1637491"/>
            <a:ext cx="9501254" cy="4444224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ČR je jediná země EU, která nežádala o derogaci. ESA 2010 bude implementováno v řadě 1990 – 2013 (2014) plně.</a:t>
            </a:r>
          </a:p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S revizí ESA 2010 ČSU spojí i změny, které jsou nařízené EUROSTATEM (imputované nájemné), opraví vlastní chyby (např. změny v dopočtech, metodických odhadech NU) a zohlední nové informace (např. SLDB)</a:t>
            </a:r>
          </a:p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Revize je systematicky připravována od REV11</a:t>
            </a:r>
          </a:p>
          <a:p>
            <a:pPr marL="439738" indent="-439738" algn="just">
              <a:buFontTx/>
              <a:buChar char="-"/>
            </a:pPr>
            <a:r>
              <a:rPr lang="cs-CZ" sz="2400" b="1" smtClean="0">
                <a:latin typeface="Arial"/>
                <a:cs typeface="Arial"/>
              </a:rPr>
              <a:t>Revize zasáhne RNU, QNU, RegU, EDP atd…</a:t>
            </a:r>
          </a:p>
          <a:p>
            <a:pPr algn="just">
              <a:buFontTx/>
              <a:buChar char="-"/>
            </a:pPr>
            <a:endParaRPr lang="cs-CZ" b="1" smtClean="0">
              <a:latin typeface="Arial"/>
              <a:cs typeface="Arial"/>
            </a:endParaRPr>
          </a:p>
          <a:p>
            <a:pPr algn="just"/>
            <a:endParaRPr lang="cs-CZ" b="1" smtClean="0">
              <a:latin typeface="Arial"/>
              <a:cs typeface="Arial"/>
            </a:endParaRPr>
          </a:p>
          <a:p>
            <a:endParaRPr lang="cs-CZ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274734" y="351607"/>
            <a:ext cx="8170863" cy="118745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z="3200" smtClean="0"/>
              <a:t>Nejdůležitější změny plynoucí z implementace ESA 2010</a:t>
            </a:r>
            <a:endParaRPr lang="cs-CZ" sz="3200"/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560354" y="1637491"/>
            <a:ext cx="9787006" cy="4444224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 Kapitalizace výdajů na vědu a výzkum (VaV) a nehmotná aktiva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 Zachycení destruktivní techniky v THFK (vč  zásob)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 Změny hranice THFK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Nerezidentské jednotky se zvláštním účelem pod kontrolou S13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Změna ekonomického vlastnictví v ZO (zušlechtění, merchanting, reexport)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Změna sektorizace finančních institucí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Zaměstnanecké opce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Neživotní pojištění</a:t>
            </a:r>
          </a:p>
          <a:p>
            <a:pPr marL="263525" indent="-263525" algn="just">
              <a:buFontTx/>
              <a:buChar char="-"/>
            </a:pPr>
            <a:r>
              <a:rPr lang="cs-CZ" sz="2000" b="1" smtClean="0">
                <a:latin typeface="Arial"/>
                <a:cs typeface="Arial"/>
              </a:rPr>
              <a:t>Netržní produkce a netržní kritérium</a:t>
            </a:r>
          </a:p>
          <a:p>
            <a:r>
              <a:rPr lang="cs-CZ" smtClean="0">
                <a:latin typeface="Arial"/>
                <a:cs typeface="Arial"/>
              </a:rPr>
              <a:t> </a:t>
            </a:r>
            <a:r>
              <a:rPr lang="cs-CZ" sz="2000" b="1" smtClean="0">
                <a:latin typeface="Arial"/>
                <a:cs typeface="Arial"/>
              </a:rPr>
              <a:t>Ostatní (zlato, úvěry v selhaní, ocenění finančních aktiv....)</a:t>
            </a:r>
          </a:p>
          <a:p>
            <a:endParaRPr lang="cs-CZ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631924" y="423045"/>
            <a:ext cx="8170863" cy="1187450"/>
          </a:xfrm>
        </p:spPr>
        <p:txBody>
          <a:bodyPr/>
          <a:lstStyle>
            <a:defPPr>
              <a:defRPr kern="1200" smtId="4294967295"/>
            </a:defPPr>
          </a:lstStyle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mtClean="0"/>
              <a:t>I. Kapitalizace výdajů na VaV (1)</a:t>
            </a: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346040" y="1494615"/>
            <a:ext cx="10001320" cy="5214974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</a:rPr>
              <a:t>Výdaje na výzkum a vývoj zaznamenávají členské státy jako tvorbu hrubého kapitálu.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</a:rPr>
              <a:t>Teoretické pozadí příčiny lze vysvětlit nezachycenými investicemi ve vztahu k produkční funkci.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</a:rPr>
              <a:t>Výpočet probíhá nákladovou metodou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400" smtClean="0">
                <a:latin typeface="Arial"/>
                <a:cs typeface="Arial"/>
              </a:rPr>
              <a:t>Dojde ke změně produkce, změně THFK. Dopad na produkci S.13 je díky odpisům VaV (životnost 10 – 20 let)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cs-CZ" sz="2400" smtClean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260475" y="720725"/>
            <a:ext cx="8170863" cy="77389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mtClean="0"/>
              <a:t>I. VaV (2)</a:t>
            </a:r>
            <a:endParaRPr lang="cs-CZ"/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774668" y="1780367"/>
            <a:ext cx="9215502" cy="4857784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b="1" smtClean="0">
                <a:solidFill>
                  <a:srgbClr val="A01220"/>
                </a:solidFill>
              </a:rPr>
              <a:t>PRODUKCE (P.1) VaV:</a:t>
            </a:r>
          </a:p>
          <a:p>
            <a:pPr algn="just">
              <a:lnSpc>
                <a:spcPct val="100000"/>
              </a:lnSpc>
            </a:pPr>
            <a:r>
              <a:rPr lang="cs-CZ" sz="2000" b="1" smtClean="0"/>
              <a:t>     Subdodávky ze zahraničí	  </a:t>
            </a:r>
            <a:r>
              <a:rPr lang="cs-CZ" b="1" smtClean="0"/>
              <a:t>P.1</a:t>
            </a:r>
            <a:r>
              <a:rPr lang="cs-CZ" sz="2000" b="1" smtClean="0"/>
              <a:t>	       Subdodávky z ČR	</a:t>
            </a:r>
          </a:p>
          <a:p>
            <a:pPr algn="just">
              <a:lnSpc>
                <a:spcPct val="100000"/>
              </a:lnSpc>
            </a:pPr>
            <a:r>
              <a:rPr lang="cs-CZ" sz="2000" b="1" smtClean="0"/>
              <a:t>	    (DOVOZ)			    	    (P.2)</a:t>
            </a:r>
          </a:p>
          <a:p>
            <a:pPr algn="just">
              <a:lnSpc>
                <a:spcPct val="100000"/>
              </a:lnSpc>
            </a:pPr>
            <a:endParaRPr lang="cs-CZ" sz="2000" b="1" smtClean="0"/>
          </a:p>
          <a:p>
            <a:pPr algn="ctr"/>
            <a:r>
              <a:rPr lang="cs-CZ" b="1" smtClean="0"/>
              <a:t>P.11				P.12</a:t>
            </a:r>
          </a:p>
          <a:p>
            <a:pPr algn="ctr"/>
            <a:endParaRPr lang="cs-CZ" b="1" smtClean="0"/>
          </a:p>
          <a:p>
            <a:pPr algn="just"/>
            <a:r>
              <a:rPr lang="cs-CZ" sz="2000" b="1" smtClean="0"/>
              <a:t>	     </a:t>
            </a:r>
            <a:r>
              <a:rPr lang="cs-CZ" sz="2400" b="1" smtClean="0"/>
              <a:t>VaV na zakázku		VaV pro vlastní užití</a:t>
            </a:r>
            <a:r>
              <a:rPr lang="cs-CZ" sz="2000" b="1" smtClean="0"/>
              <a:t>	</a:t>
            </a:r>
          </a:p>
          <a:p>
            <a:pPr algn="just">
              <a:lnSpc>
                <a:spcPct val="100000"/>
              </a:lnSpc>
            </a:pPr>
            <a:r>
              <a:rPr lang="cs-CZ" sz="2000" b="1" smtClean="0"/>
              <a:t>	      (určený k prodeji)			(THFK)</a:t>
            </a:r>
          </a:p>
          <a:p>
            <a:pPr algn="just">
              <a:lnSpc>
                <a:spcPct val="100000"/>
              </a:lnSpc>
            </a:pPr>
            <a:endParaRPr lang="cs-CZ" sz="2000" b="1" smtClean="0"/>
          </a:p>
          <a:p>
            <a:pPr algn="just">
              <a:lnSpc>
                <a:spcPct val="100000"/>
              </a:lnSpc>
            </a:pPr>
            <a:r>
              <a:rPr lang="cs-CZ" sz="2000" b="1" smtClean="0"/>
              <a:t>           do ČR		do zahraničí</a:t>
            </a:r>
          </a:p>
          <a:p>
            <a:pPr algn="just">
              <a:lnSpc>
                <a:spcPct val="100000"/>
              </a:lnSpc>
            </a:pPr>
            <a:r>
              <a:rPr lang="cs-CZ" sz="2000" b="1" smtClean="0"/>
              <a:t>             (P.2)	            (VÝVOZ služeb)</a:t>
            </a:r>
          </a:p>
        </p:txBody>
      </p:sp>
      <p:cxnSp>
        <p:nvCxnSpPr>
          <p:cNvPr id="5" name="Přímá spojovací šipka 4"/>
          <p:cNvCxnSpPr/>
          <p:nvPr/>
        </p:nvCxnSpPr>
        <p:spPr>
          <a:xfrm rot="10800000" flipV="1">
            <a:off x="3346436" y="2851937"/>
            <a:ext cx="2000264" cy="571504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>
            <a:off x="5346700" y="2851937"/>
            <a:ext cx="2071702" cy="571504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rot="5400000">
            <a:off x="2954321" y="4315622"/>
            <a:ext cx="642942" cy="1588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 rot="5400000">
            <a:off x="7132650" y="4280697"/>
            <a:ext cx="571504" cy="1588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10800000" flipV="1">
            <a:off x="1846238" y="5423705"/>
            <a:ext cx="1428760" cy="285752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>
            <a:off x="3274998" y="5423705"/>
            <a:ext cx="1285884" cy="285752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>
            <a:off x="4203692" y="2566185"/>
            <a:ext cx="785818" cy="1588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 rot="10800000">
            <a:off x="5632452" y="2566185"/>
            <a:ext cx="785818" cy="1588"/>
          </a:xfrm>
          <a:prstGeom prst="straightConnector1">
            <a:avLst/>
          </a:prstGeom>
          <a:ln w="25400">
            <a:solidFill>
              <a:srgbClr val="006AA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274734" y="280169"/>
            <a:ext cx="8170863" cy="77389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mtClean="0"/>
              <a:t>I. VaV (3)</a:t>
            </a:r>
            <a:endParaRPr lang="cs-CZ"/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774668" y="1423177"/>
            <a:ext cx="9215502" cy="5429288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b="1" smtClean="0">
                <a:solidFill>
                  <a:schemeClr val="tx1"/>
                </a:solidFill>
              </a:rPr>
              <a:t>Výpočet PRODUKCE (P.1) VaV</a:t>
            </a:r>
            <a:r>
              <a:rPr lang="cs-CZ" smtClean="0">
                <a:solidFill>
                  <a:schemeClr val="tx1"/>
                </a:solidFill>
              </a:rPr>
              <a:t> (dle závěru TF)</a:t>
            </a:r>
            <a:r>
              <a:rPr lang="cs-CZ" b="1" smtClean="0">
                <a:solidFill>
                  <a:schemeClr val="tx1"/>
                </a:solidFill>
              </a:rPr>
              <a:t>:</a:t>
            </a:r>
          </a:p>
          <a:p>
            <a:r>
              <a:rPr lang="cs-CZ" b="1" smtClean="0">
                <a:solidFill>
                  <a:schemeClr val="tx1"/>
                </a:solidFill>
              </a:rPr>
              <a:t>	</a:t>
            </a:r>
            <a:r>
              <a:rPr lang="cs-CZ" sz="2000" b="1" smtClean="0">
                <a:solidFill>
                  <a:schemeClr val="tx1"/>
                </a:solidFill>
              </a:rPr>
              <a:t>Vnitřní náklady (výdaje) na VaV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-	Platby licencí nehmotných fixních aktiv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-	Náklady (výdaje) na produkci softwaru ve vlastní režii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+	Platby postgraduálním studentům nezahrnutých ve Frascati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-	Kapitálové náklady (výdaje)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+	Ostatní daně na produkci nezahrnuté ve Frascati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-	Ostatní dotace na produkci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+	Vnější nákupy VaV</a:t>
            </a:r>
            <a:r>
              <a:rPr lang="cs-CZ" sz="2000" smtClean="0">
                <a:solidFill>
                  <a:schemeClr val="tx1"/>
                </a:solidFill>
              </a:rPr>
              <a:t> (=subdodávky; má být zaznamenáno jako P.2)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-	SFK za vstupy DNM a DHM pro VaV</a:t>
            </a:r>
          </a:p>
          <a:p>
            <a:r>
              <a:rPr lang="cs-CZ" sz="2000" b="1" smtClean="0">
                <a:solidFill>
                  <a:schemeClr val="tx1"/>
                </a:solidFill>
              </a:rPr>
              <a:t>          -	Úprava na úplnost a ostatní úpravy</a:t>
            </a:r>
          </a:p>
          <a:p>
            <a:endParaRPr lang="cs-CZ" b="1" smtClean="0"/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203296" y="280169"/>
            <a:ext cx="8170863" cy="702452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mtClean="0"/>
              <a:t>I. Vav (4)</a:t>
            </a:r>
            <a:endParaRPr lang="cs-CZ"/>
          </a:p>
          <a:p>
            <a:pPr defTabSz="1042990" fontAlgn="auto">
              <a:spcAft>
                <a:spcPct val="0"/>
              </a:spcAft>
              <a:buFont typeface="Arial" pitchFamily="34" charset="0"/>
              <a:buNone/>
              <a:defRPr/>
            </a:pPr>
            <a:endParaRPr lang="cs-CZ"/>
          </a:p>
        </p:txBody>
      </p:sp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774668" y="1137425"/>
            <a:ext cx="9215502" cy="5286412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</a:pPr>
            <a:r>
              <a:rPr lang="cs-CZ" sz="2400" b="1" smtClean="0">
                <a:solidFill>
                  <a:srgbClr val="A01220"/>
                </a:solidFill>
              </a:rPr>
              <a:t>Vliv na HDP za roky 2010r14 (praconí verze); P.1 = +P.12</a:t>
            </a:r>
          </a:p>
          <a:p>
            <a:r>
              <a:rPr lang="cs-CZ" sz="2400" b="1" smtClean="0">
                <a:solidFill>
                  <a:srgbClr val="A01220"/>
                </a:solidFill>
              </a:rPr>
              <a:t>                                                                             P.2 = +subdodávky</a:t>
            </a:r>
          </a:p>
          <a:p>
            <a:endParaRPr lang="cs-CZ" sz="1800" b="1" smtClean="0">
              <a:solidFill>
                <a:srgbClr val="A01220"/>
              </a:solidFill>
            </a:endParaRPr>
          </a:p>
          <a:p>
            <a:endParaRPr lang="cs-CZ" b="1" smtClean="0">
              <a:solidFill>
                <a:srgbClr val="A01220"/>
              </a:solidFill>
            </a:endParaRPr>
          </a:p>
          <a:p>
            <a:endParaRPr lang="cs-CZ" b="1" smtClean="0">
              <a:solidFill>
                <a:srgbClr val="A01220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846106" y="2137557"/>
          <a:ext cx="9215500" cy="4577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1714512"/>
                <a:gridCol w="1714512"/>
                <a:gridCol w="1643074"/>
                <a:gridCol w="1357320"/>
              </a:tblGrid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2010 (mil.</a:t>
                      </a:r>
                      <a:r>
                        <a:rPr lang="cs-CZ" sz="1800" baseline="0" smtClean="0">
                          <a:latin typeface="Arial" pitchFamily="34" charset="0"/>
                          <a:cs typeface="Arial" pitchFamily="34" charset="0"/>
                        </a:rPr>
                        <a:t> Kč)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Původní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Nově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Abs změna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% změna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Produkce (P.1)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9.358.575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9.413.743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+55.168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+0,59%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Mezispotřeba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5.938.277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5.944.332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+6.055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+0,10%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HPH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3.420.298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3.469.411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+49.113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1,42%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Čisté daně z produktů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370.582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370.582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Daně z produktů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417.475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417.475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Dotace na produkty (-)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-46.893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-46.893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Rozdíl mezi přičtením o zaplaceným DPH 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cs-CZ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800" b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cs-CZ" sz="18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49212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2400" b="1" smtClean="0">
                          <a:solidFill>
                            <a:srgbClr val="A01220"/>
                          </a:solidFill>
                          <a:latin typeface="Arial" pitchFamily="34" charset="0"/>
                          <a:cs typeface="Arial" pitchFamily="34" charset="0"/>
                        </a:rPr>
                        <a:t>HDP</a:t>
                      </a:r>
                      <a:endParaRPr lang="cs-CZ" sz="2400" b="1">
                        <a:solidFill>
                          <a:srgbClr val="A0122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2400" b="1" smtClean="0">
                          <a:solidFill>
                            <a:srgbClr val="A01220"/>
                          </a:solidFill>
                          <a:latin typeface="Arial" pitchFamily="34" charset="0"/>
                          <a:cs typeface="Arial" pitchFamily="34" charset="0"/>
                        </a:rPr>
                        <a:t>3.790.880</a:t>
                      </a:r>
                      <a:endParaRPr lang="cs-CZ" sz="2400" b="1">
                        <a:solidFill>
                          <a:srgbClr val="A0122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2400" b="1" smtClean="0">
                          <a:solidFill>
                            <a:srgbClr val="A01220"/>
                          </a:solidFill>
                          <a:latin typeface="Arial" pitchFamily="34" charset="0"/>
                          <a:cs typeface="Arial" pitchFamily="34" charset="0"/>
                        </a:rPr>
                        <a:t>3.839.993</a:t>
                      </a:r>
                      <a:endParaRPr lang="cs-CZ" sz="2400" b="1">
                        <a:solidFill>
                          <a:srgbClr val="A0122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2400" b="1" smtClean="0">
                          <a:solidFill>
                            <a:srgbClr val="A01220"/>
                          </a:solidFill>
                          <a:latin typeface="Arial" pitchFamily="34" charset="0"/>
                          <a:cs typeface="Arial" pitchFamily="34" charset="0"/>
                        </a:rPr>
                        <a:t>+49.113</a:t>
                      </a:r>
                      <a:endParaRPr lang="cs-CZ" sz="2400" b="1">
                        <a:solidFill>
                          <a:srgbClr val="A0122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2400" b="1" smtClean="0">
                          <a:solidFill>
                            <a:srgbClr val="A01220"/>
                          </a:solidFill>
                          <a:latin typeface="Arial" pitchFamily="34" charset="0"/>
                          <a:cs typeface="Arial" pitchFamily="34" charset="0"/>
                        </a:rPr>
                        <a:t>1,28%</a:t>
                      </a:r>
                      <a:endParaRPr lang="cs-CZ" sz="2400" b="1">
                        <a:solidFill>
                          <a:srgbClr val="A0122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Zástupný symbol pro text 4"/>
          <p:cNvSpPr>
            <a:spLocks noGrp="1"/>
          </p:cNvSpPr>
          <p:nvPr>
            <p:ph type="body" sz="quarter" idx="11"/>
          </p:nvPr>
        </p:nvSpPr>
        <p:spPr bwMode="auto">
          <a:xfrm>
            <a:off x="1131858" y="1208863"/>
            <a:ext cx="8170863" cy="5000660"/>
          </a:xfrm>
          <a:noFill/>
          <a:ln>
            <a:miter lim="800000"/>
          </a:ln>
        </p:spPr>
        <p:txBody>
          <a:bodyPr vert="horz" wrap="square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r>
              <a:rPr lang="cs-CZ" sz="2400" smtClean="0">
                <a:latin typeface="Arial"/>
                <a:cs typeface="Arial"/>
              </a:rPr>
              <a:t>Podle ESA 95 byly zbraňové systémy účtovány do mezispotřeby </a:t>
            </a:r>
            <a:r>
              <a:rPr lang="cs-CZ" sz="2400" smtClean="0">
                <a:latin typeface="Arial"/>
                <a:cs typeface="Arial"/>
                <a:sym typeface="Wingdings" pitchFamily="2" charset="2"/>
              </a:rPr>
              <a:t> v roce pořízení byly v mzsp velké nákupy velký nárůst produkce vlády, přidaná hodnota nezměněná</a:t>
            </a:r>
          </a:p>
          <a:p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r>
              <a:rPr lang="cs-CZ" sz="2400" smtClean="0">
                <a:latin typeface="Arial"/>
                <a:cs typeface="Arial"/>
                <a:sym typeface="Wingdings" pitchFamily="2" charset="2"/>
              </a:rPr>
              <a:t>Podle ESA 2010 budou zbraňové systémy účtovány jako tvorba fixního kapitálu  odpisy po dobu životnosti zvýšení přidané hodnoty</a:t>
            </a:r>
          </a:p>
          <a:p>
            <a:endParaRPr lang="cs-CZ" sz="2400" smtClean="0">
              <a:latin typeface="Arial"/>
              <a:cs typeface="Arial"/>
              <a:sym typeface="Wingdings" pitchFamily="2" charset="2"/>
            </a:endParaRPr>
          </a:p>
          <a:p>
            <a:r>
              <a:rPr lang="cs-CZ" sz="2400" smtClean="0">
                <a:latin typeface="Arial"/>
                <a:cs typeface="Arial"/>
                <a:sym typeface="Wingdings" pitchFamily="2" charset="2"/>
              </a:rPr>
              <a:t>Implementace bude mít dopad na pokles produkce (menší imputace do P.1 v S.13 a nárůst HDP o SFK v nákladové metodě</a:t>
            </a:r>
            <a:endParaRPr lang="cs-CZ" sz="2400" smtClean="0">
              <a:latin typeface="Arial"/>
              <a:cs typeface="Arial"/>
            </a:endParaRPr>
          </a:p>
        </p:txBody>
      </p:sp>
      <p:sp>
        <p:nvSpPr>
          <p:cNvPr id="4" name="Zástupný symbol pro text 2"/>
          <p:cNvSpPr txBox="1"/>
          <p:nvPr/>
        </p:nvSpPr>
        <p:spPr>
          <a:xfrm>
            <a:off x="1203296" y="280169"/>
            <a:ext cx="8170863" cy="702452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</a:lstStyle>
          <a:p>
            <a:pPr marL="0" marR="0" lvl="0" indent="0" algn="ctr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r>
              <a:rPr kumimoji="0" lang="cs-CZ" sz="3600" b="1" i="0" u="none" strike="noStrike" kern="1200" cap="all" spc="0" normalizeH="0" baseline="0" noProof="0" smtClean="0">
                <a:ln>
                  <a:noFill/>
                </a:ln>
                <a:solidFill>
                  <a:srgbClr val="006AAF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II. Destruktivní technika</a:t>
            </a:r>
          </a:p>
          <a:p>
            <a:pPr marL="0" marR="0" lvl="0" indent="0" algn="l" defTabSz="1042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cs-CZ" sz="3600" b="1" i="0" u="none" strike="noStrike" kern="1200" cap="all" spc="0" normalizeH="0" baseline="0" noProof="0">
              <a:ln>
                <a:noFill/>
              </a:ln>
              <a:solidFill>
                <a:srgbClr val="006AAF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026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Prezentace BILA CZ v02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3600" b="1" cap="all" dirty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2015-11-25T17:27:09.536</cp:lastPrinted>
  <dcterms:created xsi:type="dcterms:W3CDTF">2015-11-25T17:27:09Z</dcterms:created>
  <dcterms:modified xsi:type="dcterms:W3CDTF">2015-11-25T17:27:09Z</dcterms:modified>
</cp:coreProperties>
</file>