
<file path=[Content_Types].xml><?xml version="1.0" encoding="utf-8"?>
<Types xmlns="http://schemas.openxmlformats.org/package/2006/content-types">
  <Default Extension="rels" ContentType="application/vnd.openxmlformats-package.relationships+xml"/>
  <Default Extension="jpeg" ContentType="image/jpeg"/>
  <Default Extension="xlsx" ContentType="application/vnd.openxmlformats-officedocument.spreadsheetml.sheet"/>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5.8.0.0-->
<p:presentation xmlns:r="http://schemas.openxmlformats.org/officeDocument/2006/relationships" xmlns:a="http://schemas.openxmlformats.org/drawingml/2006/main" xmlns:p="http://schemas.openxmlformats.org/presentationml/2006/main" saveSubsetFonts="1">
  <p:sldMasterIdLst>
    <p:sldMasterId id="2147483658" r:id="rId1"/>
    <p:sldMasterId id="2147483690" r:id="rId2"/>
  </p:sldMasterIdLst>
  <p:notesMasterIdLst>
    <p:notesMasterId r:id="rId3"/>
  </p:notesMasterIdLst>
  <p:handoutMasterIdLst>
    <p:handoutMasterId r:id="rId4"/>
  </p:handoutMasterIdLst>
  <p:sldIdLst>
    <p:sldId id="287" r:id="rId5"/>
    <p:sldId id="288" r:id="rId6"/>
    <p:sldId id="325" r:id="rId7"/>
    <p:sldId id="315" r:id="rId8"/>
    <p:sldId id="314" r:id="rId9"/>
    <p:sldId id="289" r:id="rId10"/>
    <p:sldId id="290" r:id="rId11"/>
    <p:sldId id="318" r:id="rId12"/>
    <p:sldId id="344" r:id="rId13"/>
    <p:sldId id="330" r:id="rId14"/>
    <p:sldId id="292" r:id="rId15"/>
    <p:sldId id="335" r:id="rId16"/>
    <p:sldId id="331" r:id="rId17"/>
    <p:sldId id="342" r:id="rId18"/>
    <p:sldId id="333" r:id="rId19"/>
    <p:sldId id="339" r:id="rId20"/>
    <p:sldId id="300" r:id="rId21"/>
    <p:sldId id="319" r:id="rId22"/>
    <p:sldId id="304" r:id="rId23"/>
    <p:sldId id="343" r:id="rId24"/>
    <p:sldId id="348" r:id="rId25"/>
    <p:sldId id="293" r:id="rId26"/>
    <p:sldId id="296" r:id="rId27"/>
    <p:sldId id="294" r:id="rId28"/>
    <p:sldId id="340" r:id="rId29"/>
    <p:sldId id="346" r:id="rId30"/>
    <p:sldId id="347" r:id="rId31"/>
    <p:sldId id="341" r:id="rId32"/>
    <p:sldId id="349" r:id="rId33"/>
    <p:sldId id="337" r:id="rId34"/>
    <p:sldId id="329" r:id="rId35"/>
    <p:sldId id="299" r:id="rId36"/>
    <p:sldId id="306" r:id="rId37"/>
    <p:sldId id="308" r:id="rId38"/>
    <p:sldId id="350" r:id="rId39"/>
    <p:sldId id="307" r:id="rId40"/>
    <p:sldId id="291" r:id="rId41"/>
    <p:sldId id="310" r:id="rId42"/>
    <p:sldId id="295" r:id="rId43"/>
    <p:sldId id="297" r:id="rId44"/>
    <p:sldId id="305" r:id="rId45"/>
  </p:sldIdLst>
  <p:sldSz cx="9144000" cy="6858000" type="screen4x3"/>
  <p:notesSz cx="6797675" cy="9872663"/>
  <p:custDataLst>
    <p:tags r:id="rId46"/>
  </p:custDataLst>
  <p:defaultTextStyle>
    <a:defPPr>
      <a:defRPr lang="cs-CZ"/>
    </a:defPPr>
    <a:lvl1pPr algn="l" rtl="0" fontAlgn="base">
      <a:spcBef>
        <a:spcPct val="0"/>
      </a:spcBef>
      <a:spcAft>
        <a:spcPct val="0"/>
      </a:spcAft>
      <a:defRPr sz="2400" b="1" kern="1200">
        <a:solidFill>
          <a:schemeClr val="tx1"/>
        </a:solidFill>
        <a:latin typeface="Calibri" pitchFamily="34" charset="0"/>
        <a:ea typeface="+mn-ea"/>
        <a:cs typeface="Arial"/>
      </a:defRPr>
    </a:lvl1pPr>
    <a:lvl2pPr marL="457200" algn="l" rtl="0" fontAlgn="base">
      <a:spcBef>
        <a:spcPct val="0"/>
      </a:spcBef>
      <a:spcAft>
        <a:spcPct val="0"/>
      </a:spcAft>
      <a:defRPr sz="2400" b="1" kern="1200">
        <a:solidFill>
          <a:schemeClr val="tx1"/>
        </a:solidFill>
        <a:latin typeface="Calibri" pitchFamily="34" charset="0"/>
        <a:ea typeface="+mn-ea"/>
        <a:cs typeface="Arial"/>
      </a:defRPr>
    </a:lvl2pPr>
    <a:lvl3pPr marL="914400" algn="l" rtl="0" fontAlgn="base">
      <a:spcBef>
        <a:spcPct val="0"/>
      </a:spcBef>
      <a:spcAft>
        <a:spcPct val="0"/>
      </a:spcAft>
      <a:defRPr sz="2400" b="1" kern="1200">
        <a:solidFill>
          <a:schemeClr val="tx1"/>
        </a:solidFill>
        <a:latin typeface="Calibri" pitchFamily="34" charset="0"/>
        <a:ea typeface="+mn-ea"/>
        <a:cs typeface="Arial"/>
      </a:defRPr>
    </a:lvl3pPr>
    <a:lvl4pPr marL="1371600" algn="l" rtl="0" fontAlgn="base">
      <a:spcBef>
        <a:spcPct val="0"/>
      </a:spcBef>
      <a:spcAft>
        <a:spcPct val="0"/>
      </a:spcAft>
      <a:defRPr sz="2400" b="1" kern="1200">
        <a:solidFill>
          <a:schemeClr val="tx1"/>
        </a:solidFill>
        <a:latin typeface="Calibri" pitchFamily="34" charset="0"/>
        <a:ea typeface="+mn-ea"/>
        <a:cs typeface="Arial"/>
      </a:defRPr>
    </a:lvl4pPr>
    <a:lvl5pPr marL="1828800" algn="l" rtl="0" fontAlgn="base">
      <a:spcBef>
        <a:spcPct val="0"/>
      </a:spcBef>
      <a:spcAft>
        <a:spcPct val="0"/>
      </a:spcAft>
      <a:defRPr sz="2400" b="1" kern="1200">
        <a:solidFill>
          <a:schemeClr val="tx1"/>
        </a:solidFill>
        <a:latin typeface="Calibri" pitchFamily="34" charset="0"/>
        <a:ea typeface="+mn-ea"/>
        <a:cs typeface="Arial"/>
      </a:defRPr>
    </a:lvl5pPr>
    <a:lvl6pPr marL="2286000" algn="l" defTabSz="914400" rtl="0" eaLnBrk="1" latinLnBrk="0" hangingPunct="1">
      <a:defRPr sz="2400" b="1" kern="1200">
        <a:solidFill>
          <a:schemeClr val="tx1"/>
        </a:solidFill>
        <a:latin typeface="Calibri" pitchFamily="34" charset="0"/>
        <a:ea typeface="+mn-ea"/>
        <a:cs typeface="Arial"/>
      </a:defRPr>
    </a:lvl6pPr>
    <a:lvl7pPr marL="2743200" algn="l" defTabSz="914400" rtl="0" eaLnBrk="1" latinLnBrk="0" hangingPunct="1">
      <a:defRPr sz="2400" b="1" kern="1200">
        <a:solidFill>
          <a:schemeClr val="tx1"/>
        </a:solidFill>
        <a:latin typeface="Calibri" pitchFamily="34" charset="0"/>
        <a:ea typeface="+mn-ea"/>
        <a:cs typeface="Arial"/>
      </a:defRPr>
    </a:lvl7pPr>
    <a:lvl8pPr marL="3200400" algn="l" defTabSz="914400" rtl="0" eaLnBrk="1" latinLnBrk="0" hangingPunct="1">
      <a:defRPr sz="2400" b="1" kern="1200">
        <a:solidFill>
          <a:schemeClr val="tx1"/>
        </a:solidFill>
        <a:latin typeface="Calibri" pitchFamily="34" charset="0"/>
        <a:ea typeface="+mn-ea"/>
        <a:cs typeface="Arial"/>
      </a:defRPr>
    </a:lvl8pPr>
    <a:lvl9pPr marL="3657600" algn="l" defTabSz="914400" rtl="0" eaLnBrk="1" latinLnBrk="0" hangingPunct="1">
      <a:defRPr sz="2400" b="1" kern="1200">
        <a:solidFill>
          <a:schemeClr val="tx1"/>
        </a:solidFill>
        <a:latin typeface="Calibri" pitchFamily="34" charset="0"/>
        <a:ea typeface="+mn-ea"/>
        <a:cs typeface="Arial"/>
      </a:defRPr>
    </a:lvl9pPr>
  </p:defaultTextStyle>
  <p:extLst>
    <p:ext uri="{521415D9-36F7-43E2-AB2F-B90AF26B5E84}">
      <p14:sectionLst xmlns:p14="http://schemas.microsoft.com/office/powerpoint/2010/main">
        <p14:section name="Výchozí oddíl" id="{C4A6693A-A5F2-4D9D-8071-DEF75CC1389D}">
          <p14:sldIdLst>
            <p14:sldId id="287"/>
          </p14:sldIdLst>
        </p14:section>
        <p14:section name="Předpoklady pro přípravu ÚZ" id="{9320199B-207C-4A06-A639-902D26C76A0A}">
          <p14:sldIdLst>
            <p14:sldId id="288"/>
            <p14:sldId id="325"/>
            <p14:sldId id="315"/>
            <p14:sldId id="314"/>
            <p14:sldId id="289"/>
            <p14:sldId id="290"/>
            <p14:sldId id="318"/>
            <p14:sldId id="344"/>
            <p14:sldId id="330"/>
          </p14:sldIdLst>
        </p14:section>
        <p14:section name="Části implementace" id="{DB44932E-EDF3-4074-859C-53B5F2D76427}">
          <p14:sldIdLst>
            <p14:sldId id="292"/>
            <p14:sldId id="335"/>
            <p14:sldId id="331"/>
            <p14:sldId id="342"/>
            <p14:sldId id="333"/>
            <p14:sldId id="339"/>
            <p14:sldId id="300"/>
            <p14:sldId id="319"/>
            <p14:sldId id="304"/>
            <p14:sldId id="343"/>
            <p14:sldId id="348"/>
            <p14:sldId id="293"/>
            <p14:sldId id="296"/>
            <p14:sldId id="294"/>
            <p14:sldId id="340"/>
            <p14:sldId id="346"/>
            <p14:sldId id="347"/>
            <p14:sldId id="341"/>
            <p14:sldId id="349"/>
            <p14:sldId id="337"/>
            <p14:sldId id="329"/>
            <p14:sldId id="299"/>
            <p14:sldId id="306"/>
            <p14:sldId id="308"/>
            <p14:sldId id="350"/>
            <p14:sldId id="307"/>
            <p14:sldId id="291"/>
            <p14:sldId id="310"/>
            <p14:sldId id="295"/>
            <p14:sldId id="297"/>
          </p14:sldIdLst>
        </p14:section>
        <p14:section name="Závěr" id="{624CC15D-3C80-491E-8DDB-60794C1134DF}">
          <p14:sldIdLst>
            <p14:sldId id="305"/>
          </p14:sldIdLst>
        </p14:section>
        <p14:section name="Doprovodné slidy" id="{6CDFE2B8-FAF6-4C3F-BFCD-E13AB4895BCC}">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4567C7"/>
    <a:srgbClr val="006699"/>
    <a:srgbClr val="3399FF"/>
    <a:srgbClr val="3366CC"/>
    <a:srgbClr val="003399"/>
    <a:srgbClr val="003366"/>
    <a:srgbClr val="3333CC"/>
    <a:srgbClr val="66CC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3058" autoAdjust="0"/>
  </p:normalViewPr>
  <p:slideViewPr>
    <p:cSldViewPr>
      <p:cViewPr varScale="1">
        <p:scale>
          <a:sx n="68" d="100"/>
          <a:sy n="68" d="100"/>
        </p:scale>
        <p:origin x="-816" y="-96"/>
      </p:cViewPr>
      <p:guideLst>
        <p:guide orient="horz" pos="2160"/>
        <p:guide pos="2880"/>
      </p:guideLst>
    </p:cSldViewPr>
  </p:slideViewPr>
  <p:notesTextViewPr>
    <p:cViewPr>
      <p:scale>
        <a:sx n="1" d="1"/>
        <a:sy n="1" d="1"/>
      </p:scale>
      <p:origin x="0" y="0"/>
    </p:cViewPr>
  </p:notesTextViewPr>
  <p:sorterViewPr>
    <p:cViewPr>
      <p:scale>
        <a:sx n="100" d="100"/>
        <a:sy n="100" d="100"/>
      </p:scale>
      <p:origin x="0" y="7212"/>
    </p:cViewPr>
  </p:sorterViewPr>
  <p:notesViewPr>
    <p:cSldViewPr>
      <p:cViewPr varScale="1">
        <p:scale>
          <a:sx n="66" d="100"/>
          <a:sy n="66" d="100"/>
        </p:scale>
        <p:origin x="0" y="0"/>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2.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notesMaster" Target="notesMasters/notesMaster1.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slide" Target="slides/slide28.xml" /><Relationship Id="rId33" Type="http://schemas.openxmlformats.org/officeDocument/2006/relationships/slide" Target="slides/slide29.xml" /><Relationship Id="rId34" Type="http://schemas.openxmlformats.org/officeDocument/2006/relationships/slide" Target="slides/slide30.xml" /><Relationship Id="rId35" Type="http://schemas.openxmlformats.org/officeDocument/2006/relationships/slide" Target="slides/slide31.xml" /><Relationship Id="rId36" Type="http://schemas.openxmlformats.org/officeDocument/2006/relationships/slide" Target="slides/slide32.xml" /><Relationship Id="rId37" Type="http://schemas.openxmlformats.org/officeDocument/2006/relationships/slide" Target="slides/slide33.xml" /><Relationship Id="rId38" Type="http://schemas.openxmlformats.org/officeDocument/2006/relationships/slide" Target="slides/slide34.xml" /><Relationship Id="rId39" Type="http://schemas.openxmlformats.org/officeDocument/2006/relationships/slide" Target="slides/slide35.xml" /><Relationship Id="rId4" Type="http://schemas.openxmlformats.org/officeDocument/2006/relationships/handoutMaster" Target="handoutMasters/handoutMaster1.xml" /><Relationship Id="rId40" Type="http://schemas.openxmlformats.org/officeDocument/2006/relationships/slide" Target="slides/slide36.xml" /><Relationship Id="rId41" Type="http://schemas.openxmlformats.org/officeDocument/2006/relationships/slide" Target="slides/slide37.xml" /><Relationship Id="rId42" Type="http://schemas.openxmlformats.org/officeDocument/2006/relationships/slide" Target="slides/slide38.xml" /><Relationship Id="rId43" Type="http://schemas.openxmlformats.org/officeDocument/2006/relationships/slide" Target="slides/slide39.xml" /><Relationship Id="rId44" Type="http://schemas.openxmlformats.org/officeDocument/2006/relationships/slide" Target="slides/slide40.xml" /><Relationship Id="rId45" Type="http://schemas.openxmlformats.org/officeDocument/2006/relationships/slide" Target="slides/slide41.xml" /><Relationship Id="rId46" Type="http://schemas.openxmlformats.org/officeDocument/2006/relationships/tags" Target="tags/tag1.xml" /><Relationship Id="rId47" Type="http://schemas.openxmlformats.org/officeDocument/2006/relationships/presProps" Target="presProps.xml" /><Relationship Id="rId48" Type="http://schemas.openxmlformats.org/officeDocument/2006/relationships/viewProps" Target="viewProps.xml" /><Relationship Id="rId49" Type="http://schemas.openxmlformats.org/officeDocument/2006/relationships/theme" Target="theme/theme1.xml" /><Relationship Id="rId5" Type="http://schemas.openxmlformats.org/officeDocument/2006/relationships/slide" Target="slides/slide1.xml" /><Relationship Id="rId50" Type="http://schemas.openxmlformats.org/officeDocument/2006/relationships/tableStyles" Target="tableStyles.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chart1.xml><?xml version="1.0" encoding="utf-8"?>
<c:chartSpace xmlns:a="http://schemas.openxmlformats.org/drawingml/2006/main" xmlns:r="http://schemas.openxmlformats.org/officeDocument/2006/relationships" xmlns:c="http://schemas.openxmlformats.org/drawingml/20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plotArea>
      <c:layout>
        <c:manualLayout>
          <c:layoutTarget val="inner"/>
          <c:xMode val="edge"/>
          <c:yMode val="edge"/>
          <c:x val="0.072149403393268585"/>
          <c:y val="0.051400553435087204"/>
          <c:w val="0.84794610738754272"/>
          <c:h val="0.86965662240982056"/>
        </c:manualLayout>
      </c:layout>
      <c:barChart>
        <c:barDir val="col"/>
        <c:grouping val="clustered"/>
        <c:varyColors val="0"/>
        <c:ser>
          <c:idx val="0"/>
          <c:order val="0"/>
          <c:tx>
            <c:strRef>
              <c:f>'Veřejný dluh'!$N$20</c:f>
              <c:strCache>
                <c:ptCount val="1"/>
                <c:pt idx="0">
                  <c:v>Vládní dluh</c:v>
                </c:pt>
              </c:strCache>
            </c:strRef>
          </c:tx>
          <c:spPr>
            <a:pattFill prst="trellis">
              <a:fgClr>
                <a:schemeClr val="accent1">
                  <a:lumMod val="75000"/>
                </a:schemeClr>
              </a:fgClr>
              <a:bgClr>
                <a:schemeClr val="bg1"/>
              </a:bgClr>
            </a:pattFill>
            <a:ln>
              <a:solidFill>
                <a:schemeClr val="tx2"/>
              </a:solidFill>
            </a:ln>
            <a:scene3d>
              <a:camera prst="orthographicFront"/>
              <a:lightRig rig="threePt" dir="t"/>
            </a:scene3d>
            <a:sp3d prstMaterial="translucentPowder">
              <a:bevelB w="152400" h="152400"/>
            </a:sp3d>
          </c:spPr>
          <c:invertIfNegative val="0"/>
          <c:cat>
            <c:numRef>
              <c:f>'Veřejný dluh'!$O$19:$AE$19</c:f>
              <c:numCache>
                <c:formatCode>General</c:formatCode>
                <c:ptCount val="17"/>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numCache>
            </c:numRef>
          </c:cat>
          <c:val>
            <c:numRef>
              <c:f>'Veřejný dluh'!$O$20:$AE$20</c:f>
              <c:numCache>
                <c:formatCode>0.0</c:formatCode>
                <c:ptCount val="17"/>
                <c:pt idx="0">
                  <c:v>11.9273945191093</c:v>
                </c:pt>
                <c:pt idx="1">
                  <c:v>12.5840086921276</c:v>
                </c:pt>
                <c:pt idx="2">
                  <c:v>14.4799408997843</c:v>
                </c:pt>
                <c:pt idx="3">
                  <c:v>15.8269129739421</c:v>
                </c:pt>
                <c:pt idx="4">
                  <c:v>17.7973251912702</c:v>
                </c:pt>
                <c:pt idx="5">
                  <c:v>23.8871710970992</c:v>
                </c:pt>
                <c:pt idx="6">
                  <c:v>27.0645717868925</c:v>
                </c:pt>
                <c:pt idx="7">
                  <c:v>28.5785870874932</c:v>
                </c:pt>
                <c:pt idx="8">
                  <c:v>28.9428548408902</c:v>
                </c:pt>
                <c:pt idx="9">
                  <c:v>28.4141555864208</c:v>
                </c:pt>
                <c:pt idx="10">
                  <c:v>28.2798807730957</c:v>
                </c:pt>
                <c:pt idx="11">
                  <c:v>27.9429242775502</c:v>
                </c:pt>
                <c:pt idx="12">
                  <c:v>28.6959474962524</c:v>
                </c:pt>
                <c:pt idx="13">
                  <c:v>34.1997920179921</c:v>
                </c:pt>
                <c:pt idx="14">
                  <c:v>37.8191663374608</c:v>
                </c:pt>
                <c:pt idx="15">
                  <c:v>40.780819104999</c:v>
                </c:pt>
                <c:pt idx="16">
                  <c:v>45.7625932392881</c:v>
                </c:pt>
              </c:numCache>
            </c:numRef>
          </c:val>
        </c:ser>
        <c:dLbls>
          <c:showLegendKey val="0"/>
          <c:showVal val="0"/>
          <c:showCatName val="0"/>
          <c:showSerName val="0"/>
          <c:showPercent val="0"/>
          <c:showBubbleSize val="0"/>
          <c:showLeaderLines val="0"/>
        </c:dLbls>
        <c:gapWidth/>
        <c:overlap/>
        <c:axId val="78860672"/>
        <c:axId val="78862208"/>
      </c:barChart>
      <c:lineChart>
        <c:grouping val="stacked"/>
        <c:varyColors val="0"/>
        <c:ser>
          <c:idx val="1"/>
          <c:order val="1"/>
          <c:tx>
            <c:strRef>
              <c:f>'Veřejný dluh'!$N$21</c:f>
              <c:strCache>
                <c:ptCount val="1"/>
                <c:pt idx="0">
                  <c:v>EDP B.9</c:v>
                </c:pt>
              </c:strCache>
            </c:strRef>
          </c:tx>
          <c:marker>
            <c:symbol val="star"/>
            <c:size val="7"/>
          </c:marker>
          <c:dPt>
            <c:idx val="3"/>
            <c:invertIfNegative val="1"/>
            <c:marker>
              <c:spPr>
                <a:scene3d>
                  <a:camera prst="orthographicFront"/>
                  <a:lightRig rig="threePt" dir="t"/>
                </a:scene3d>
                <a:sp3d>
                  <a:bevelB prst="relaxedInset"/>
                </a:sp3d>
              </c:spPr>
            </c:marker>
          </c:dPt>
          <c:cat>
            <c:numRef>
              <c:f>'Veřejný dluh'!$O$19:$AE$19</c:f>
              <c:numCache>
                <c:formatCode>General</c:formatCode>
                <c:ptCount val="17"/>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numCache>
            </c:numRef>
          </c:cat>
          <c:val>
            <c:numRef>
              <c:f>'Veřejný dluh'!$O$21:$AE$21</c:f>
              <c:numCache>
                <c:formatCode>0.0</c:formatCode>
                <c:ptCount val="17"/>
                <c:pt idx="0">
                  <c:v>-3.13378652626201</c:v>
                </c:pt>
                <c:pt idx="1">
                  <c:v>-3.61945627516016</c:v>
                </c:pt>
                <c:pt idx="2">
                  <c:v>-4.82629125288674</c:v>
                </c:pt>
                <c:pt idx="3">
                  <c:v>-3.58646696661692</c:v>
                </c:pt>
                <c:pt idx="4">
                  <c:v>-3.62489233134848</c:v>
                </c:pt>
                <c:pt idx="5">
                  <c:v>-5.58851601167545</c:v>
                </c:pt>
                <c:pt idx="6">
                  <c:v>-6.53312716891331</c:v>
                </c:pt>
                <c:pt idx="7">
                  <c:v>-6.70814071017262</c:v>
                </c:pt>
                <c:pt idx="8">
                  <c:v>-2.84773307951872</c:v>
                </c:pt>
                <c:pt idx="9">
                  <c:v>-3.2496848580385</c:v>
                </c:pt>
                <c:pt idx="10">
                  <c:v>-2.37642497656296</c:v>
                </c:pt>
                <c:pt idx="11">
                  <c:v>-0.735712298430639</c:v>
                </c:pt>
                <c:pt idx="12">
                  <c:v>-2.23331135889592</c:v>
                </c:pt>
                <c:pt idx="13">
                  <c:v>-5.80825271968798</c:v>
                </c:pt>
                <c:pt idx="14">
                  <c:v>-4.80875746503465</c:v>
                </c:pt>
                <c:pt idx="15">
                  <c:v>-3.24749114330049</c:v>
                </c:pt>
                <c:pt idx="16">
                  <c:v>-4.3784901720346</c:v>
                </c:pt>
              </c:numCache>
            </c:numRef>
          </c:val>
          <c:smooth val="0"/>
        </c:ser>
        <c:dLbls>
          <c:showLegendKey val="0"/>
          <c:showVal val="0"/>
          <c:showCatName val="0"/>
          <c:showSerName val="0"/>
          <c:showPercent val="0"/>
          <c:showBubbleSize val="0"/>
          <c:showLeaderLines val="0"/>
        </c:dLbls>
        <c:axId val="78864384"/>
        <c:axId val="78865920"/>
      </c:lineChart>
      <c:catAx>
        <c:axId val="78860672"/>
        <c:scaling>
          <c:orientation/>
        </c:scaling>
        <c:delete val="0"/>
        <c:axPos val="b"/>
        <c:majorGridlines>
          <c:spPr>
            <a:ln>
              <a:solidFill>
                <a:schemeClr val="accent1">
                  <a:lumMod val="60000"/>
                  <a:lumOff val="40000"/>
                </a:schemeClr>
              </a:solidFill>
              <a:prstDash val="sysDot"/>
            </a:ln>
          </c:spPr>
        </c:majorGridlines>
        <c:numFmt formatCode="General" sourceLinked="1"/>
        <c:majorTickMark val="out"/>
        <c:minorTickMark val="none"/>
        <c:txPr>
          <a:bodyPr rot="0" vert="horz"/>
          <a:p>
            <a:pPr>
              <a:defRPr sz="800" b="0" i="0" u="none" strike="noStrike" baseline="0">
                <a:solidFill>
                  <a:srgbClr val="000000"/>
                </a:solidFill>
                <a:latin typeface="Calibri" charset="0"/>
                <a:ea typeface="Calibri" charset="0"/>
                <a:cs typeface="Calibri"/>
              </a:defRPr>
            </a:pPr>
            <a:endParaRPr lang="cs-CZ"/>
          </a:p>
        </c:txPr>
        <c:crossAx val="78862208"/>
        <c:crosses val="autoZero"/>
        <c:auto val="0"/>
        <c:lblAlgn val="ctr"/>
        <c:lblOffset/>
        <c:noMultiLvlLbl val="0"/>
      </c:catAx>
      <c:valAx>
        <c:axId val="78862208"/>
        <c:scaling>
          <c:orientation/>
          <c:max val="70"/>
        </c:scaling>
        <c:delete val="0"/>
        <c:axPos val="l"/>
        <c:majorGridlines>
          <c:spPr>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prstDash val="sysDot"/>
            </a:ln>
          </c:spPr>
        </c:majorGridlines>
        <c:title>
          <c:tx>
            <c:rich>
              <a:bodyPr/>
              <a:lstStyle>
                <a:defPPr>
                  <a:defRPr kern="1200" smtId="4294967295"/>
                </a:defPPr>
              </a:lstStyle>
              <a:p>
                <a:pPr>
                  <a:defRPr sz="800" b="0" i="0" u="none" strike="noStrike" baseline="0">
                    <a:solidFill>
                      <a:srgbClr val="000000"/>
                    </a:solidFill>
                    <a:latin typeface="Calibri" charset="0"/>
                    <a:ea typeface="Calibri" charset="0"/>
                    <a:cs typeface="Calibri"/>
                  </a:defRPr>
                </a:pPr>
                <a:r>
                  <a:rPr lang="cs-CZ"/>
                  <a:t>vládní dluh (v % HDP)</a:t>
                </a:r>
              </a:p>
            </c:rich>
          </c:tx>
          <c:layout>
            <c:manualLayout>
              <c:xMode val="edge"/>
              <c:yMode val="edge"/>
              <c:x val="0.0058309040032327175"/>
              <c:y val="0.2622123658657074"/>
            </c:manualLayout>
          </c:layout>
          <c:overlay val="0"/>
        </c:title>
        <c:numFmt formatCode="0" sourceLinked="0"/>
        <c:majorTickMark val="out"/>
        <c:minorTickMark val="none"/>
        <c:txPr>
          <a:bodyPr rot="0" vert="horz"/>
          <a:p>
            <a:pPr>
              <a:defRPr sz="1000" b="0" i="0" u="none" strike="noStrike" baseline="0">
                <a:solidFill>
                  <a:srgbClr val="000000"/>
                </a:solidFill>
                <a:latin typeface="Calibri" charset="0"/>
                <a:ea typeface="Calibri" charset="0"/>
                <a:cs typeface="Calibri"/>
              </a:defRPr>
            </a:pPr>
            <a:endParaRPr lang="cs-CZ"/>
          </a:p>
        </c:txPr>
        <c:crossAx val="78860672"/>
        <c:crosses val="autoZero"/>
        <c:crossBetween val="between"/>
      </c:valAx>
      <c:valAx>
        <c:axId val="78865920"/>
        <c:scaling>
          <c:orientation/>
          <c:max val="-0.5"/>
          <c:min val="-7"/>
        </c:scaling>
        <c:delete val="0"/>
        <c:axPos val="r"/>
        <c:title>
          <c:tx>
            <c:rich>
              <a:bodyPr/>
              <a:lstStyle>
                <a:defPPr>
                  <a:defRPr kern="1200" smtId="4294967295"/>
                </a:defPPr>
              </a:lstStyle>
              <a:p>
                <a:pPr>
                  <a:defRPr sz="800" b="0" i="0" u="none" strike="noStrike" baseline="0">
                    <a:solidFill>
                      <a:srgbClr val="FF0000"/>
                    </a:solidFill>
                    <a:latin typeface="Calibri" charset="0"/>
                    <a:ea typeface="Calibri" charset="0"/>
                    <a:cs typeface="Calibri"/>
                  </a:defRPr>
                </a:pPr>
                <a:r>
                  <a:rPr lang="cs-CZ"/>
                  <a:t>vládní saldo EDP B.9 (v % HDP)</a:t>
                </a:r>
              </a:p>
            </c:rich>
          </c:tx>
          <c:layout>
            <c:manualLayout>
              <c:xMode val="edge"/>
              <c:yMode val="edge"/>
              <c:x val="0.96267241239547729"/>
              <c:y val="0.13883274793624878"/>
            </c:manualLayout>
          </c:layout>
          <c:overlay val="0"/>
        </c:title>
        <c:numFmt formatCode="0" sourceLinked="0"/>
        <c:majorTickMark val="out"/>
        <c:minorTickMark val="none"/>
        <c:txPr>
          <a:bodyPr rot="0" vert="horz"/>
          <a:p>
            <a:pPr>
              <a:defRPr sz="1000" b="0" i="0" u="none" strike="noStrike" baseline="0">
                <a:solidFill>
                  <a:srgbClr val="000000"/>
                </a:solidFill>
                <a:latin typeface="Calibri" charset="0"/>
                <a:ea typeface="Calibri" charset="0"/>
                <a:cs typeface="Calibri"/>
              </a:defRPr>
            </a:pPr>
            <a:endParaRPr lang="cs-CZ"/>
          </a:p>
        </c:txPr>
        <c:crossAx val="78864384"/>
        <c:crosses val="max"/>
        <c:crossBetween val="between"/>
      </c:valAx>
      <c:catAx>
        <c:axId val="78864384"/>
        <c:scaling>
          <c:orientation/>
        </c:scaling>
        <c:delete val="1"/>
        <c:axPos val="b"/>
        <c:numFmt formatCode="General" sourceLinked="1"/>
        <c:majorTickMark val="out"/>
        <c:minorTickMark val="none"/>
        <c:tickLblPos val="none"/>
        <c:crossAx val="78865920"/>
        <c:crosses val="autoZero"/>
        <c:auto val="0"/>
        <c:lblAlgn val="ctr"/>
        <c:lblOffset/>
        <c:noMultiLvlLbl val="0"/>
      </c:catAx>
      <c:spPr>
        <a:effectLst>
          <a:innerShdw blurRad="863600">
            <a:schemeClr val="accent1">
              <a:lumMod val="20000"/>
              <a:lumOff val="80000"/>
            </a:schemeClr>
          </a:innerShdw>
        </a:effectLst>
      </c:spPr>
    </c:plotArea>
    <c:plotVisOnly val="1"/>
    <c:dispBlanksAs val="gap"/>
    <c:showDLblsOverMax val="0"/>
  </c:chart>
  <c:txPr>
    <a:bodyPr/>
    <a:p>
      <a:pPr>
        <a:defRPr sz="1000" b="0" i="0" u="none" strike="noStrike" baseline="0">
          <a:solidFill>
            <a:srgbClr val="000000"/>
          </a:solidFill>
          <a:latin typeface="Calibri" charset="0"/>
          <a:ea typeface="Calibri" charset="0"/>
          <a:cs typeface="Calibri"/>
        </a:defRPr>
      </a:pPr>
      <a:endParaRPr lang="cs-CZ"/>
    </a:p>
  </c:txPr>
  <c:externalData r:id="rId1">
    <c:autoUpdate val="0"/>
  </c:externalData>
</c:chartSpace>
</file>

<file path=ppt/charts/chart2.xml><?xml version="1.0" encoding="utf-8"?>
<c:chartSpace xmlns:a="http://schemas.openxmlformats.org/drawingml/2006/main" xmlns:r="http://schemas.openxmlformats.org/officeDocument/2006/relationships" xmlns:c="http://schemas.openxmlformats.org/drawingml/20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plotArea>
      <c:barChart>
        <c:barDir val="col"/>
        <c:grouping val="clustered"/>
        <c:varyColors val="0"/>
        <c:ser>
          <c:idx val="0"/>
          <c:order val="0"/>
          <c:invertIfNegative val="0"/>
          <c:dPt>
            <c:idx val="0"/>
            <c:invertIfNegative val="0"/>
            <c:spPr>
              <a:solidFill>
                <a:srgbClr val="C00000"/>
              </a:solidFill>
            </c:spPr>
          </c:dPt>
          <c:dPt>
            <c:idx val="1"/>
            <c:invertIfNegative val="0"/>
            <c:spPr>
              <a:solidFill>
                <a:srgbClr val="C00000"/>
              </a:solidFill>
            </c:spPr>
          </c:dPt>
          <c:dPt>
            <c:idx val="2"/>
            <c:invertIfNegative val="0"/>
            <c:spPr>
              <a:solidFill>
                <a:srgbClr val="C00000"/>
              </a:solidFill>
            </c:spPr>
          </c:dPt>
          <c:dPt>
            <c:idx val="3"/>
            <c:invertIfNegative val="0"/>
            <c:spPr>
              <a:solidFill>
                <a:srgbClr val="C00000"/>
              </a:solidFill>
            </c:spPr>
          </c:dPt>
          <c:dPt>
            <c:idx val="4"/>
            <c:invertIfNegative val="0"/>
            <c:spPr>
              <a:solidFill>
                <a:srgbClr val="C00000"/>
              </a:solidFill>
            </c:spPr>
          </c:dPt>
          <c:dLbls>
            <c:showLegendKey val="0"/>
            <c:showVal val="1"/>
            <c:showCatName val="0"/>
            <c:showSerName val="0"/>
            <c:showPercent val="0"/>
            <c:showBubbleSize val="0"/>
            <c:showLeaderLines val="0"/>
          </c:dLbls>
          <c:cat>
            <c:strRef>
              <c:f>List2!$D$156:$D$167</c:f>
              <c:strCache>
                <c:ptCount val="12"/>
                <c:pt idx="0">
                  <c:v>100 a více</c:v>
                </c:pt>
                <c:pt idx="1">
                  <c:v>90 až 100</c:v>
                </c:pt>
                <c:pt idx="2">
                  <c:v>80 až 90</c:v>
                </c:pt>
                <c:pt idx="3">
                  <c:v>70 až 80</c:v>
                </c:pt>
                <c:pt idx="4">
                  <c:v>60 až 70</c:v>
                </c:pt>
                <c:pt idx="5">
                  <c:v>50 až 60</c:v>
                </c:pt>
                <c:pt idx="6">
                  <c:v>40 až 50</c:v>
                </c:pt>
                <c:pt idx="7">
                  <c:v>30 až 40</c:v>
                </c:pt>
                <c:pt idx="8">
                  <c:v>20 až 30</c:v>
                </c:pt>
                <c:pt idx="9">
                  <c:v>10 až 20</c:v>
                </c:pt>
                <c:pt idx="10">
                  <c:v>do 10</c:v>
                </c:pt>
                <c:pt idx="11">
                  <c:v>0</c:v>
                </c:pt>
              </c:strCache>
            </c:strRef>
          </c:cat>
          <c:val>
            <c:numRef>
              <c:f>List2!$E$156:$E$167</c:f>
              <c:numCache>
                <c:formatCode>General</c:formatCode>
                <c:ptCount val="12"/>
                <c:pt idx="0">
                  <c:v>154</c:v>
                </c:pt>
                <c:pt idx="1">
                  <c:v>38</c:v>
                </c:pt>
                <c:pt idx="2">
                  <c:v>37</c:v>
                </c:pt>
                <c:pt idx="3">
                  <c:v>78</c:v>
                </c:pt>
                <c:pt idx="4">
                  <c:v>115</c:v>
                </c:pt>
                <c:pt idx="5">
                  <c:v>156</c:v>
                </c:pt>
                <c:pt idx="6">
                  <c:v>229</c:v>
                </c:pt>
                <c:pt idx="7">
                  <c:v>292</c:v>
                </c:pt>
                <c:pt idx="8">
                  <c:v>425</c:v>
                </c:pt>
                <c:pt idx="9">
                  <c:v>566</c:v>
                </c:pt>
                <c:pt idx="10">
                  <c:v>604</c:v>
                </c:pt>
                <c:pt idx="11">
                  <c:v>3555</c:v>
                </c:pt>
              </c:numCache>
            </c:numRef>
          </c:val>
        </c:ser>
        <c:dLbls>
          <c:showLegendKey val="0"/>
          <c:showVal val="0"/>
          <c:showCatName val="0"/>
          <c:showSerName val="0"/>
          <c:showPercent val="0"/>
          <c:showBubbleSize val="0"/>
          <c:showLeaderLines val="0"/>
        </c:dLbls>
        <c:gapWidth/>
        <c:overlap/>
        <c:axId val="79722752"/>
        <c:axId val="79733120"/>
      </c:barChart>
      <c:catAx>
        <c:axId val="79722752"/>
        <c:scaling>
          <c:orientation/>
        </c:scaling>
        <c:delete val="0"/>
        <c:axPos val="b"/>
        <c:majorGridlines>
          <c:spPr>
            <a:ln w="6350">
              <a:solidFill>
                <a:schemeClr val="accent1">
                  <a:lumMod val="20000"/>
                  <a:lumOff val="80000"/>
                </a:schemeClr>
              </a:solidFill>
              <a:prstDash val="sysDot"/>
            </a:ln>
          </c:spPr>
        </c:majorGridlines>
        <c:title>
          <c:tx>
            <c:rich>
              <a:bodyPr/>
              <a:lstStyle>
                <a:defPPr>
                  <a:defRPr kern="1200" smtId="4294967295"/>
                </a:defPPr>
              </a:lstStyle>
              <a:p>
                <a:pPr>
                  <a:defRPr/>
                </a:pPr>
                <a:r>
                  <a:rPr lang="cs-CZ" b="0" i="1"/>
                  <a:t>hodnota ukazatele</a:t>
                </a:r>
              </a:p>
            </c:rich>
          </c:tx>
          <c:layout>
            <c:manualLayout>
              <c:xMode val="edge"/>
              <c:yMode val="edge"/>
              <c:x val="0.45384120941162109"/>
              <c:y val="0.86970788240432739"/>
            </c:manualLayout>
          </c:layout>
          <c:overlay val="0"/>
        </c:title>
        <c:numFmt formatCode="General" sourceLinked="1"/>
        <c:majorTickMark val="out"/>
        <c:minorTickMark val="none"/>
        <c:crossAx val="79733120"/>
        <c:crosses val="autoZero"/>
        <c:auto val="0"/>
        <c:lblAlgn val="ctr"/>
        <c:lblOffset/>
        <c:noMultiLvlLbl val="0"/>
      </c:catAx>
      <c:valAx>
        <c:axId val="79733120"/>
        <c:scaling>
          <c:orientation/>
          <c:max val="3600"/>
          <c:min val="0"/>
        </c:scaling>
        <c:delete val="0"/>
        <c:axPos val="l"/>
        <c:majorGridlines>
          <c:spPr>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prstDash val="sysDot"/>
            </a:ln>
          </c:spPr>
        </c:majorGridlines>
        <c:title>
          <c:tx>
            <c:rich>
              <a:bodyPr rot="-5400000" vert="horz"/>
              <a:lstStyle>
                <a:defPPr>
                  <a:defRPr kern="1200" smtId="4294967295"/>
                </a:defPPr>
              </a:lstStyle>
              <a:p>
                <a:pPr>
                  <a:defRPr b="0" i="1"/>
                </a:pPr>
                <a:r>
                  <a:rPr lang="cs-CZ" b="0" i="1"/>
                  <a:t>počet obcí</a:t>
                </a:r>
              </a:p>
            </c:rich>
          </c:tx>
          <c:layout>
            <c:manualLayout>
              <c:xMode val="edge"/>
              <c:yMode val="edge"/>
              <c:x val="0.0086692674085497856"/>
              <c:y val="0.24330490827560425"/>
            </c:manualLayout>
          </c:layout>
          <c:overlay val="0"/>
        </c:title>
        <c:numFmt formatCode="General" sourceLinked="1"/>
        <c:majorTickMark val="out"/>
        <c:minorTickMark val="none"/>
        <c:crossAx val="79722752"/>
        <c:crosses val="autoZero"/>
        <c:crossBetween val="between"/>
        <c:majorUnit val="500"/>
      </c:valAx>
    </c:plotArea>
    <c:plotVisOnly val="1"/>
    <c:dispBlanksAs val="gap"/>
    <c:showDLblsOverMax val="0"/>
  </c:chart>
  <c:spPr>
    <a:noFill/>
    <a:ln cap="rnd">
      <a:noFill/>
    </a:ln>
    <a:effectLst>
      <a:outerShdw blurRad="50800" dist="50800" dir="5400000" algn="ctr" rotWithShape="0">
        <a:schemeClr val="bg1">
          <a:lumMod val="85000"/>
        </a:schemeClr>
      </a:outerShdw>
      <a:softEdge rad="635000"/>
    </a:effectLst>
  </c:spPr>
  <c:externalData r:id="rId1">
    <c:autoUpdate val="0"/>
  </c:externalData>
</c:chartSpace>
</file>

<file path=ppt/diagrams/colors1.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a="http://schemas.openxmlformats.org/drawingml/2006/main" xmlns:dgm="http://schemas.openxmlformats.org/drawingml/2006/diagram"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a="http://schemas.openxmlformats.org/drawingml/2006/main" xmlns:r="http://schemas.openxmlformats.org/officeDocument/2006/relationships" xmlns:dgm="http://schemas.openxmlformats.org/drawingml/2006/diagram">
  <dgm:ptLst>
    <dgm:pt modelId="{D4A6F060-981B-468D-89FE-F10D865EADF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defPPr>
            <a:defRPr kern="1200" smtId="4294967295"/>
          </a:defPPr>
        </a:lstStyle>
        <a:p>
          <a:endParaRPr lang="cs-CZ"/>
        </a:p>
      </dgm:t>
    </dgm:pt>
    <dgm:pt modelId="{BBE5C33C-3484-4BCA-8526-EC48CEA94CC9}" type="parTrans" cxnId="{91FB27DF-95C3-49E6-820E-012E08E5733E}">
      <dgm:prSet/>
      <dgm:spPr/>
      <dgm:t>
        <a:bodyPr/>
        <a:lstStyle>
          <a:defPPr>
            <a:defRPr kern="1200" smtId="4294967295"/>
          </a:defPPr>
        </a:lstStyle>
        <a:p>
          <a:endParaRPr lang="cs-CZ"/>
        </a:p>
      </dgm:t>
    </dgm:pt>
    <dgm:pt modelId="{97DE4115-D57B-44B8-8193-FC49F2C9A0D9}">
      <dgm:prSet phldrT="[Text]"/>
      <dgm:spPr/>
      <dgm:t>
        <a:bodyPr/>
        <a:lstStyle>
          <a:defPPr>
            <a:defRPr kern="1200" smtId="4294967295"/>
          </a:defPPr>
        </a:lstStyle>
        <a:p>
          <a:r>
            <a:rPr lang="cs-CZ" smtClean="0"/>
            <a:t>01-06/12</a:t>
          </a:r>
          <a:endParaRPr lang="cs-CZ"/>
        </a:p>
      </dgm:t>
    </dgm:pt>
    <dgm:pt modelId="{108C6595-5DD4-4A49-9977-034BED8D2B08}" type="parTrans" cxnId="{0166B026-EA40-4AE3-8516-77429CE1EC58}">
      <dgm:prSet/>
      <dgm:spPr/>
      <dgm:t>
        <a:bodyPr/>
        <a:lstStyle>
          <a:defPPr>
            <a:defRPr kern="1200" smtId="4294967295"/>
          </a:defPPr>
        </a:lstStyle>
        <a:p>
          <a:endParaRPr lang="cs-CZ"/>
        </a:p>
      </dgm:t>
    </dgm:pt>
    <dgm:pt modelId="{800171AA-AF84-4D4E-9BFB-F9511514603D}">
      <dgm:prSet phldrT="[Text]" custT="1"/>
      <dgm:spPr/>
      <dgm:t>
        <a:bodyPr/>
        <a:lstStyle>
          <a:defPPr>
            <a:defRPr kern="1200" smtId="4294967295"/>
          </a:defPPr>
        </a:lstStyle>
        <a:p>
          <a:pPr marL="171450" algn="just">
            <a:spcAft>
              <a:spcPct val="15000"/>
            </a:spcAft>
          </a:pPr>
          <a:r>
            <a:rPr lang="cs-CZ" sz="1600" b="1" smtClean="0">
              <a:solidFill>
                <a:schemeClr val="tx2">
                  <a:lumMod val="60000"/>
                  <a:lumOff val="40000"/>
                </a:schemeClr>
              </a:solidFill>
            </a:rPr>
            <a:t>Pracovní skupina ministra financí</a:t>
          </a:r>
          <a:r>
            <a:rPr lang="cs-CZ" sz="1600" b="1" smtClean="0"/>
            <a:t> </a:t>
          </a:r>
          <a:r>
            <a:rPr lang="cs-CZ" sz="1600" smtClean="0"/>
            <a:t>se zástupci parlamentních politických stran    (ČSSD, KSČM, VV, ODS, TOP09) – 01 až 03/12</a:t>
          </a:r>
          <a:endParaRPr lang="cs-CZ" sz="1600"/>
        </a:p>
      </dgm:t>
    </dgm:pt>
    <dgm:pt modelId="{B4D5EA6B-434B-4116-8A2F-9C2CCB2A55E8}" type="sibTrans" cxnId="{0166B026-EA40-4AE3-8516-77429CE1EC58}">
      <dgm:prSet/>
      <dgm:spPr/>
      <dgm:t>
        <a:bodyPr/>
        <a:lstStyle>
          <a:defPPr>
            <a:defRPr kern="1200" smtId="4294967295"/>
          </a:defPPr>
        </a:lstStyle>
        <a:p>
          <a:endParaRPr lang="cs-CZ"/>
        </a:p>
      </dgm:t>
    </dgm:pt>
    <dgm:pt modelId="{12C164F5-5608-46A5-9BB6-EEACBF23F230}" type="parTrans" cxnId="{232F6BA4-DFBE-4557-8DB3-8F5A41DA2BB4}">
      <dgm:prSet/>
      <dgm:spPr/>
      <dgm:t>
        <a:bodyPr/>
        <a:lstStyle>
          <a:defPPr>
            <a:defRPr kern="1200" smtId="4294967295"/>
          </a:defPPr>
        </a:lstStyle>
        <a:p>
          <a:endParaRPr lang="cs-CZ"/>
        </a:p>
      </dgm:t>
    </dgm:pt>
    <dgm:pt modelId="{50541F67-16A1-44F3-AEC1-88354E06EBFD}">
      <dgm:prSet phldrT="[Text]" custT="1"/>
      <dgm:spPr/>
      <dgm:t>
        <a:bodyPr/>
        <a:lstStyle>
          <a:defPPr>
            <a:defRPr kern="1200" smtId="4294967295"/>
          </a:defPPr>
        </a:lstStyle>
        <a:p>
          <a:pPr marL="171450" algn="just">
            <a:spcAft>
              <a:spcPct val="0"/>
            </a:spcAft>
          </a:pPr>
          <a:r>
            <a:rPr lang="cs-CZ" sz="1600" smtClean="0"/>
            <a:t>„Předpoklady a východiska pro přípravu ústavního zákona o rozpočtové kázni             a odpovědnosti“ – schválen 11. 4. 2012 (usnesení vlády 253) </a:t>
          </a:r>
          <a:endParaRPr lang="cs-CZ" sz="1600"/>
        </a:p>
      </dgm:t>
    </dgm:pt>
    <dgm:pt modelId="{A3058E31-176B-45ED-8D0F-6852618B1FF5}" type="sibTrans" cxnId="{232F6BA4-DFBE-4557-8DB3-8F5A41DA2BB4}">
      <dgm:prSet/>
      <dgm:spPr/>
      <dgm:t>
        <a:bodyPr/>
        <a:lstStyle>
          <a:defPPr>
            <a:defRPr kern="1200" smtId="4294967295"/>
          </a:defPPr>
        </a:lstStyle>
        <a:p>
          <a:endParaRPr lang="cs-CZ"/>
        </a:p>
      </dgm:t>
    </dgm:pt>
    <dgm:pt modelId="{0B599737-E335-4464-AD06-739DB08D941C}" type="parTrans" cxnId="{B04FD602-F061-42BB-AA07-A7014832A191}">
      <dgm:prSet/>
      <dgm:spPr/>
      <dgm:t>
        <a:bodyPr/>
        <a:lstStyle>
          <a:defPPr>
            <a:defRPr kern="1200" smtId="4294967295"/>
          </a:defPPr>
        </a:lstStyle>
        <a:p>
          <a:endParaRPr lang="cs-CZ"/>
        </a:p>
      </dgm:t>
    </dgm:pt>
    <dgm:pt modelId="{3ED2485D-C18B-4E25-A26F-FB558E062707}">
      <dgm:prSet phldrT="[Text]" custT="1"/>
      <dgm:spPr/>
      <dgm:t>
        <a:bodyPr/>
        <a:lstStyle>
          <a:defPPr>
            <a:defRPr kern="1200" smtId="4294967295"/>
          </a:defPPr>
        </a:lstStyle>
        <a:p>
          <a:pPr marL="171450" algn="just">
            <a:spcAft>
              <a:spcPct val="0"/>
            </a:spcAft>
          </a:pPr>
          <a:r>
            <a:rPr lang="cs-CZ" sz="1600" smtClean="0"/>
            <a:t>Vnitřní a vnější připomínkové řízení</a:t>
          </a:r>
          <a:endParaRPr lang="cs-CZ" sz="1600"/>
        </a:p>
      </dgm:t>
    </dgm:pt>
    <dgm:pt modelId="{72D4F5CC-0D7A-4817-831E-BF675EEB8D37}" type="sibTrans" cxnId="{B04FD602-F061-42BB-AA07-A7014832A191}">
      <dgm:prSet/>
      <dgm:spPr/>
      <dgm:t>
        <a:bodyPr/>
        <a:lstStyle>
          <a:defPPr>
            <a:defRPr kern="1200" smtId="4294967295"/>
          </a:defPPr>
        </a:lstStyle>
        <a:p>
          <a:endParaRPr lang="cs-CZ"/>
        </a:p>
      </dgm:t>
    </dgm:pt>
    <dgm:pt modelId="{B5E44968-79D5-4F13-B8BE-84AF4C5339C2}" type="parTrans" cxnId="{BB13BA54-F500-46EC-9582-D3B28C46285B}">
      <dgm:prSet/>
      <dgm:spPr/>
      <dgm:t>
        <a:bodyPr/>
        <a:lstStyle>
          <a:defPPr>
            <a:defRPr kern="1200" smtId="4294967295"/>
          </a:defPPr>
        </a:lstStyle>
        <a:p>
          <a:endParaRPr lang="cs-CZ"/>
        </a:p>
      </dgm:t>
    </dgm:pt>
    <dgm:pt modelId="{A042B883-05B7-4BA2-A66E-B8BBCD6898AD}">
      <dgm:prSet phldrT="[Text]" custT="1"/>
      <dgm:spPr/>
      <dgm:t>
        <a:bodyPr/>
        <a:lstStyle>
          <a:defPPr>
            <a:defRPr kern="1200" smtId="4294967295"/>
          </a:defPPr>
        </a:lstStyle>
        <a:p>
          <a:pPr marL="171450" algn="just">
            <a:spcAft>
              <a:spcPct val="15000"/>
            </a:spcAft>
          </a:pPr>
          <a:r>
            <a:rPr lang="cs-CZ" sz="1600" smtClean="0"/>
            <a:t>MF předložilo návrh ústavního zákona Úřadu vlády 30. 6. 2012 </a:t>
          </a:r>
          <a:endParaRPr lang="cs-CZ" sz="1600"/>
        </a:p>
      </dgm:t>
    </dgm:pt>
    <dgm:pt modelId="{F61FE906-3E1A-4643-BA44-4B1242A7FABB}" type="sibTrans" cxnId="{BB13BA54-F500-46EC-9582-D3B28C46285B}">
      <dgm:prSet/>
      <dgm:spPr/>
      <dgm:t>
        <a:bodyPr/>
        <a:lstStyle>
          <a:defPPr>
            <a:defRPr kern="1200" smtId="4294967295"/>
          </a:defPPr>
        </a:lstStyle>
        <a:p>
          <a:endParaRPr lang="cs-CZ"/>
        </a:p>
      </dgm:t>
    </dgm:pt>
    <dgm:pt modelId="{3403B7D0-D8FE-45DE-9C53-0FC02A753417}" type="sibTrans" cxnId="{91FB27DF-95C3-49E6-820E-012E08E5733E}">
      <dgm:prSet/>
      <dgm:spPr/>
      <dgm:t>
        <a:bodyPr/>
        <a:lstStyle>
          <a:defPPr>
            <a:defRPr kern="1200" smtId="4294967295"/>
          </a:defPPr>
        </a:lstStyle>
        <a:p>
          <a:endParaRPr lang="cs-CZ"/>
        </a:p>
      </dgm:t>
    </dgm:pt>
    <dgm:pt modelId="{26A6B7DE-D4F9-4E24-B47A-51D7E908C315}" type="parTrans" cxnId="{A0C20C98-1BE6-4272-B2F8-21564E0812B7}">
      <dgm:prSet/>
      <dgm:spPr/>
      <dgm:t>
        <a:bodyPr/>
        <a:lstStyle>
          <a:defPPr>
            <a:defRPr kern="1200" smtId="4294967295"/>
          </a:defPPr>
        </a:lstStyle>
        <a:p>
          <a:endParaRPr lang="cs-CZ"/>
        </a:p>
      </dgm:t>
    </dgm:pt>
    <dgm:pt modelId="{1611B909-0E2A-4927-AF73-74E2766B8595}">
      <dgm:prSet phldrT="[Text]"/>
      <dgm:spPr/>
      <dgm:t>
        <a:bodyPr/>
        <a:lstStyle>
          <a:defPPr>
            <a:defRPr kern="1200" smtId="4294967295"/>
          </a:defPPr>
        </a:lstStyle>
        <a:p>
          <a:r>
            <a:rPr lang="cs-CZ" smtClean="0"/>
            <a:t>10/12</a:t>
          </a:r>
          <a:endParaRPr lang="cs-CZ"/>
        </a:p>
      </dgm:t>
    </dgm:pt>
    <dgm:pt modelId="{8304BD27-6B10-4E9B-B902-C3073F6EC5FD}" type="parTrans" cxnId="{FD4E2D35-EFA8-489C-8CD4-77F8635B12C2}">
      <dgm:prSet/>
      <dgm:spPr/>
      <dgm:t>
        <a:bodyPr/>
        <a:lstStyle>
          <a:defPPr>
            <a:defRPr kern="1200" smtId="4294967295"/>
          </a:defPPr>
        </a:lstStyle>
        <a:p>
          <a:endParaRPr lang="cs-CZ"/>
        </a:p>
      </dgm:t>
    </dgm:pt>
    <dgm:pt modelId="{9797309D-7CB7-48AC-A457-ED093264686A}">
      <dgm:prSet phldrT="[Text]" custT="1"/>
      <dgm:spPr/>
      <dgm:t>
        <a:bodyPr/>
        <a:lstStyle>
          <a:defPPr>
            <a:defRPr kern="1200" smtId="4294967295"/>
          </a:defPPr>
        </a:lstStyle>
        <a:p>
          <a:pPr algn="just"/>
          <a:r>
            <a:rPr lang="cs-CZ" sz="1600" smtClean="0"/>
            <a:t>3x projednáván LRV – schválen a doporučen vládě ke schválení v září 2012 </a:t>
          </a:r>
          <a:endParaRPr lang="cs-CZ" sz="1600"/>
        </a:p>
      </dgm:t>
    </dgm:pt>
    <dgm:pt modelId="{324192F3-1914-44E4-8947-31E3FD58FA4E}" type="sibTrans" cxnId="{FD4E2D35-EFA8-489C-8CD4-77F8635B12C2}">
      <dgm:prSet/>
      <dgm:spPr/>
      <dgm:t>
        <a:bodyPr/>
        <a:lstStyle>
          <a:defPPr>
            <a:defRPr kern="1200" smtId="4294967295"/>
          </a:defPPr>
        </a:lstStyle>
        <a:p>
          <a:endParaRPr lang="cs-CZ"/>
        </a:p>
      </dgm:t>
    </dgm:pt>
    <dgm:pt modelId="{DD7EAE48-02FE-4A3C-B867-7A3E9F3335C0}" type="parTrans" cxnId="{EF425B84-7BED-4626-8A82-D02FA3A71C67}">
      <dgm:prSet/>
      <dgm:spPr/>
      <dgm:t>
        <a:bodyPr/>
        <a:lstStyle>
          <a:defPPr>
            <a:defRPr kern="1200" smtId="4294967295"/>
          </a:defPPr>
        </a:lstStyle>
        <a:p>
          <a:endParaRPr lang="cs-CZ"/>
        </a:p>
      </dgm:t>
    </dgm:pt>
    <dgm:pt modelId="{9FFF7E90-D2F0-45FB-BD10-4D8BBDA66C56}">
      <dgm:prSet phldrT="[Text]" custT="1"/>
      <dgm:spPr/>
      <dgm:t>
        <a:bodyPr/>
        <a:lstStyle>
          <a:defPPr>
            <a:defRPr kern="1200" smtId="4294967295"/>
          </a:defPPr>
        </a:lstStyle>
        <a:p>
          <a:pPr algn="just"/>
          <a:r>
            <a:rPr lang="cs-CZ" sz="1600" b="1" smtClean="0">
              <a:solidFill>
                <a:schemeClr val="tx2">
                  <a:lumMod val="60000"/>
                  <a:lumOff val="40000"/>
                </a:schemeClr>
              </a:solidFill>
            </a:rPr>
            <a:t>Schválen vládou - 10. 10. 2012 </a:t>
          </a:r>
          <a:r>
            <a:rPr lang="cs-CZ" sz="1600" smtClean="0"/>
            <a:t>(usnesení vlády 737) – ministr zdravotnictví se zdržel</a:t>
          </a:r>
          <a:endParaRPr lang="cs-CZ" sz="1600"/>
        </a:p>
      </dgm:t>
    </dgm:pt>
    <dgm:pt modelId="{B2760302-D7C2-4E06-BCD7-CC905E70A3E0}" type="sibTrans" cxnId="{EF425B84-7BED-4626-8A82-D02FA3A71C67}">
      <dgm:prSet/>
      <dgm:spPr/>
      <dgm:t>
        <a:bodyPr/>
        <a:lstStyle>
          <a:defPPr>
            <a:defRPr kern="1200" smtId="4294967295"/>
          </a:defPPr>
        </a:lstStyle>
        <a:p>
          <a:endParaRPr lang="cs-CZ"/>
        </a:p>
      </dgm:t>
    </dgm:pt>
    <dgm:pt modelId="{EE213C8B-F37D-4ACD-B6E7-3516EA012730}" type="parTrans" cxnId="{805CB5CC-3C8E-4DDF-8661-862E386B4579}">
      <dgm:prSet/>
      <dgm:spPr/>
      <dgm:t>
        <a:bodyPr/>
        <a:lstStyle>
          <a:defPPr>
            <a:defRPr kern="1200" smtId="4294967295"/>
          </a:defPPr>
        </a:lstStyle>
        <a:p>
          <a:endParaRPr lang="cs-CZ"/>
        </a:p>
      </dgm:t>
    </dgm:pt>
    <dgm:pt modelId="{FF58CD8D-728B-4839-879B-03B5CCA0161F}">
      <dgm:prSet phldrT="[Text]" custT="1"/>
      <dgm:spPr/>
      <dgm:t>
        <a:bodyPr/>
        <a:lstStyle>
          <a:defPPr>
            <a:defRPr kern="1200" smtId="4294967295"/>
          </a:defPPr>
        </a:lstStyle>
        <a:p>
          <a:pPr algn="just"/>
          <a:r>
            <a:rPr lang="cs-CZ" sz="1600" b="1" smtClean="0">
              <a:solidFill>
                <a:schemeClr val="tx2">
                  <a:lumMod val="60000"/>
                  <a:lumOff val="40000"/>
                </a:schemeClr>
              </a:solidFill>
            </a:rPr>
            <a:t>První čtení PSP ČR </a:t>
          </a:r>
          <a:r>
            <a:rPr lang="cs-CZ" sz="1600" smtClean="0"/>
            <a:t>– 6. 2. 2013 – přikázán k projednání Rozpočtovému výboru</a:t>
          </a:r>
          <a:endParaRPr lang="cs-CZ" sz="1600"/>
        </a:p>
      </dgm:t>
    </dgm:pt>
    <dgm:pt modelId="{A70B757D-1905-4495-9529-433657A67E6B}" type="sibTrans" cxnId="{805CB5CC-3C8E-4DDF-8661-862E386B4579}">
      <dgm:prSet/>
      <dgm:spPr/>
      <dgm:t>
        <a:bodyPr/>
        <a:lstStyle>
          <a:defPPr>
            <a:defRPr kern="1200" smtId="4294967295"/>
          </a:defPPr>
        </a:lstStyle>
        <a:p>
          <a:endParaRPr lang="cs-CZ"/>
        </a:p>
      </dgm:t>
    </dgm:pt>
    <dgm:pt modelId="{86D4FE8F-F524-48A1-BCB2-B704C7DF7FD8}" type="parTrans" cxnId="{9887B2D1-EBB6-4C92-84A5-51148C5CF69C}">
      <dgm:prSet/>
      <dgm:spPr/>
      <dgm:t>
        <a:bodyPr/>
        <a:lstStyle>
          <a:defPPr>
            <a:defRPr kern="1200" smtId="4294967295"/>
          </a:defPPr>
        </a:lstStyle>
        <a:p>
          <a:endParaRPr lang="cs-CZ"/>
        </a:p>
      </dgm:t>
    </dgm:pt>
    <dgm:pt modelId="{999F84A1-6851-41A5-A729-4F58D51CF004}">
      <dgm:prSet phldrT="[Text]" custT="1"/>
      <dgm:spPr/>
      <dgm:t>
        <a:bodyPr/>
        <a:lstStyle>
          <a:defPPr>
            <a:defRPr kern="1200" smtId="4294967295"/>
          </a:defPPr>
        </a:lstStyle>
        <a:p>
          <a:pPr algn="just"/>
          <a:r>
            <a:rPr lang="cs-CZ" sz="1600" smtClean="0"/>
            <a:t>Schůze rozpočtového výboru – 2x přerušeno projednávání (3 pozměňovací návrhy)</a:t>
          </a:r>
          <a:endParaRPr lang="cs-CZ" sz="1600"/>
        </a:p>
      </dgm:t>
    </dgm:pt>
    <dgm:pt modelId="{DEBEAFC3-CF8E-4260-A091-C979E434F7D5}" type="sibTrans" cxnId="{9887B2D1-EBB6-4C92-84A5-51148C5CF69C}">
      <dgm:prSet/>
      <dgm:spPr/>
      <dgm:t>
        <a:bodyPr/>
        <a:lstStyle>
          <a:defPPr>
            <a:defRPr kern="1200" smtId="4294967295"/>
          </a:defPPr>
        </a:lstStyle>
        <a:p>
          <a:endParaRPr lang="cs-CZ"/>
        </a:p>
      </dgm:t>
    </dgm:pt>
    <dgm:pt modelId="{883F3247-FC3D-445E-9861-46C57DD9C018}" type="sibTrans" cxnId="{A0C20C98-1BE6-4272-B2F8-21564E0812B7}">
      <dgm:prSet/>
      <dgm:spPr/>
      <dgm:t>
        <a:bodyPr/>
        <a:lstStyle>
          <a:defPPr>
            <a:defRPr kern="1200" smtId="4294967295"/>
          </a:defPPr>
        </a:lstStyle>
        <a:p>
          <a:endParaRPr lang="cs-CZ"/>
        </a:p>
      </dgm:t>
    </dgm:pt>
    <dgm:pt modelId="{E6C2E643-C19F-4ED7-88E3-3102C3AF5A52}" type="parTrans" cxnId="{E86C42F1-CCBA-49D1-A83E-BB2C7E23CC7A}">
      <dgm:prSet/>
      <dgm:spPr/>
      <dgm:t>
        <a:bodyPr/>
        <a:lstStyle>
          <a:defPPr>
            <a:defRPr kern="1200" smtId="4294967295"/>
          </a:defPPr>
        </a:lstStyle>
        <a:p>
          <a:endParaRPr lang="cs-CZ"/>
        </a:p>
      </dgm:t>
    </dgm:pt>
    <dgm:pt modelId="{4D5E6A5C-5195-47D6-AB5F-9CA60441EC02}">
      <dgm:prSet phldrT="[Text]"/>
      <dgm:spPr/>
      <dgm:t>
        <a:bodyPr/>
        <a:lstStyle>
          <a:defPPr>
            <a:defRPr kern="1200" smtId="4294967295"/>
          </a:defPPr>
        </a:lstStyle>
        <a:p>
          <a:r>
            <a:rPr lang="cs-CZ" smtClean="0"/>
            <a:t>04-05/13</a:t>
          </a:r>
          <a:endParaRPr lang="cs-CZ"/>
        </a:p>
      </dgm:t>
    </dgm:pt>
    <dgm:pt modelId="{DB98104C-E08D-439F-80A2-B3F52AC97A0E}" type="parTrans" cxnId="{9BF2D634-CAE5-4DFE-98ED-1FF09E6A4C5D}">
      <dgm:prSet/>
      <dgm:spPr/>
      <dgm:t>
        <a:bodyPr/>
        <a:lstStyle>
          <a:defPPr>
            <a:defRPr kern="1200" smtId="4294967295"/>
          </a:defPPr>
        </a:lstStyle>
        <a:p>
          <a:endParaRPr lang="cs-CZ"/>
        </a:p>
      </dgm:t>
    </dgm:pt>
    <dgm:pt modelId="{A7D8EA1B-C2B5-46E5-B01C-322828184C66}">
      <dgm:prSet phldrT="[Text]"/>
      <dgm:spPr/>
      <dgm:t>
        <a:bodyPr/>
        <a:lstStyle>
          <a:defPPr>
            <a:defRPr kern="1200" smtId="4294967295"/>
          </a:defPPr>
        </a:lstStyle>
        <a:p>
          <a:pPr algn="just"/>
          <a:r>
            <a:rPr lang="cs-CZ" smtClean="0"/>
            <a:t>MF předložilo ÚV návrh navazujícího zákona o pravidlech rozpočtové odpovědnosti              a změnového zákona – 30. 4. 2013 </a:t>
          </a:r>
          <a:endParaRPr lang="cs-CZ"/>
        </a:p>
      </dgm:t>
    </dgm:pt>
    <dgm:pt modelId="{E1698AF1-315B-404F-AE74-E900387E0FCC}" type="sibTrans" cxnId="{9BF2D634-CAE5-4DFE-98ED-1FF09E6A4C5D}">
      <dgm:prSet/>
      <dgm:spPr/>
      <dgm:t>
        <a:bodyPr/>
        <a:lstStyle>
          <a:defPPr>
            <a:defRPr kern="1200" smtId="4294967295"/>
          </a:defPPr>
        </a:lstStyle>
        <a:p>
          <a:endParaRPr lang="cs-CZ"/>
        </a:p>
      </dgm:t>
    </dgm:pt>
    <dgm:pt modelId="{A0461F47-14D1-4082-BB6A-02C0E84F1749}" type="parTrans" cxnId="{DF46ADF8-A3CF-4DE6-B1B3-4CF5C3031361}">
      <dgm:prSet/>
      <dgm:spPr/>
      <dgm:t>
        <a:bodyPr/>
        <a:lstStyle>
          <a:defPPr>
            <a:defRPr kern="1200" smtId="4294967295"/>
          </a:defPPr>
        </a:lstStyle>
        <a:p>
          <a:endParaRPr lang="cs-CZ"/>
        </a:p>
      </dgm:t>
    </dgm:pt>
    <dgm:pt modelId="{4305D343-DE37-4974-8407-41F7AEB39A01}">
      <dgm:prSet phldrT="[Text]"/>
      <dgm:spPr/>
      <dgm:t>
        <a:bodyPr/>
        <a:lstStyle>
          <a:defPPr>
            <a:defRPr kern="1200" smtId="4294967295"/>
          </a:defPPr>
        </a:lstStyle>
        <a:p>
          <a:pPr algn="just"/>
          <a:r>
            <a:rPr lang="cs-CZ" smtClean="0"/>
            <a:t>Jednání ministra financí s předsedy poslaneckých klubů (15. 4., resp. 26. 4. 2013)                  a s předsedy politických stran - 2. 5. 2013 </a:t>
          </a:r>
          <a:endParaRPr lang="cs-CZ"/>
        </a:p>
      </dgm:t>
    </dgm:pt>
    <dgm:pt modelId="{1750A6AC-F1C5-43E9-B7EF-02044582BCAE}" type="sibTrans" cxnId="{DF46ADF8-A3CF-4DE6-B1B3-4CF5C3031361}">
      <dgm:prSet/>
      <dgm:spPr/>
      <dgm:t>
        <a:bodyPr/>
        <a:lstStyle>
          <a:defPPr>
            <a:defRPr kern="1200" smtId="4294967295"/>
          </a:defPPr>
        </a:lstStyle>
        <a:p>
          <a:endParaRPr lang="cs-CZ"/>
        </a:p>
      </dgm:t>
    </dgm:pt>
    <dgm:pt modelId="{7B0437FD-FA90-4133-ADB3-0FE0A7869D95}" type="parTrans" cxnId="{E7F17E4A-5BFC-4243-8E77-27EDD38B9176}">
      <dgm:prSet/>
      <dgm:spPr/>
      <dgm:t>
        <a:bodyPr/>
        <a:lstStyle>
          <a:defPPr>
            <a:defRPr kern="1200" smtId="4294967295"/>
          </a:defPPr>
        </a:lstStyle>
        <a:p>
          <a:endParaRPr lang="cs-CZ"/>
        </a:p>
      </dgm:t>
    </dgm:pt>
    <dgm:pt modelId="{FA24A428-3D89-45D2-A5B0-D55FCEB1E673}">
      <dgm:prSet phldrT="[Text]"/>
      <dgm:spPr/>
      <dgm:t>
        <a:bodyPr/>
        <a:lstStyle>
          <a:defPPr>
            <a:defRPr kern="1200" smtId="4294967295"/>
          </a:defPPr>
        </a:lstStyle>
        <a:p>
          <a:pPr algn="just"/>
          <a:r>
            <a:rPr lang="cs-CZ" b="1" smtClean="0">
              <a:solidFill>
                <a:schemeClr val="tx2">
                  <a:lumMod val="60000"/>
                  <a:lumOff val="40000"/>
                </a:schemeClr>
              </a:solidFill>
            </a:rPr>
            <a:t>Komplexní pozměňovací návrh </a:t>
          </a:r>
          <a:r>
            <a:rPr lang="cs-CZ" smtClean="0"/>
            <a:t>(schválen  RV 9. 5. 2013) + memorandum</a:t>
          </a:r>
          <a:endParaRPr lang="cs-CZ"/>
        </a:p>
      </dgm:t>
    </dgm:pt>
    <dgm:pt modelId="{22DDC25A-39B4-4735-9C2F-007FC15A67E3}" type="sibTrans" cxnId="{E7F17E4A-5BFC-4243-8E77-27EDD38B9176}">
      <dgm:prSet/>
      <dgm:spPr/>
      <dgm:t>
        <a:bodyPr/>
        <a:lstStyle>
          <a:defPPr>
            <a:defRPr kern="1200" smtId="4294967295"/>
          </a:defPPr>
        </a:lstStyle>
        <a:p>
          <a:endParaRPr lang="cs-CZ"/>
        </a:p>
      </dgm:t>
    </dgm:pt>
    <dgm:pt modelId="{08AA0B42-937A-4F5B-AD86-3D9D2D81D14B}" type="parTrans" cxnId="{5CA59B9D-5D0D-4717-92F6-0AB63CFC398F}">
      <dgm:prSet/>
      <dgm:spPr/>
      <dgm:t>
        <a:bodyPr/>
        <a:lstStyle>
          <a:defPPr>
            <a:defRPr kern="1200" smtId="4294967295"/>
          </a:defPPr>
        </a:lstStyle>
        <a:p>
          <a:endParaRPr lang="cs-CZ"/>
        </a:p>
      </dgm:t>
    </dgm:pt>
    <dgm:pt modelId="{C0B88C0D-B329-41C1-80A7-A1B6D5BF87DE}">
      <dgm:prSet phldrT="[Text]"/>
      <dgm:spPr/>
      <dgm:t>
        <a:bodyPr/>
        <a:lstStyle>
          <a:defPPr>
            <a:defRPr kern="1200" smtId="4294967295"/>
          </a:defPPr>
        </a:lstStyle>
        <a:p>
          <a:pPr algn="just"/>
          <a:r>
            <a:rPr lang="cs-CZ" smtClean="0"/>
            <a:t>Návrh ÚZ zařazen na jednání probíhající 53. schůze PSP ČR – </a:t>
          </a:r>
          <a:r>
            <a:rPr lang="cs-CZ" b="1" smtClean="0">
              <a:solidFill>
                <a:schemeClr val="tx2">
                  <a:lumMod val="60000"/>
                  <a:lumOff val="40000"/>
                </a:schemeClr>
              </a:solidFill>
            </a:rPr>
            <a:t>druhé čtení PSP ČR</a:t>
          </a:r>
          <a:endParaRPr lang="cs-CZ" b="1">
            <a:solidFill>
              <a:schemeClr val="tx2">
                <a:lumMod val="60000"/>
                <a:lumOff val="40000"/>
              </a:schemeClr>
            </a:solidFill>
          </a:endParaRPr>
        </a:p>
      </dgm:t>
    </dgm:pt>
    <dgm:pt modelId="{57CC659F-090A-4016-B7F9-5C8ACA0A99AC}" type="sibTrans" cxnId="{5CA59B9D-5D0D-4717-92F6-0AB63CFC398F}">
      <dgm:prSet/>
      <dgm:spPr/>
      <dgm:t>
        <a:bodyPr/>
        <a:lstStyle>
          <a:defPPr>
            <a:defRPr kern="1200" smtId="4294967295"/>
          </a:defPPr>
        </a:lstStyle>
        <a:p>
          <a:endParaRPr lang="cs-CZ"/>
        </a:p>
      </dgm:t>
    </dgm:pt>
    <dgm:pt modelId="{159A1EA8-9685-4F10-91AA-D346B18D60B3}" type="sibTrans" cxnId="{E86C42F1-CCBA-49D1-A83E-BB2C7E23CC7A}">
      <dgm:prSet/>
      <dgm:spPr/>
      <dgm:t>
        <a:bodyPr/>
        <a:lstStyle>
          <a:defPPr>
            <a:defRPr kern="1200" smtId="4294967295"/>
          </a:defPPr>
        </a:lstStyle>
        <a:p>
          <a:endParaRPr lang="cs-CZ"/>
        </a:p>
      </dgm:t>
    </dgm:pt>
    <dgm:pt modelId="{6013D7F5-C1C6-4195-9144-0771600DED00}" type="pres">
      <dgm:prSet presAssocID="{D4A6F060-981B-468D-89FE-F10D865EADF9}" presName="linearFlow">
        <dgm:presLayoutVars>
          <dgm:dir/>
          <dgm:animLvl val="lvl"/>
          <dgm:resizeHandles val="exact"/>
        </dgm:presLayoutVars>
      </dgm:prSet>
      <dgm:spPr/>
      <dgm:t>
        <a:bodyPr/>
        <a:lstStyle>
          <a:defPPr>
            <a:defRPr kern="1200" smtId="4294967295"/>
          </a:defPPr>
        </a:lstStyle>
        <a:p>
          <a:endParaRPr lang="cs-CZ"/>
        </a:p>
      </dgm:t>
    </dgm:pt>
    <dgm:pt modelId="{E9327407-C3ED-4444-9FD3-1CCCF1A252AD}" type="pres">
      <dgm:prSet presAssocID="{97DE4115-D57B-44B8-8193-FC49F2C9A0D9}" presName="composite"/>
      <dgm:spPr/>
      <dgm:t>
        <a:bodyPr/>
        <a:lstStyle>
          <a:defPPr>
            <a:defRPr kern="1200" smtId="4294967295"/>
          </a:defPPr>
        </a:lstStyle>
        <a:p/>
      </dgm:t>
    </dgm:pt>
    <dgm:pt modelId="{92627573-68EE-41B4-B924-99EBE4BA5839}" type="pres">
      <dgm:prSet presAssocID="{97DE4115-D57B-44B8-8193-FC49F2C9A0D9}" presName="parentText" presStyleLbl="alignNode1" presStyleCnt="3">
        <dgm:presLayoutVars>
          <dgm:chMax val="1"/>
          <dgm:bulletEnabled val="1"/>
        </dgm:presLayoutVars>
      </dgm:prSet>
      <dgm:spPr/>
      <dgm:t>
        <a:bodyPr/>
        <a:lstStyle>
          <a:defPPr>
            <a:defRPr kern="1200" smtId="4294967295"/>
          </a:defPPr>
        </a:lstStyle>
        <a:p>
          <a:endParaRPr lang="cs-CZ"/>
        </a:p>
      </dgm:t>
    </dgm:pt>
    <dgm:pt modelId="{C778122A-234E-4CAC-8DD0-DFDD7C9B14AE}" type="pres">
      <dgm:prSet presAssocID="{97DE4115-D57B-44B8-8193-FC49F2C9A0D9}" presName="descendantText" presStyleLbl="alignAcc1" presStyleCnt="3" custScaleY="162564">
        <dgm:presLayoutVars>
          <dgm:bulletEnabled val="1"/>
        </dgm:presLayoutVars>
      </dgm:prSet>
      <dgm:spPr/>
      <dgm:t>
        <a:bodyPr/>
        <a:lstStyle>
          <a:defPPr>
            <a:defRPr kern="1200" smtId="4294967295"/>
          </a:defPPr>
        </a:lstStyle>
        <a:p>
          <a:endParaRPr lang="cs-CZ"/>
        </a:p>
      </dgm:t>
    </dgm:pt>
    <dgm:pt modelId="{46833B12-6C2D-4317-A3B2-2473F01AAA8E}" type="pres">
      <dgm:prSet presAssocID="{3403B7D0-D8FE-45DE-9C53-0FC02A753417}" presName="sp"/>
      <dgm:spPr/>
      <dgm:t>
        <a:bodyPr/>
        <a:lstStyle>
          <a:defPPr>
            <a:defRPr kern="1200" smtId="4294967295"/>
          </a:defPPr>
        </a:lstStyle>
        <a:p/>
      </dgm:t>
    </dgm:pt>
    <dgm:pt modelId="{B78CCF50-9DE7-4CF5-B7D1-0B0D107FFB34}" type="pres">
      <dgm:prSet presAssocID="{1611B909-0E2A-4927-AF73-74E2766B8595}" presName="composite"/>
      <dgm:spPr/>
      <dgm:t>
        <a:bodyPr/>
        <a:lstStyle>
          <a:defPPr>
            <a:defRPr kern="1200" smtId="4294967295"/>
          </a:defPPr>
        </a:lstStyle>
        <a:p/>
      </dgm:t>
    </dgm:pt>
    <dgm:pt modelId="{31437471-2EF1-4EC0-B8FF-286B63DBE85B}" type="pres">
      <dgm:prSet presAssocID="{1611B909-0E2A-4927-AF73-74E2766B8595}" presName="parentText" presStyleLbl="alignNode1" presStyleIdx="1" presStyleCnt="3">
        <dgm:presLayoutVars>
          <dgm:chMax val="1"/>
          <dgm:bulletEnabled val="1"/>
        </dgm:presLayoutVars>
      </dgm:prSet>
      <dgm:spPr/>
      <dgm:t>
        <a:bodyPr/>
        <a:lstStyle>
          <a:defPPr>
            <a:defRPr kern="1200" smtId="4294967295"/>
          </a:defPPr>
        </a:lstStyle>
        <a:p>
          <a:endParaRPr lang="cs-CZ"/>
        </a:p>
      </dgm:t>
    </dgm:pt>
    <dgm:pt modelId="{9764A98E-A1F0-43FC-B5D5-DEA152DCA4CC}" type="pres">
      <dgm:prSet presAssocID="{1611B909-0E2A-4927-AF73-74E2766B8595}" presName="descendantText" presStyleLbl="alignAcc1" presStyleIdx="1" presStyleCnt="3" custScaleY="148149">
        <dgm:presLayoutVars>
          <dgm:bulletEnabled val="1"/>
        </dgm:presLayoutVars>
      </dgm:prSet>
      <dgm:spPr/>
      <dgm:t>
        <a:bodyPr/>
        <a:lstStyle>
          <a:defPPr>
            <a:defRPr kern="1200" smtId="4294967295"/>
          </a:defPPr>
        </a:lstStyle>
        <a:p>
          <a:endParaRPr lang="cs-CZ"/>
        </a:p>
      </dgm:t>
    </dgm:pt>
    <dgm:pt modelId="{028CA160-8731-4BD6-B996-E90D8D247BF3}" type="pres">
      <dgm:prSet presAssocID="{883F3247-FC3D-445E-9861-46C57DD9C018}" presName="sp"/>
      <dgm:spPr/>
      <dgm:t>
        <a:bodyPr/>
        <a:lstStyle>
          <a:defPPr>
            <a:defRPr kern="1200" smtId="4294967295"/>
          </a:defPPr>
        </a:lstStyle>
        <a:p/>
      </dgm:t>
    </dgm:pt>
    <dgm:pt modelId="{E097053E-1F95-4334-ACFD-500ADD151A65}" type="pres">
      <dgm:prSet presAssocID="{4D5E6A5C-5195-47D6-AB5F-9CA60441EC02}" presName="composite"/>
      <dgm:spPr/>
      <dgm:t>
        <a:bodyPr/>
        <a:lstStyle>
          <a:defPPr>
            <a:defRPr kern="1200" smtId="4294967295"/>
          </a:defPPr>
        </a:lstStyle>
        <a:p/>
      </dgm:t>
    </dgm:pt>
    <dgm:pt modelId="{807CE71F-ED55-4B26-A086-D603F9885371}" type="pres">
      <dgm:prSet presAssocID="{4D5E6A5C-5195-47D6-AB5F-9CA60441EC02}" presName="parentText" presStyleLbl="alignNode1" presStyleIdx="2" presStyleCnt="3">
        <dgm:presLayoutVars>
          <dgm:chMax val="1"/>
          <dgm:bulletEnabled val="1"/>
        </dgm:presLayoutVars>
      </dgm:prSet>
      <dgm:spPr/>
      <dgm:t>
        <a:bodyPr/>
        <a:lstStyle>
          <a:defPPr>
            <a:defRPr kern="1200" smtId="4294967295"/>
          </a:defPPr>
        </a:lstStyle>
        <a:p>
          <a:endParaRPr lang="cs-CZ"/>
        </a:p>
      </dgm:t>
    </dgm:pt>
    <dgm:pt modelId="{14D5DC90-F239-48C8-9B81-B148A51B5B7A}" type="pres">
      <dgm:prSet presAssocID="{4D5E6A5C-5195-47D6-AB5F-9CA60441EC02}" presName="descendantText" presStyleLbl="alignAcc1" presStyleIdx="2" presStyleCnt="3" custScaleY="163722">
        <dgm:presLayoutVars>
          <dgm:bulletEnabled val="1"/>
        </dgm:presLayoutVars>
      </dgm:prSet>
      <dgm:spPr/>
      <dgm:t>
        <a:bodyPr/>
        <a:lstStyle>
          <a:defPPr>
            <a:defRPr kern="1200" smtId="4294967295"/>
          </a:defPPr>
        </a:lstStyle>
        <a:p>
          <a:endParaRPr lang="cs-CZ"/>
        </a:p>
      </dgm:t>
    </dgm:pt>
  </dgm:ptLst>
  <dgm:cxnLst>
    <dgm:cxn modelId="{91FB27DF-95C3-49E6-820E-012E08E5733E}" srcId="{D4A6F060-981B-468D-89FE-F10D865EADF9}" destId="{97DE4115-D57B-44B8-8193-FC49F2C9A0D9}" srcOrd="0" destOrd="0" parTransId="{BBE5C33C-3484-4BCA-8526-EC48CEA94CC9}" sibTransId="{3403B7D0-D8FE-45DE-9C53-0FC02A753417}"/>
    <dgm:cxn modelId="{0166B026-EA40-4AE3-8516-77429CE1EC58}" srcId="{97DE4115-D57B-44B8-8193-FC49F2C9A0D9}" destId="{800171AA-AF84-4D4E-9BFB-F9511514603D}" srcOrd="0" destOrd="0" parTransId="{108C6595-5DD4-4A49-9977-034BED8D2B08}" sibTransId="{B4D5EA6B-434B-4116-8A2F-9C2CCB2A55E8}"/>
    <dgm:cxn modelId="{232F6BA4-DFBE-4557-8DB3-8F5A41DA2BB4}" srcId="{97DE4115-D57B-44B8-8193-FC49F2C9A0D9}" destId="{50541F67-16A1-44F3-AEC1-88354E06EBFD}" srcOrd="1" destOrd="0" parTransId="{12C164F5-5608-46A5-9BB6-EEACBF23F230}" sibTransId="{A3058E31-176B-45ED-8D0F-6852618B1FF5}"/>
    <dgm:cxn modelId="{B04FD602-F061-42BB-AA07-A7014832A191}" srcId="{97DE4115-D57B-44B8-8193-FC49F2C9A0D9}" destId="{3ED2485D-C18B-4E25-A26F-FB558E062707}" srcOrd="2" destOrd="0" parTransId="{0B599737-E335-4464-AD06-739DB08D941C}" sibTransId="{72D4F5CC-0D7A-4817-831E-BF675EEB8D37}"/>
    <dgm:cxn modelId="{BB13BA54-F500-46EC-9582-D3B28C46285B}" srcId="{97DE4115-D57B-44B8-8193-FC49F2C9A0D9}" destId="{A042B883-05B7-4BA2-A66E-B8BBCD6898AD}" srcOrd="3" destOrd="0" parTransId="{B5E44968-79D5-4F13-B8BE-84AF4C5339C2}" sibTransId="{F61FE906-3E1A-4643-BA44-4B1242A7FABB}"/>
    <dgm:cxn modelId="{A0C20C98-1BE6-4272-B2F8-21564E0812B7}" srcId="{D4A6F060-981B-468D-89FE-F10D865EADF9}" destId="{1611B909-0E2A-4927-AF73-74E2766B8595}" srcOrd="1" destOrd="0" parTransId="{26A6B7DE-D4F9-4E24-B47A-51D7E908C315}" sibTransId="{883F3247-FC3D-445E-9861-46C57DD9C018}"/>
    <dgm:cxn modelId="{FD4E2D35-EFA8-489C-8CD4-77F8635B12C2}" srcId="{1611B909-0E2A-4927-AF73-74E2766B8595}" destId="{9797309D-7CB7-48AC-A457-ED093264686A}" srcOrd="0" destOrd="0" parTransId="{8304BD27-6B10-4E9B-B902-C3073F6EC5FD}" sibTransId="{324192F3-1914-44E4-8947-31E3FD58FA4E}"/>
    <dgm:cxn modelId="{EF425B84-7BED-4626-8A82-D02FA3A71C67}" srcId="{1611B909-0E2A-4927-AF73-74E2766B8595}" destId="{9FFF7E90-D2F0-45FB-BD10-4D8BBDA66C56}" srcOrd="1" destOrd="0" parTransId="{DD7EAE48-02FE-4A3C-B867-7A3E9F3335C0}" sibTransId="{B2760302-D7C2-4E06-BCD7-CC905E70A3E0}"/>
    <dgm:cxn modelId="{805CB5CC-3C8E-4DDF-8661-862E386B4579}" srcId="{1611B909-0E2A-4927-AF73-74E2766B8595}" destId="{FF58CD8D-728B-4839-879B-03B5CCA0161F}" srcOrd="2" destOrd="0" parTransId="{EE213C8B-F37D-4ACD-B6E7-3516EA012730}" sibTransId="{A70B757D-1905-4495-9529-433657A67E6B}"/>
    <dgm:cxn modelId="{9887B2D1-EBB6-4C92-84A5-51148C5CF69C}" srcId="{1611B909-0E2A-4927-AF73-74E2766B8595}" destId="{999F84A1-6851-41A5-A729-4F58D51CF004}" srcOrd="3" destOrd="0" parTransId="{86D4FE8F-F524-48A1-BCB2-B704C7DF7FD8}" sibTransId="{DEBEAFC3-CF8E-4260-A091-C979E434F7D5}"/>
    <dgm:cxn modelId="{E86C42F1-CCBA-49D1-A83E-BB2C7E23CC7A}" srcId="{D4A6F060-981B-468D-89FE-F10D865EADF9}" destId="{4D5E6A5C-5195-47D6-AB5F-9CA60441EC02}" srcOrd="2" destOrd="0" parTransId="{E6C2E643-C19F-4ED7-88E3-3102C3AF5A52}" sibTransId="{159A1EA8-9685-4F10-91AA-D346B18D60B3}"/>
    <dgm:cxn modelId="{9BF2D634-CAE5-4DFE-98ED-1FF09E6A4C5D}" srcId="{4D5E6A5C-5195-47D6-AB5F-9CA60441EC02}" destId="{A7D8EA1B-C2B5-46E5-B01C-322828184C66}" srcOrd="0" destOrd="0" parTransId="{DB98104C-E08D-439F-80A2-B3F52AC97A0E}" sibTransId="{E1698AF1-315B-404F-AE74-E900387E0FCC}"/>
    <dgm:cxn modelId="{DF46ADF8-A3CF-4DE6-B1B3-4CF5C3031361}" srcId="{4D5E6A5C-5195-47D6-AB5F-9CA60441EC02}" destId="{4305D343-DE37-4974-8407-41F7AEB39A01}" srcOrd="1" destOrd="0" parTransId="{A0461F47-14D1-4082-BB6A-02C0E84F1749}" sibTransId="{1750A6AC-F1C5-43E9-B7EF-02044582BCAE}"/>
    <dgm:cxn modelId="{E7F17E4A-5BFC-4243-8E77-27EDD38B9176}" srcId="{4D5E6A5C-5195-47D6-AB5F-9CA60441EC02}" destId="{FA24A428-3D89-45D2-A5B0-D55FCEB1E673}" srcOrd="2" destOrd="0" parTransId="{7B0437FD-FA90-4133-ADB3-0FE0A7869D95}" sibTransId="{22DDC25A-39B4-4735-9C2F-007FC15A67E3}"/>
    <dgm:cxn modelId="{5CA59B9D-5D0D-4717-92F6-0AB63CFC398F}" srcId="{4D5E6A5C-5195-47D6-AB5F-9CA60441EC02}" destId="{C0B88C0D-B329-41C1-80A7-A1B6D5BF87DE}" srcOrd="3" destOrd="0" parTransId="{08AA0B42-937A-4F5B-AD86-3D9D2D81D14B}" sibTransId="{57CC659F-090A-4016-B7F9-5C8ACA0A99AC}"/>
    <dgm:cxn modelId="{B0417196-6E0D-4B86-8731-92B597295311}" type="presOf" srcId="{D4A6F060-981B-468D-89FE-F10D865EADF9}" destId="{6013D7F5-C1C6-4195-9144-0771600DED00}" srcOrd="0" destOrd="0" presId="urn:microsoft.com/office/officeart/2005/8/layout/chevron2"/>
    <dgm:cxn modelId="{F2391890-E234-401B-9DFB-51E0A1A145BB}" type="presParOf" srcId="{6013D7F5-C1C6-4195-9144-0771600DED00}" destId="{E9327407-C3ED-4444-9FD3-1CCCF1A252AD}" srcOrd="0" destOrd="0" presId="urn:microsoft.com/office/officeart/2005/8/layout/chevron2"/>
    <dgm:cxn modelId="{F2CFDF6C-DF88-4772-9D6C-03FC645D3A8B}" type="presParOf" srcId="{E9327407-C3ED-4444-9FD3-1CCCF1A252AD}" destId="{92627573-68EE-41B4-B924-99EBE4BA5839}" srcOrd="0" destOrd="0" presId="urn:microsoft.com/office/officeart/2005/8/layout/chevron2"/>
    <dgm:cxn modelId="{31C2C9F0-63FA-48A2-9E44-831A212717CD}" type="presOf" srcId="{97DE4115-D57B-44B8-8193-FC49F2C9A0D9}" destId="{92627573-68EE-41B4-B924-99EBE4BA5839}" srcOrd="0" destOrd="0" presId="urn:microsoft.com/office/officeart/2005/8/layout/chevron2"/>
    <dgm:cxn modelId="{D64BF6EC-4FCB-4867-AE4B-4D0D811D0D39}" type="presParOf" srcId="{E9327407-C3ED-4444-9FD3-1CCCF1A252AD}" destId="{C778122A-234E-4CAC-8DD0-DFDD7C9B14AE}" srcOrd="1" destOrd="0" presId="urn:microsoft.com/office/officeart/2005/8/layout/chevron2"/>
    <dgm:cxn modelId="{7A301691-682C-4E5F-BCF9-C31FAC0DE4E0}" type="presOf" srcId="{800171AA-AF84-4D4E-9BFB-F9511514603D}" destId="{C778122A-234E-4CAC-8DD0-DFDD7C9B14AE}" srcOrd="0" destOrd="0" presId="urn:microsoft.com/office/officeart/2005/8/layout/chevron2"/>
    <dgm:cxn modelId="{9D70718A-3DF3-4FF7-BFC6-2C3246A32E7A}" type="presOf" srcId="{50541F67-16A1-44F3-AEC1-88354E06EBFD}" destId="{C778122A-234E-4CAC-8DD0-DFDD7C9B14AE}" srcOrd="0" destOrd="1" presId="urn:microsoft.com/office/officeart/2005/8/layout/chevron2"/>
    <dgm:cxn modelId="{2A37095B-FB00-4459-A61A-A4D922CDA81E}" type="presOf" srcId="{3ED2485D-C18B-4E25-A26F-FB558E062707}" destId="{C778122A-234E-4CAC-8DD0-DFDD7C9B14AE}" srcOrd="0" destOrd="2" presId="urn:microsoft.com/office/officeart/2005/8/layout/chevron2"/>
    <dgm:cxn modelId="{425713E9-C5C3-486D-B01C-53C29CDD6DAD}" type="presOf" srcId="{A042B883-05B7-4BA2-A66E-B8BBCD6898AD}" destId="{C778122A-234E-4CAC-8DD0-DFDD7C9B14AE}" srcOrd="0" destOrd="3" presId="urn:microsoft.com/office/officeart/2005/8/layout/chevron2"/>
    <dgm:cxn modelId="{A06236DD-06EC-4FDC-B40E-80C0DA1C68AC}" type="presParOf" srcId="{6013D7F5-C1C6-4195-9144-0771600DED00}" destId="{46833B12-6C2D-4317-A3B2-2473F01AAA8E}" srcOrd="1" destOrd="0" presId="urn:microsoft.com/office/officeart/2005/8/layout/chevron2"/>
    <dgm:cxn modelId="{CAEED3B9-0378-47CB-AAC4-CD59DD22B830}" type="presParOf" srcId="{6013D7F5-C1C6-4195-9144-0771600DED00}" destId="{B78CCF50-9DE7-4CF5-B7D1-0B0D107FFB34}" srcOrd="2" destOrd="0" presId="urn:microsoft.com/office/officeart/2005/8/layout/chevron2"/>
    <dgm:cxn modelId="{83CD0A6A-F9D0-43E1-AB79-FAE5ED48D2F6}" type="presParOf" srcId="{B78CCF50-9DE7-4CF5-B7D1-0B0D107FFB34}" destId="{31437471-2EF1-4EC0-B8FF-286B63DBE85B}" srcOrd="0" destOrd="0" presId="urn:microsoft.com/office/officeart/2005/8/layout/chevron2"/>
    <dgm:cxn modelId="{A3A5319F-6506-42D1-9479-88D5FDD47197}" type="presOf" srcId="{1611B909-0E2A-4927-AF73-74E2766B8595}" destId="{31437471-2EF1-4EC0-B8FF-286B63DBE85B}" srcOrd="0" destOrd="0" presId="urn:microsoft.com/office/officeart/2005/8/layout/chevron2"/>
    <dgm:cxn modelId="{1AF08FB6-492C-4B27-B5F0-2E0B647671FD}" type="presParOf" srcId="{B78CCF50-9DE7-4CF5-B7D1-0B0D107FFB34}" destId="{9764A98E-A1F0-43FC-B5D5-DEA152DCA4CC}" srcOrd="1" destOrd="0" presId="urn:microsoft.com/office/officeart/2005/8/layout/chevron2"/>
    <dgm:cxn modelId="{67DAFE21-ED11-4877-811F-06E165E9663E}" type="presOf" srcId="{9797309D-7CB7-48AC-A457-ED093264686A}" destId="{9764A98E-A1F0-43FC-B5D5-DEA152DCA4CC}" srcOrd="0" destOrd="0" presId="urn:microsoft.com/office/officeart/2005/8/layout/chevron2"/>
    <dgm:cxn modelId="{B21D8619-902B-4029-9A84-29163A565F2E}" type="presOf" srcId="{9FFF7E90-D2F0-45FB-BD10-4D8BBDA66C56}" destId="{9764A98E-A1F0-43FC-B5D5-DEA152DCA4CC}" srcOrd="0" destOrd="1" presId="urn:microsoft.com/office/officeart/2005/8/layout/chevron2"/>
    <dgm:cxn modelId="{A74585A7-E52B-47A4-A0A9-4FC0E0EEF96A}" type="presOf" srcId="{FF58CD8D-728B-4839-879B-03B5CCA0161F}" destId="{9764A98E-A1F0-43FC-B5D5-DEA152DCA4CC}" srcOrd="0" destOrd="2" presId="urn:microsoft.com/office/officeart/2005/8/layout/chevron2"/>
    <dgm:cxn modelId="{8F3EC920-ABBB-425F-9B89-797054891E5A}" type="presOf" srcId="{999F84A1-6851-41A5-A729-4F58D51CF004}" destId="{9764A98E-A1F0-43FC-B5D5-DEA152DCA4CC}" srcOrd="0" destOrd="3" presId="urn:microsoft.com/office/officeart/2005/8/layout/chevron2"/>
    <dgm:cxn modelId="{A60D331D-2F6A-4388-84BD-A4977C17BDAD}" type="presParOf" srcId="{6013D7F5-C1C6-4195-9144-0771600DED00}" destId="{028CA160-8731-4BD6-B996-E90D8D247BF3}" srcOrd="3" destOrd="0" presId="urn:microsoft.com/office/officeart/2005/8/layout/chevron2"/>
    <dgm:cxn modelId="{262CDEE2-146F-45DE-BFC0-B44C9AFC1844}" type="presParOf" srcId="{6013D7F5-C1C6-4195-9144-0771600DED00}" destId="{E097053E-1F95-4334-ACFD-500ADD151A65}" srcOrd="4" destOrd="0" presId="urn:microsoft.com/office/officeart/2005/8/layout/chevron2"/>
    <dgm:cxn modelId="{D7066C04-D36A-42B3-A58B-1465CCCB5501}" type="presParOf" srcId="{E097053E-1F95-4334-ACFD-500ADD151A65}" destId="{807CE71F-ED55-4B26-A086-D603F9885371}" srcOrd="0" destOrd="0" presId="urn:microsoft.com/office/officeart/2005/8/layout/chevron2"/>
    <dgm:cxn modelId="{6A883229-8536-42E8-AB26-8784BCBCB34B}" type="presOf" srcId="{4D5E6A5C-5195-47D6-AB5F-9CA60441EC02}" destId="{807CE71F-ED55-4B26-A086-D603F9885371}" srcOrd="0" destOrd="0" presId="urn:microsoft.com/office/officeart/2005/8/layout/chevron2"/>
    <dgm:cxn modelId="{65B06E41-3F0D-4944-89ED-FD6FFA493BD3}" type="presParOf" srcId="{E097053E-1F95-4334-ACFD-500ADD151A65}" destId="{14D5DC90-F239-48C8-9B81-B148A51B5B7A}" srcOrd="1" destOrd="0" presId="urn:microsoft.com/office/officeart/2005/8/layout/chevron2"/>
    <dgm:cxn modelId="{C083B120-2448-46B7-BB16-9F3F2C969CD2}" type="presOf" srcId="{A7D8EA1B-C2B5-46E5-B01C-322828184C66}" destId="{14D5DC90-F239-48C8-9B81-B148A51B5B7A}" srcOrd="0" destOrd="0" presId="urn:microsoft.com/office/officeart/2005/8/layout/chevron2"/>
    <dgm:cxn modelId="{DA7A5E8E-D732-442C-959F-250AA329F2FF}" type="presOf" srcId="{4305D343-DE37-4974-8407-41F7AEB39A01}" destId="{14D5DC90-F239-48C8-9B81-B148A51B5B7A}" srcOrd="0" destOrd="1" presId="urn:microsoft.com/office/officeart/2005/8/layout/chevron2"/>
    <dgm:cxn modelId="{11136A7C-780E-467E-9CBE-62C49CC5B0C6}" type="presOf" srcId="{FA24A428-3D89-45D2-A5B0-D55FCEB1E673}" destId="{14D5DC90-F239-48C8-9B81-B148A51B5B7A}" srcOrd="0" destOrd="2" presId="urn:microsoft.com/office/officeart/2005/8/layout/chevron2"/>
    <dgm:cxn modelId="{7A4C0618-83CF-4465-91A5-95A418C378DF}" type="presOf" srcId="{C0B88C0D-B329-41C1-80A7-A1B6D5BF87DE}" destId="{14D5DC90-F239-48C8-9B81-B148A51B5B7A}" srcOrd="0" destOrd="3" presId="urn:microsoft.com/office/officeart/2005/8/layout/chevron2"/>
  </dgm:cxnLst>
  <dgm:bg/>
  <dgm:whole/>
  <dgm:extLst>
    <a:ext uri="http://schemas.microsoft.com/office/drawing/2008/diagram">
      <dsp:dataModelExt xmlns:dsp="http://schemas.microsoft.com/office/drawing/2008/diagram" relId="rId3" minVer="http://schemas.openxmlformats.org/drawingml/2006/main"/>
    </a:ext>
  </dgm:extLst>
</dgm:dataModel>
</file>

<file path=ppt/diagrams/data2.xml><?xml version="1.0" encoding="utf-8"?>
<dgm:dataModel xmlns:a="http://schemas.openxmlformats.org/drawingml/2006/main" xmlns:r="http://schemas.openxmlformats.org/officeDocument/2006/relationships" xmlns:dgm="http://schemas.openxmlformats.org/drawingml/2006/diagram">
  <dgm:ptLst>
    <dgm:pt modelId="{D4A6F060-981B-468D-89FE-F10D865EADF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defPPr>
            <a:defRPr kern="1200" smtId="4294967295"/>
          </a:defPPr>
        </a:lstStyle>
        <a:p>
          <a:endParaRPr lang="cs-CZ"/>
        </a:p>
      </dgm:t>
    </dgm:pt>
    <dgm:pt modelId="{BBE5C33C-3484-4BCA-8526-EC48CEA94CC9}" type="parTrans" cxnId="{1001D14B-9E4A-43BE-B20A-DDCE54A2F59B}">
      <dgm:prSet/>
      <dgm:spPr/>
      <dgm:t>
        <a:bodyPr/>
        <a:lstStyle>
          <a:defPPr>
            <a:defRPr kern="1200" smtId="4294967295"/>
          </a:defPPr>
        </a:lstStyle>
        <a:p>
          <a:endParaRPr lang="cs-CZ"/>
        </a:p>
      </dgm:t>
    </dgm:pt>
    <dgm:pt modelId="{97DE4115-D57B-44B8-8193-FC49F2C9A0D9}">
      <dgm:prSet phldrT="[Text]"/>
      <dgm:spPr/>
      <dgm:t>
        <a:bodyPr/>
        <a:lstStyle>
          <a:defPPr>
            <a:defRPr kern="1200" smtId="4294967295"/>
          </a:defPPr>
        </a:lstStyle>
        <a:p>
          <a:r>
            <a:rPr lang="cs-CZ" smtClean="0"/>
            <a:t>03-04/13</a:t>
          </a:r>
          <a:endParaRPr lang="cs-CZ"/>
        </a:p>
      </dgm:t>
    </dgm:pt>
    <dgm:pt modelId="{D4EDAF78-5BE6-4F71-92BE-FE0A7CE521A7}" type="parTrans" cxnId="{76967DF5-F19E-4C4F-B7FE-976CC46BB51F}">
      <dgm:prSet/>
      <dgm:spPr/>
      <dgm:t>
        <a:bodyPr/>
        <a:lstStyle>
          <a:defPPr>
            <a:defRPr kern="1200" smtId="4294967295"/>
          </a:defPPr>
        </a:lstStyle>
        <a:p>
          <a:endParaRPr lang="cs-CZ"/>
        </a:p>
      </dgm:t>
    </dgm:pt>
    <dgm:pt modelId="{75FC543F-E09B-48F7-966D-C9177C5BFF21}">
      <dgm:prSet phldrT="[Text]" custT="1"/>
      <dgm:spPr/>
      <dgm:t>
        <a:bodyPr/>
        <a:lstStyle>
          <a:defPPr>
            <a:defRPr kern="1200" smtId="4294967295"/>
          </a:defPPr>
        </a:lstStyle>
        <a:p>
          <a:pPr marL="171450" algn="just">
            <a:spcAft>
              <a:spcPct val="15000"/>
            </a:spcAft>
          </a:pPr>
          <a:r>
            <a:rPr lang="cs-CZ" sz="1600" smtClean="0"/>
            <a:t>V březnu a dubnu 2013 – vnitřní a vnější připomínkové řízení k návrhům zákona       o pravidlech rozpočtové odpovědnosti a změnového zákona – cca 700 připomínek</a:t>
          </a:r>
          <a:endParaRPr lang="cs-CZ" sz="1600"/>
        </a:p>
      </dgm:t>
    </dgm:pt>
    <dgm:pt modelId="{9C7FB9B1-857D-4328-B5DF-D87E2895121C}" type="sibTrans" cxnId="{76967DF5-F19E-4C4F-B7FE-976CC46BB51F}">
      <dgm:prSet/>
      <dgm:spPr/>
      <dgm:t>
        <a:bodyPr/>
        <a:lstStyle>
          <a:defPPr>
            <a:defRPr kern="1200" smtId="4294967295"/>
          </a:defPPr>
        </a:lstStyle>
        <a:p>
          <a:endParaRPr lang="cs-CZ"/>
        </a:p>
      </dgm:t>
    </dgm:pt>
    <dgm:pt modelId="{CF0BEA0D-9B26-439C-B72D-DFD0CFF7C1AE}" type="parTrans" cxnId="{CE26604C-073B-4BA5-978A-FDA672FD6BDE}">
      <dgm:prSet/>
      <dgm:spPr/>
      <dgm:t>
        <a:bodyPr/>
        <a:lstStyle>
          <a:defPPr>
            <a:defRPr kern="1200" smtId="4294967295"/>
          </a:defPPr>
        </a:lstStyle>
        <a:p>
          <a:endParaRPr lang="cs-CZ"/>
        </a:p>
      </dgm:t>
    </dgm:pt>
    <dgm:pt modelId="{D57A90CE-2E45-44F4-BF79-F19D91A24E8B}">
      <dgm:prSet phldrT="[Text]" custT="1"/>
      <dgm:spPr/>
      <dgm:t>
        <a:bodyPr/>
        <a:lstStyle>
          <a:defPPr>
            <a:defRPr kern="1200" smtId="4294967295"/>
          </a:defPPr>
        </a:lstStyle>
        <a:p>
          <a:pPr marL="171450" algn="just">
            <a:spcAft>
              <a:spcPct val="15000"/>
            </a:spcAft>
          </a:pPr>
          <a:r>
            <a:rPr lang="cs-CZ" sz="1600" smtClean="0"/>
            <a:t>K 30. 4. byly legislativní návrhy předloženy Úřadu vlády.</a:t>
          </a:r>
          <a:endParaRPr lang="cs-CZ" sz="1600"/>
        </a:p>
      </dgm:t>
    </dgm:pt>
    <dgm:pt modelId="{EF895D56-F971-4773-9F53-9AD23DE1A65F}" type="sibTrans" cxnId="{CE26604C-073B-4BA5-978A-FDA672FD6BDE}">
      <dgm:prSet/>
      <dgm:spPr/>
      <dgm:t>
        <a:bodyPr/>
        <a:lstStyle>
          <a:defPPr>
            <a:defRPr kern="1200" smtId="4294967295"/>
          </a:defPPr>
        </a:lstStyle>
        <a:p>
          <a:endParaRPr lang="cs-CZ"/>
        </a:p>
      </dgm:t>
    </dgm:pt>
    <dgm:pt modelId="{01DF9FFC-E403-4C7B-A6EF-F79484B66718}" type="parTrans" cxnId="{C56147FB-71BB-4D06-8EAA-DE216A67BA37}">
      <dgm:prSet/>
      <dgm:spPr/>
      <dgm:t>
        <a:bodyPr/>
        <a:lstStyle>
          <a:defPPr>
            <a:defRPr kern="1200" smtId="4294967295"/>
          </a:defPPr>
        </a:lstStyle>
        <a:p>
          <a:endParaRPr lang="cs-CZ"/>
        </a:p>
      </dgm:t>
    </dgm:pt>
    <dgm:pt modelId="{ACFFAD38-3FA3-4297-9F4A-1E70AE81FC28}">
      <dgm:prSet phldrT="[Text]" custT="1"/>
      <dgm:spPr/>
      <dgm:t>
        <a:bodyPr/>
        <a:lstStyle>
          <a:defPPr>
            <a:defRPr kern="1200" smtId="4294967295"/>
          </a:defPPr>
        </a:lstStyle>
        <a:p>
          <a:pPr marL="171450" algn="just">
            <a:spcAft>
              <a:spcPct val="15000"/>
            </a:spcAft>
          </a:pPr>
          <a:endParaRPr lang="cs-CZ" sz="1600"/>
        </a:p>
      </dgm:t>
    </dgm:pt>
    <dgm:pt modelId="{6463B83B-678E-4695-8DC8-0DEC0F1DFE76}" type="sibTrans" cxnId="{C56147FB-71BB-4D06-8EAA-DE216A67BA37}">
      <dgm:prSet/>
      <dgm:spPr/>
      <dgm:t>
        <a:bodyPr/>
        <a:lstStyle>
          <a:defPPr>
            <a:defRPr kern="1200" smtId="4294967295"/>
          </a:defPPr>
        </a:lstStyle>
        <a:p>
          <a:endParaRPr lang="cs-CZ"/>
        </a:p>
      </dgm:t>
    </dgm:pt>
    <dgm:pt modelId="{3403B7D0-D8FE-45DE-9C53-0FC02A753417}" type="sibTrans" cxnId="{1001D14B-9E4A-43BE-B20A-DDCE54A2F59B}">
      <dgm:prSet/>
      <dgm:spPr/>
      <dgm:t>
        <a:bodyPr/>
        <a:lstStyle>
          <a:defPPr>
            <a:defRPr kern="1200" smtId="4294967295"/>
          </a:defPPr>
        </a:lstStyle>
        <a:p>
          <a:endParaRPr lang="cs-CZ"/>
        </a:p>
      </dgm:t>
    </dgm:pt>
    <dgm:pt modelId="{26A6B7DE-D4F9-4E24-B47A-51D7E908C315}" type="parTrans" cxnId="{D5F80078-3DDF-47C1-B2D6-AEBE7E1FA0F0}">
      <dgm:prSet/>
      <dgm:spPr/>
      <dgm:t>
        <a:bodyPr/>
        <a:lstStyle>
          <a:defPPr>
            <a:defRPr kern="1200" smtId="4294967295"/>
          </a:defPPr>
        </a:lstStyle>
        <a:p>
          <a:endParaRPr lang="cs-CZ"/>
        </a:p>
      </dgm:t>
    </dgm:pt>
    <dgm:pt modelId="{1611B909-0E2A-4927-AF73-74E2766B8595}">
      <dgm:prSet phldrT="[Text]"/>
      <dgm:spPr/>
      <dgm:t>
        <a:bodyPr/>
        <a:lstStyle>
          <a:defPPr>
            <a:defRPr kern="1200" smtId="4294967295"/>
          </a:defPPr>
        </a:lstStyle>
        <a:p>
          <a:r>
            <a:rPr lang="cs-CZ" smtClean="0"/>
            <a:t>05-10/2013</a:t>
          </a:r>
          <a:endParaRPr lang="cs-CZ"/>
        </a:p>
      </dgm:t>
    </dgm:pt>
    <dgm:pt modelId="{8304BD27-6B10-4E9B-B902-C3073F6EC5FD}" type="parTrans" cxnId="{1E691A32-798B-4A62-B5CE-145DE4402369}">
      <dgm:prSet/>
      <dgm:spPr/>
      <dgm:t>
        <a:bodyPr/>
        <a:lstStyle>
          <a:defPPr>
            <a:defRPr kern="1200" smtId="4294967295"/>
          </a:defPPr>
        </a:lstStyle>
        <a:p>
          <a:endParaRPr lang="cs-CZ"/>
        </a:p>
      </dgm:t>
    </dgm:pt>
    <dgm:pt modelId="{9797309D-7CB7-48AC-A457-ED093264686A}">
      <dgm:prSet phldrT="[Text]" custT="1"/>
      <dgm:spPr/>
      <dgm:t>
        <a:bodyPr/>
        <a:lstStyle>
          <a:defPPr>
            <a:defRPr kern="1200" smtId="4294967295"/>
          </a:defPPr>
        </a:lstStyle>
        <a:p>
          <a:pPr algn="just"/>
          <a:endParaRPr lang="cs-CZ" sz="1600"/>
        </a:p>
      </dgm:t>
    </dgm:pt>
    <dgm:pt modelId="{324192F3-1914-44E4-8947-31E3FD58FA4E}" type="sibTrans" cxnId="{1E691A32-798B-4A62-B5CE-145DE4402369}">
      <dgm:prSet/>
      <dgm:spPr/>
      <dgm:t>
        <a:bodyPr/>
        <a:lstStyle>
          <a:defPPr>
            <a:defRPr kern="1200" smtId="4294967295"/>
          </a:defPPr>
        </a:lstStyle>
        <a:p>
          <a:endParaRPr lang="cs-CZ"/>
        </a:p>
      </dgm:t>
    </dgm:pt>
    <dgm:pt modelId="{C7F08894-966E-4CF2-875A-F36FCDBD7F34}" type="parTrans" cxnId="{460E40B2-0D9A-405A-855A-5330C7EF51DA}">
      <dgm:prSet/>
      <dgm:spPr/>
      <dgm:t>
        <a:bodyPr/>
        <a:lstStyle>
          <a:defPPr>
            <a:defRPr kern="1200" smtId="4294967295"/>
          </a:defPPr>
        </a:lstStyle>
        <a:p>
          <a:endParaRPr lang="cs-CZ"/>
        </a:p>
      </dgm:t>
    </dgm:pt>
    <dgm:pt modelId="{14193D67-97A7-4032-A27D-FECBF1D2750D}">
      <dgm:prSet custT="1"/>
      <dgm:spPr/>
      <dgm:t>
        <a:bodyPr/>
        <a:lstStyle>
          <a:defPPr>
            <a:defRPr kern="1200" smtId="4294967295"/>
          </a:defPPr>
        </a:lstStyle>
        <a:p>
          <a:pPr algn="just"/>
          <a:r>
            <a:rPr lang="cs-CZ" sz="1600" smtClean="0"/>
            <a:t>Projednávání v komisích Legislativní rady vlády (4) a LRV (1x)</a:t>
          </a:r>
          <a:endParaRPr lang="cs-CZ" sz="1600"/>
        </a:p>
      </dgm:t>
    </dgm:pt>
    <dgm:pt modelId="{DCB68A27-AD5A-4BA3-8906-E26F7C143A2D}" type="sibTrans" cxnId="{460E40B2-0D9A-405A-855A-5330C7EF51DA}">
      <dgm:prSet/>
      <dgm:spPr/>
      <dgm:t>
        <a:bodyPr/>
        <a:lstStyle>
          <a:defPPr>
            <a:defRPr kern="1200" smtId="4294967295"/>
          </a:defPPr>
        </a:lstStyle>
        <a:p>
          <a:endParaRPr lang="cs-CZ"/>
        </a:p>
      </dgm:t>
    </dgm:pt>
    <dgm:pt modelId="{0DEC12E4-39A3-466C-BBD9-AC9D47961F03}" type="parTrans" cxnId="{394CAADA-2766-4075-8C13-E604E2D7191C}">
      <dgm:prSet/>
      <dgm:spPr/>
      <dgm:t>
        <a:bodyPr/>
        <a:lstStyle>
          <a:defPPr>
            <a:defRPr kern="1200" smtId="4294967295"/>
          </a:defPPr>
        </a:lstStyle>
        <a:p>
          <a:endParaRPr lang="cs-CZ"/>
        </a:p>
      </dgm:t>
    </dgm:pt>
    <dgm:pt modelId="{A8F0D0EF-3076-4DC7-B42E-4A6E4D2A8EDA}">
      <dgm:prSet custT="1"/>
      <dgm:spPr/>
      <dgm:t>
        <a:bodyPr/>
        <a:lstStyle>
          <a:defPPr>
            <a:defRPr kern="1200" smtId="4294967295"/>
          </a:defPPr>
        </a:lstStyle>
        <a:p>
          <a:pPr algn="just"/>
          <a:r>
            <a:rPr lang="cs-CZ" sz="1600" b="1" smtClean="0">
              <a:solidFill>
                <a:schemeClr val="tx2">
                  <a:lumMod val="60000"/>
                  <a:lumOff val="40000"/>
                </a:schemeClr>
              </a:solidFill>
            </a:rPr>
            <a:t>Schválení vládou </a:t>
          </a:r>
          <a:r>
            <a:rPr lang="cs-CZ" sz="1600" smtClean="0"/>
            <a:t>- 12. 6. 2013 </a:t>
          </a:r>
          <a:r>
            <a:rPr lang="cs-CZ" sz="1600" i="0" smtClean="0"/>
            <a:t>(usnesením č. 436)</a:t>
          </a:r>
          <a:endParaRPr lang="cs-CZ" sz="1600" i="0"/>
        </a:p>
      </dgm:t>
    </dgm:pt>
    <dgm:pt modelId="{B50DD872-E809-4E51-BE71-1DF96FE5E699}" type="sibTrans" cxnId="{394CAADA-2766-4075-8C13-E604E2D7191C}">
      <dgm:prSet/>
      <dgm:spPr/>
      <dgm:t>
        <a:bodyPr/>
        <a:lstStyle>
          <a:defPPr>
            <a:defRPr kern="1200" smtId="4294967295"/>
          </a:defPPr>
        </a:lstStyle>
        <a:p>
          <a:endParaRPr lang="cs-CZ"/>
        </a:p>
      </dgm:t>
    </dgm:pt>
    <dgm:pt modelId="{FBC3AA2F-4297-4C4B-B6D8-572527C46404}" type="parTrans" cxnId="{7166038E-106C-4DF4-A74B-870A5192A932}">
      <dgm:prSet/>
      <dgm:spPr/>
      <dgm:t>
        <a:bodyPr/>
        <a:lstStyle>
          <a:defPPr>
            <a:defRPr kern="1200" smtId="4294967295"/>
          </a:defPPr>
        </a:lstStyle>
        <a:p>
          <a:endParaRPr lang="cs-CZ"/>
        </a:p>
      </dgm:t>
    </dgm:pt>
    <dgm:pt modelId="{C74C8F3A-B7DD-4FA5-A58D-9F7D31DDE5FB}">
      <dgm:prSet custT="1"/>
      <dgm:spPr/>
      <dgm:t>
        <a:bodyPr/>
        <a:lstStyle>
          <a:defPPr>
            <a:defRPr kern="1200" smtId="4294967295"/>
          </a:defPPr>
        </a:lstStyle>
        <a:p>
          <a:pPr algn="just"/>
          <a:r>
            <a:rPr lang="cs-CZ" sz="1600" smtClean="0"/>
            <a:t>Zákony nebyly PS PČR projednány – rozpuštění PS PČR k 28. 8. 2013</a:t>
          </a:r>
          <a:endParaRPr lang="cs-CZ" sz="1600"/>
        </a:p>
      </dgm:t>
    </dgm:pt>
    <dgm:pt modelId="{FE17B314-58D9-4163-8FF1-605E00F3B134}" type="sibTrans" cxnId="{7166038E-106C-4DF4-A74B-870A5192A932}">
      <dgm:prSet/>
      <dgm:spPr/>
      <dgm:t>
        <a:bodyPr/>
        <a:lstStyle>
          <a:defPPr>
            <a:defRPr kern="1200" smtId="4294967295"/>
          </a:defPPr>
        </a:lstStyle>
        <a:p>
          <a:endParaRPr lang="cs-CZ"/>
        </a:p>
      </dgm:t>
    </dgm:pt>
    <dgm:pt modelId="{CB100971-EEC3-4A48-B0FD-651337CEFE2E}" type="parTrans" cxnId="{1F9D7290-258E-489A-9345-E45741933CBA}">
      <dgm:prSet/>
      <dgm:spPr/>
      <dgm:t>
        <a:bodyPr/>
        <a:lstStyle>
          <a:defPPr>
            <a:defRPr kern="1200" smtId="4294967295"/>
          </a:defPPr>
        </a:lstStyle>
        <a:p/>
      </dgm:t>
    </dgm:pt>
    <dgm:pt modelId="{16DF6ED6-897F-4F2F-B371-6D4494D2A863}">
      <dgm:prSet custT="1"/>
      <dgm:spPr/>
      <dgm:t>
        <a:bodyPr/>
        <a:lstStyle>
          <a:defPPr>
            <a:defRPr kern="1200" smtId="4294967295"/>
          </a:defPPr>
        </a:lstStyle>
        <a:p>
          <a:pPr algn="just"/>
          <a:r>
            <a:rPr lang="cs-CZ" sz="1600" smtClean="0"/>
            <a:t>EPC – peer review – 22. 10. 2013 (country fiche připravené Evropskou komisí)</a:t>
          </a:r>
          <a:endParaRPr lang="cs-CZ" sz="1600"/>
        </a:p>
      </dgm:t>
    </dgm:pt>
    <dgm:pt modelId="{D7E14B56-5B4E-44E3-9984-13A235CDD078}" type="sibTrans" cxnId="{1F9D7290-258E-489A-9345-E45741933CBA}">
      <dgm:prSet/>
      <dgm:spPr/>
      <dgm:t>
        <a:bodyPr/>
        <a:lstStyle>
          <a:defPPr>
            <a:defRPr kern="1200" smtId="4294967295"/>
          </a:defPPr>
        </a:lstStyle>
        <a:p/>
      </dgm:t>
    </dgm:pt>
    <dgm:pt modelId="{A84BDF89-9203-4048-B7D5-9F1D9F7FA075}" type="parTrans" cxnId="{E1C4D3EB-3828-48C5-A3B9-ED698E082209}">
      <dgm:prSet/>
      <dgm:spPr/>
      <dgm:t>
        <a:bodyPr/>
        <a:lstStyle>
          <a:defPPr>
            <a:defRPr kern="1200" smtId="4294967295"/>
          </a:defPPr>
        </a:lstStyle>
        <a:p>
          <a:endParaRPr lang="cs-CZ"/>
        </a:p>
      </dgm:t>
    </dgm:pt>
    <dgm:pt modelId="{1293900E-48EF-4C51-9461-AB05ADEE29B4}">
      <dgm:prSet custT="1"/>
      <dgm:spPr/>
      <dgm:t>
        <a:bodyPr/>
        <a:lstStyle>
          <a:defPPr>
            <a:defRPr kern="1200" smtId="4294967295"/>
          </a:defPPr>
        </a:lstStyle>
        <a:p>
          <a:pPr algn="just"/>
          <a:r>
            <a:rPr lang="cs-CZ" sz="1600" smtClean="0"/>
            <a:t>Informace o postupu implementace  směrnice a o možných důsledcích nesprávné nebo opožděné transpozice – schůze vlády 30. 10. t.r. </a:t>
          </a:r>
          <a:endParaRPr lang="cs-CZ" sz="1600"/>
        </a:p>
      </dgm:t>
    </dgm:pt>
    <dgm:pt modelId="{8115900C-D45C-49E5-8925-B581C87F96B5}" type="sibTrans" cxnId="{E1C4D3EB-3828-48C5-A3B9-ED698E082209}">
      <dgm:prSet/>
      <dgm:spPr/>
      <dgm:t>
        <a:bodyPr/>
        <a:lstStyle>
          <a:defPPr>
            <a:defRPr kern="1200" smtId="4294967295"/>
          </a:defPPr>
        </a:lstStyle>
        <a:p>
          <a:endParaRPr lang="cs-CZ"/>
        </a:p>
      </dgm:t>
    </dgm:pt>
    <dgm:pt modelId="{8713B761-58C0-427D-8573-BAC95056E2E0}" type="parTrans" cxnId="{DAE564A6-379F-4FA4-8B6D-E29AE287DEFE}">
      <dgm:prSet/>
      <dgm:spPr/>
      <dgm:t>
        <a:bodyPr/>
        <a:lstStyle>
          <a:defPPr>
            <a:defRPr kern="1200" smtId="4294967295"/>
          </a:defPPr>
        </a:lstStyle>
        <a:p>
          <a:endParaRPr lang="cs-CZ"/>
        </a:p>
      </dgm:t>
    </dgm:pt>
    <dgm:pt modelId="{14E2EC86-63BF-42F2-AA49-7F9E4E536CA0}">
      <dgm:prSet custT="1"/>
      <dgm:spPr/>
      <dgm:t>
        <a:bodyPr/>
        <a:lstStyle>
          <a:defPPr>
            <a:defRPr kern="1200" smtId="4294967295"/>
          </a:defPPr>
        </a:lstStyle>
        <a:p>
          <a:pPr algn="l"/>
          <a:endParaRPr lang="cs-CZ" sz="1600"/>
        </a:p>
      </dgm:t>
    </dgm:pt>
    <dgm:pt modelId="{2CE4F30D-09E2-4F0A-A031-8D388940E67F}" type="sibTrans" cxnId="{DAE564A6-379F-4FA4-8B6D-E29AE287DEFE}">
      <dgm:prSet/>
      <dgm:spPr/>
      <dgm:t>
        <a:bodyPr/>
        <a:lstStyle>
          <a:defPPr>
            <a:defRPr kern="1200" smtId="4294967295"/>
          </a:defPPr>
        </a:lstStyle>
        <a:p>
          <a:endParaRPr lang="cs-CZ"/>
        </a:p>
      </dgm:t>
    </dgm:pt>
    <dgm:pt modelId="{883F3247-FC3D-445E-9861-46C57DD9C018}" type="sibTrans" cxnId="{D5F80078-3DDF-47C1-B2D6-AEBE7E1FA0F0}">
      <dgm:prSet/>
      <dgm:spPr/>
      <dgm:t>
        <a:bodyPr/>
        <a:lstStyle>
          <a:defPPr>
            <a:defRPr kern="1200" smtId="4294967295"/>
          </a:defPPr>
        </a:lstStyle>
        <a:p>
          <a:endParaRPr lang="cs-CZ"/>
        </a:p>
      </dgm:t>
    </dgm:pt>
    <dgm:pt modelId="{E6C2E643-C19F-4ED7-88E3-3102C3AF5A52}" type="parTrans" cxnId="{4A20CD50-501A-480A-9B58-4C1F73D9CBF4}">
      <dgm:prSet/>
      <dgm:spPr/>
      <dgm:t>
        <a:bodyPr/>
        <a:lstStyle>
          <a:defPPr>
            <a:defRPr kern="1200" smtId="4294967295"/>
          </a:defPPr>
        </a:lstStyle>
        <a:p>
          <a:endParaRPr lang="cs-CZ"/>
        </a:p>
      </dgm:t>
    </dgm:pt>
    <dgm:pt modelId="{4D5E6A5C-5195-47D6-AB5F-9CA60441EC02}">
      <dgm:prSet phldrT="[Text]"/>
      <dgm:spPr/>
      <dgm:t>
        <a:bodyPr/>
        <a:lstStyle>
          <a:defPPr>
            <a:defRPr kern="1200" smtId="4294967295"/>
          </a:defPPr>
        </a:lstStyle>
        <a:p>
          <a:r>
            <a:rPr lang="cs-CZ" smtClean="0"/>
            <a:t>2014</a:t>
          </a:r>
          <a:endParaRPr lang="cs-CZ"/>
        </a:p>
      </dgm:t>
    </dgm:pt>
    <dgm:pt modelId="{DB98104C-E08D-439F-80A2-B3F52AC97A0E}" type="parTrans" cxnId="{6A3849E1-DC3F-4C82-A037-28FF0E765338}">
      <dgm:prSet/>
      <dgm:spPr/>
      <dgm:t>
        <a:bodyPr/>
        <a:lstStyle>
          <a:defPPr>
            <a:defRPr kern="1200" smtId="4294967295"/>
          </a:defPPr>
        </a:lstStyle>
        <a:p>
          <a:endParaRPr lang="cs-CZ"/>
        </a:p>
      </dgm:t>
    </dgm:pt>
    <dgm:pt modelId="{A7D8EA1B-C2B5-46E5-B01C-322828184C66}">
      <dgm:prSet phldrT="[Text]" custT="1"/>
      <dgm:spPr/>
      <dgm:t>
        <a:bodyPr/>
        <a:lstStyle>
          <a:defPPr>
            <a:defRPr kern="1200" smtId="4294967295"/>
          </a:defPPr>
        </a:lstStyle>
        <a:p>
          <a:pPr algn="just"/>
          <a:endParaRPr lang="cs-CZ" sz="2400"/>
        </a:p>
      </dgm:t>
    </dgm:pt>
    <dgm:pt modelId="{E1698AF1-315B-404F-AE74-E900387E0FCC}" type="sibTrans" cxnId="{6A3849E1-DC3F-4C82-A037-28FF0E765338}">
      <dgm:prSet/>
      <dgm:spPr/>
      <dgm:t>
        <a:bodyPr/>
        <a:lstStyle>
          <a:defPPr>
            <a:defRPr kern="1200" smtId="4294967295"/>
          </a:defPPr>
        </a:lstStyle>
        <a:p>
          <a:endParaRPr lang="cs-CZ"/>
        </a:p>
      </dgm:t>
    </dgm:pt>
    <dgm:pt modelId="{40A980D0-A555-48F5-9265-682083EAF258}" type="parTrans" cxnId="{A9A80887-1E8E-4F74-B080-9204B2324578}">
      <dgm:prSet/>
      <dgm:spPr/>
      <dgm:t>
        <a:bodyPr/>
        <a:lstStyle>
          <a:defPPr>
            <a:defRPr kern="1200" smtId="4294967295"/>
          </a:defPPr>
        </a:lstStyle>
        <a:p>
          <a:endParaRPr lang="cs-CZ"/>
        </a:p>
      </dgm:t>
    </dgm:pt>
    <dgm:pt modelId="{598E22E2-F5BB-43BB-B6B4-04408BBCC12D}">
      <dgm:prSet custT="1"/>
      <dgm:spPr/>
      <dgm:t>
        <a:bodyPr/>
        <a:lstStyle>
          <a:defPPr>
            <a:defRPr kern="1200" smtId="4294967295"/>
          </a:defPPr>
        </a:lstStyle>
        <a:p>
          <a:r>
            <a:rPr lang="cs-CZ" sz="1600" i="0" smtClean="0"/>
            <a:t>Termín transpozice směrnice do právního řádu ČR – 31. 12. 2013</a:t>
          </a:r>
          <a:endParaRPr lang="cs-CZ" sz="1600" i="0"/>
        </a:p>
      </dgm:t>
    </dgm:pt>
    <dgm:pt modelId="{95E0FB9B-52D7-410D-A0E5-B5B8F32A32CD}" type="sibTrans" cxnId="{A9A80887-1E8E-4F74-B080-9204B2324578}">
      <dgm:prSet/>
      <dgm:spPr/>
      <dgm:t>
        <a:bodyPr/>
        <a:lstStyle>
          <a:defPPr>
            <a:defRPr kern="1200" smtId="4294967295"/>
          </a:defPPr>
        </a:lstStyle>
        <a:p>
          <a:endParaRPr lang="cs-CZ"/>
        </a:p>
      </dgm:t>
    </dgm:pt>
    <dgm:pt modelId="{202E14F7-3391-4143-A638-9E74E2C43396}" type="parTrans" cxnId="{E25FF66D-A371-432D-8DB6-FBCE5F4EF200}">
      <dgm:prSet/>
      <dgm:spPr/>
      <dgm:t>
        <a:bodyPr/>
        <a:lstStyle>
          <a:defPPr>
            <a:defRPr kern="1200" smtId="4294967295"/>
          </a:defPPr>
        </a:lstStyle>
        <a:p>
          <a:endParaRPr lang="cs-CZ"/>
        </a:p>
      </dgm:t>
    </dgm:pt>
    <dgm:pt modelId="{A55C295D-6643-4D2E-8553-7E86C7825573}">
      <dgm:prSet custT="1"/>
      <dgm:spPr/>
      <dgm:t>
        <a:bodyPr/>
        <a:lstStyle>
          <a:defPPr>
            <a:defRPr kern="1200" smtId="4294967295"/>
          </a:defPPr>
        </a:lstStyle>
        <a:p>
          <a:r>
            <a:rPr lang="cs-CZ" sz="1600" i="0" smtClean="0"/>
            <a:t>     </a:t>
          </a:r>
          <a:r>
            <a:rPr lang="cs-CZ" sz="4000" b="1" i="0" smtClean="0">
              <a:solidFill>
                <a:srgbClr val="FF0000"/>
              </a:solidFill>
            </a:rPr>
            <a:t>?</a:t>
          </a:r>
          <a:endParaRPr lang="cs-CZ" sz="4000" b="1" i="0">
            <a:solidFill>
              <a:srgbClr val="FF0000"/>
            </a:solidFill>
          </a:endParaRPr>
        </a:p>
      </dgm:t>
    </dgm:pt>
    <dgm:pt modelId="{18639E48-A2F7-42E6-AFB2-367255C4BCB3}" type="sibTrans" cxnId="{E25FF66D-A371-432D-8DB6-FBCE5F4EF200}">
      <dgm:prSet/>
      <dgm:spPr/>
      <dgm:t>
        <a:bodyPr/>
        <a:lstStyle>
          <a:defPPr>
            <a:defRPr kern="1200" smtId="4294967295"/>
          </a:defPPr>
        </a:lstStyle>
        <a:p>
          <a:endParaRPr lang="cs-CZ"/>
        </a:p>
      </dgm:t>
    </dgm:pt>
    <dgm:pt modelId="{159A1EA8-9685-4F10-91AA-D346B18D60B3}" type="sibTrans" cxnId="{4A20CD50-501A-480A-9B58-4C1F73D9CBF4}">
      <dgm:prSet/>
      <dgm:spPr/>
      <dgm:t>
        <a:bodyPr/>
        <a:lstStyle>
          <a:defPPr>
            <a:defRPr kern="1200" smtId="4294967295"/>
          </a:defPPr>
        </a:lstStyle>
        <a:p>
          <a:endParaRPr lang="cs-CZ"/>
        </a:p>
      </dgm:t>
    </dgm:pt>
    <dgm:pt modelId="{6013D7F5-C1C6-4195-9144-0771600DED00}" type="pres">
      <dgm:prSet presAssocID="{D4A6F060-981B-468D-89FE-F10D865EADF9}" presName="linearFlow">
        <dgm:presLayoutVars>
          <dgm:dir/>
          <dgm:animLvl val="lvl"/>
          <dgm:resizeHandles val="exact"/>
        </dgm:presLayoutVars>
      </dgm:prSet>
      <dgm:spPr/>
      <dgm:t>
        <a:bodyPr/>
        <a:lstStyle>
          <a:defPPr>
            <a:defRPr kern="1200" smtId="4294967295"/>
          </a:defPPr>
        </a:lstStyle>
        <a:p>
          <a:endParaRPr lang="cs-CZ"/>
        </a:p>
      </dgm:t>
    </dgm:pt>
    <dgm:pt modelId="{E9327407-C3ED-4444-9FD3-1CCCF1A252AD}" type="pres">
      <dgm:prSet presAssocID="{97DE4115-D57B-44B8-8193-FC49F2C9A0D9}" presName="composite"/>
      <dgm:spPr/>
      <dgm:t>
        <a:bodyPr/>
        <a:lstStyle>
          <a:defPPr>
            <a:defRPr kern="1200" smtId="4294967295"/>
          </a:defPPr>
        </a:lstStyle>
        <a:p/>
      </dgm:t>
    </dgm:pt>
    <dgm:pt modelId="{92627573-68EE-41B4-B924-99EBE4BA5839}" type="pres">
      <dgm:prSet presAssocID="{97DE4115-D57B-44B8-8193-FC49F2C9A0D9}" presName="parentText" presStyleLbl="alignNode1" presStyleCnt="3">
        <dgm:presLayoutVars>
          <dgm:chMax val="1"/>
          <dgm:bulletEnabled val="1"/>
        </dgm:presLayoutVars>
      </dgm:prSet>
      <dgm:spPr/>
      <dgm:t>
        <a:bodyPr/>
        <a:lstStyle>
          <a:defPPr>
            <a:defRPr kern="1200" smtId="4294967295"/>
          </a:defPPr>
        </a:lstStyle>
        <a:p>
          <a:endParaRPr lang="cs-CZ"/>
        </a:p>
      </dgm:t>
    </dgm:pt>
    <dgm:pt modelId="{C778122A-234E-4CAC-8DD0-DFDD7C9B14AE}" type="pres">
      <dgm:prSet presAssocID="{97DE4115-D57B-44B8-8193-FC49F2C9A0D9}" presName="descendantText" presStyleLbl="alignAcc1" presStyleCnt="3" custScaleY="100000">
        <dgm:presLayoutVars>
          <dgm:bulletEnabled val="1"/>
        </dgm:presLayoutVars>
      </dgm:prSet>
      <dgm:spPr/>
      <dgm:t>
        <a:bodyPr/>
        <a:lstStyle>
          <a:defPPr>
            <a:defRPr kern="1200" smtId="4294967295"/>
          </a:defPPr>
        </a:lstStyle>
        <a:p>
          <a:endParaRPr lang="cs-CZ"/>
        </a:p>
      </dgm:t>
    </dgm:pt>
    <dgm:pt modelId="{46833B12-6C2D-4317-A3B2-2473F01AAA8E}" type="pres">
      <dgm:prSet presAssocID="{3403B7D0-D8FE-45DE-9C53-0FC02A753417}" presName="sp"/>
      <dgm:spPr/>
      <dgm:t>
        <a:bodyPr/>
        <a:lstStyle>
          <a:defPPr>
            <a:defRPr kern="1200" smtId="4294967295"/>
          </a:defPPr>
        </a:lstStyle>
        <a:p/>
      </dgm:t>
    </dgm:pt>
    <dgm:pt modelId="{B78CCF50-9DE7-4CF5-B7D1-0B0D107FFB34}" type="pres">
      <dgm:prSet presAssocID="{1611B909-0E2A-4927-AF73-74E2766B8595}" presName="composite"/>
      <dgm:spPr/>
      <dgm:t>
        <a:bodyPr/>
        <a:lstStyle>
          <a:defPPr>
            <a:defRPr kern="1200" smtId="4294967295"/>
          </a:defPPr>
        </a:lstStyle>
        <a:p/>
      </dgm:t>
    </dgm:pt>
    <dgm:pt modelId="{31437471-2EF1-4EC0-B8FF-286B63DBE85B}" type="pres">
      <dgm:prSet presAssocID="{1611B909-0E2A-4927-AF73-74E2766B8595}" presName="parentText" presStyleLbl="alignNode1" presStyleIdx="1" presStyleCnt="3">
        <dgm:presLayoutVars>
          <dgm:chMax val="1"/>
          <dgm:bulletEnabled val="1"/>
        </dgm:presLayoutVars>
      </dgm:prSet>
      <dgm:spPr/>
      <dgm:t>
        <a:bodyPr/>
        <a:lstStyle>
          <a:defPPr>
            <a:defRPr kern="1200" smtId="4294967295"/>
          </a:defPPr>
        </a:lstStyle>
        <a:p>
          <a:endParaRPr lang="cs-CZ"/>
        </a:p>
      </dgm:t>
    </dgm:pt>
    <dgm:pt modelId="{9764A98E-A1F0-43FC-B5D5-DEA152DCA4CC}" type="pres">
      <dgm:prSet presAssocID="{1611B909-0E2A-4927-AF73-74E2766B8595}" presName="descendantText" presStyleLbl="alignAcc1" presStyleIdx="1" presStyleCnt="3" custScaleY="124088">
        <dgm:presLayoutVars>
          <dgm:bulletEnabled val="1"/>
        </dgm:presLayoutVars>
      </dgm:prSet>
      <dgm:spPr/>
      <dgm:t>
        <a:bodyPr/>
        <a:lstStyle>
          <a:defPPr>
            <a:defRPr kern="1200" smtId="4294967295"/>
          </a:defPPr>
        </a:lstStyle>
        <a:p>
          <a:endParaRPr lang="cs-CZ"/>
        </a:p>
      </dgm:t>
    </dgm:pt>
    <dgm:pt modelId="{028CA160-8731-4BD6-B996-E90D8D247BF3}" type="pres">
      <dgm:prSet presAssocID="{883F3247-FC3D-445E-9861-46C57DD9C018}" presName="sp"/>
      <dgm:spPr/>
      <dgm:t>
        <a:bodyPr/>
        <a:lstStyle>
          <a:defPPr>
            <a:defRPr kern="1200" smtId="4294967295"/>
          </a:defPPr>
        </a:lstStyle>
        <a:p/>
      </dgm:t>
    </dgm:pt>
    <dgm:pt modelId="{E097053E-1F95-4334-ACFD-500ADD151A65}" type="pres">
      <dgm:prSet presAssocID="{4D5E6A5C-5195-47D6-AB5F-9CA60441EC02}" presName="composite"/>
      <dgm:spPr/>
      <dgm:t>
        <a:bodyPr/>
        <a:lstStyle>
          <a:defPPr>
            <a:defRPr kern="1200" smtId="4294967295"/>
          </a:defPPr>
        </a:lstStyle>
        <a:p/>
      </dgm:t>
    </dgm:pt>
    <dgm:pt modelId="{807CE71F-ED55-4B26-A086-D603F9885371}" type="pres">
      <dgm:prSet presAssocID="{4D5E6A5C-5195-47D6-AB5F-9CA60441EC02}" presName="parentText" presStyleLbl="alignNode1" presStyleIdx="2" presStyleCnt="3" custScaleY="103691">
        <dgm:presLayoutVars>
          <dgm:chMax val="1"/>
          <dgm:bulletEnabled val="1"/>
        </dgm:presLayoutVars>
      </dgm:prSet>
      <dgm:spPr/>
      <dgm:t>
        <a:bodyPr/>
        <a:lstStyle>
          <a:defPPr>
            <a:defRPr kern="1200" smtId="4294967295"/>
          </a:defPPr>
        </a:lstStyle>
        <a:p>
          <a:endParaRPr lang="cs-CZ"/>
        </a:p>
      </dgm:t>
    </dgm:pt>
    <dgm:pt modelId="{14D5DC90-F239-48C8-9B81-B148A51B5B7A}" type="pres">
      <dgm:prSet presAssocID="{4D5E6A5C-5195-47D6-AB5F-9CA60441EC02}" presName="descendantText" presStyleLbl="alignAcc1" presStyleIdx="2" presStyleCnt="3" custScaleY="109343">
        <dgm:presLayoutVars>
          <dgm:bulletEnabled val="1"/>
        </dgm:presLayoutVars>
      </dgm:prSet>
      <dgm:spPr/>
      <dgm:t>
        <a:bodyPr/>
        <a:lstStyle>
          <a:defPPr>
            <a:defRPr kern="1200" smtId="4294967295"/>
          </a:defPPr>
        </a:lstStyle>
        <a:p>
          <a:endParaRPr lang="cs-CZ"/>
        </a:p>
      </dgm:t>
    </dgm:pt>
  </dgm:ptLst>
  <dgm:cxnLst>
    <dgm:cxn modelId="{1001D14B-9E4A-43BE-B20A-DDCE54A2F59B}" srcId="{D4A6F060-981B-468D-89FE-F10D865EADF9}" destId="{97DE4115-D57B-44B8-8193-FC49F2C9A0D9}" srcOrd="0" destOrd="0" parTransId="{BBE5C33C-3484-4BCA-8526-EC48CEA94CC9}" sibTransId="{3403B7D0-D8FE-45DE-9C53-0FC02A753417}"/>
    <dgm:cxn modelId="{76967DF5-F19E-4C4F-B7FE-976CC46BB51F}" srcId="{97DE4115-D57B-44B8-8193-FC49F2C9A0D9}" destId="{75FC543F-E09B-48F7-966D-C9177C5BFF21}" srcOrd="0" destOrd="0" parTransId="{D4EDAF78-5BE6-4F71-92BE-FE0A7CE521A7}" sibTransId="{9C7FB9B1-857D-4328-B5DF-D87E2895121C}"/>
    <dgm:cxn modelId="{CE26604C-073B-4BA5-978A-FDA672FD6BDE}" srcId="{97DE4115-D57B-44B8-8193-FC49F2C9A0D9}" destId="{D57A90CE-2E45-44F4-BF79-F19D91A24E8B}" srcOrd="1" destOrd="0" parTransId="{CF0BEA0D-9B26-439C-B72D-DFD0CFF7C1AE}" sibTransId="{EF895D56-F971-4773-9F53-9AD23DE1A65F}"/>
    <dgm:cxn modelId="{C56147FB-71BB-4D06-8EAA-DE216A67BA37}" srcId="{97DE4115-D57B-44B8-8193-FC49F2C9A0D9}" destId="{ACFFAD38-3FA3-4297-9F4A-1E70AE81FC28}" srcOrd="2" destOrd="0" parTransId="{01DF9FFC-E403-4C7B-A6EF-F79484B66718}" sibTransId="{6463B83B-678E-4695-8DC8-0DEC0F1DFE76}"/>
    <dgm:cxn modelId="{D5F80078-3DDF-47C1-B2D6-AEBE7E1FA0F0}" srcId="{D4A6F060-981B-468D-89FE-F10D865EADF9}" destId="{1611B909-0E2A-4927-AF73-74E2766B8595}" srcOrd="1" destOrd="0" parTransId="{26A6B7DE-D4F9-4E24-B47A-51D7E908C315}" sibTransId="{883F3247-FC3D-445E-9861-46C57DD9C018}"/>
    <dgm:cxn modelId="{1E691A32-798B-4A62-B5CE-145DE4402369}" srcId="{1611B909-0E2A-4927-AF73-74E2766B8595}" destId="{9797309D-7CB7-48AC-A457-ED093264686A}" srcOrd="0" destOrd="0" parTransId="{8304BD27-6B10-4E9B-B902-C3073F6EC5FD}" sibTransId="{324192F3-1914-44E4-8947-31E3FD58FA4E}"/>
    <dgm:cxn modelId="{460E40B2-0D9A-405A-855A-5330C7EF51DA}" srcId="{1611B909-0E2A-4927-AF73-74E2766B8595}" destId="{14193D67-97A7-4032-A27D-FECBF1D2750D}" srcOrd="1" destOrd="0" parTransId="{C7F08894-966E-4CF2-875A-F36FCDBD7F34}" sibTransId="{DCB68A27-AD5A-4BA3-8906-E26F7C143A2D}"/>
    <dgm:cxn modelId="{394CAADA-2766-4075-8C13-E604E2D7191C}" srcId="{1611B909-0E2A-4927-AF73-74E2766B8595}" destId="{A8F0D0EF-3076-4DC7-B42E-4A6E4D2A8EDA}" srcOrd="2" destOrd="0" parTransId="{0DEC12E4-39A3-466C-BBD9-AC9D47961F03}" sibTransId="{B50DD872-E809-4E51-BE71-1DF96FE5E699}"/>
    <dgm:cxn modelId="{7166038E-106C-4DF4-A74B-870A5192A932}" srcId="{1611B909-0E2A-4927-AF73-74E2766B8595}" destId="{C74C8F3A-B7DD-4FA5-A58D-9F7D31DDE5FB}" srcOrd="3" destOrd="0" parTransId="{FBC3AA2F-4297-4C4B-B6D8-572527C46404}" sibTransId="{FE17B314-58D9-4163-8FF1-605E00F3B134}"/>
    <dgm:cxn modelId="{1F9D7290-258E-489A-9345-E45741933CBA}" srcId="{1611B909-0E2A-4927-AF73-74E2766B8595}" destId="{16DF6ED6-897F-4F2F-B371-6D4494D2A863}" srcOrd="4" destOrd="0" parTransId="{CB100971-EEC3-4A48-B0FD-651337CEFE2E}" sibTransId="{D7E14B56-5B4E-44E3-9984-13A235CDD078}"/>
    <dgm:cxn modelId="{E1C4D3EB-3828-48C5-A3B9-ED698E082209}" srcId="{1611B909-0E2A-4927-AF73-74E2766B8595}" destId="{1293900E-48EF-4C51-9461-AB05ADEE29B4}" srcOrd="5" destOrd="0" parTransId="{A84BDF89-9203-4048-B7D5-9F1D9F7FA075}" sibTransId="{8115900C-D45C-49E5-8925-B581C87F96B5}"/>
    <dgm:cxn modelId="{DAE564A6-379F-4FA4-8B6D-E29AE287DEFE}" srcId="{1611B909-0E2A-4927-AF73-74E2766B8595}" destId="{14E2EC86-63BF-42F2-AA49-7F9E4E536CA0}" srcOrd="6" destOrd="0" parTransId="{8713B761-58C0-427D-8573-BAC95056E2E0}" sibTransId="{2CE4F30D-09E2-4F0A-A031-8D388940E67F}"/>
    <dgm:cxn modelId="{4A20CD50-501A-480A-9B58-4C1F73D9CBF4}" srcId="{D4A6F060-981B-468D-89FE-F10D865EADF9}" destId="{4D5E6A5C-5195-47D6-AB5F-9CA60441EC02}" srcOrd="2" destOrd="0" parTransId="{E6C2E643-C19F-4ED7-88E3-3102C3AF5A52}" sibTransId="{159A1EA8-9685-4F10-91AA-D346B18D60B3}"/>
    <dgm:cxn modelId="{6A3849E1-DC3F-4C82-A037-28FF0E765338}" srcId="{4D5E6A5C-5195-47D6-AB5F-9CA60441EC02}" destId="{A7D8EA1B-C2B5-46E5-B01C-322828184C66}" srcOrd="0" destOrd="0" parTransId="{DB98104C-E08D-439F-80A2-B3F52AC97A0E}" sibTransId="{E1698AF1-315B-404F-AE74-E900387E0FCC}"/>
    <dgm:cxn modelId="{A9A80887-1E8E-4F74-B080-9204B2324578}" srcId="{4D5E6A5C-5195-47D6-AB5F-9CA60441EC02}" destId="{598E22E2-F5BB-43BB-B6B4-04408BBCC12D}" srcOrd="1" destOrd="0" parTransId="{40A980D0-A555-48F5-9265-682083EAF258}" sibTransId="{95E0FB9B-52D7-410D-A0E5-B5B8F32A32CD}"/>
    <dgm:cxn modelId="{E25FF66D-A371-432D-8DB6-FBCE5F4EF200}" srcId="{4D5E6A5C-5195-47D6-AB5F-9CA60441EC02}" destId="{A55C295D-6643-4D2E-8553-7E86C7825573}" srcOrd="2" destOrd="0" parTransId="{202E14F7-3391-4143-A638-9E74E2C43396}" sibTransId="{18639E48-A2F7-42E6-AFB2-367255C4BCB3}"/>
    <dgm:cxn modelId="{B879680D-63CA-4697-80C4-5BA80DFDDE71}" type="presOf" srcId="{D4A6F060-981B-468D-89FE-F10D865EADF9}" destId="{6013D7F5-C1C6-4195-9144-0771600DED00}" srcOrd="0" destOrd="0" presId="urn:microsoft.com/office/officeart/2005/8/layout/chevron2"/>
    <dgm:cxn modelId="{FC493CD1-B0F9-488E-B0E1-7DEEDDAA84BE}" type="presParOf" srcId="{6013D7F5-C1C6-4195-9144-0771600DED00}" destId="{E9327407-C3ED-4444-9FD3-1CCCF1A252AD}" srcOrd="0" destOrd="0" presId="urn:microsoft.com/office/officeart/2005/8/layout/chevron2"/>
    <dgm:cxn modelId="{82192E80-9243-458C-A2CA-C50269302ADB}" type="presParOf" srcId="{E9327407-C3ED-4444-9FD3-1CCCF1A252AD}" destId="{92627573-68EE-41B4-B924-99EBE4BA5839}" srcOrd="0" destOrd="0" presId="urn:microsoft.com/office/officeart/2005/8/layout/chevron2"/>
    <dgm:cxn modelId="{27E434E1-057C-429A-97ED-E630DE309712}" type="presOf" srcId="{97DE4115-D57B-44B8-8193-FC49F2C9A0D9}" destId="{92627573-68EE-41B4-B924-99EBE4BA5839}" srcOrd="0" destOrd="0" presId="urn:microsoft.com/office/officeart/2005/8/layout/chevron2"/>
    <dgm:cxn modelId="{A4F393C0-CDEB-44DC-A193-9DE718B2464E}" type="presParOf" srcId="{E9327407-C3ED-4444-9FD3-1CCCF1A252AD}" destId="{C778122A-234E-4CAC-8DD0-DFDD7C9B14AE}" srcOrd="1" destOrd="0" presId="urn:microsoft.com/office/officeart/2005/8/layout/chevron2"/>
    <dgm:cxn modelId="{F0FC6B94-CE78-4CA3-A178-94E2DACCFE5C}" type="presOf" srcId="{75FC543F-E09B-48F7-966D-C9177C5BFF21}" destId="{C778122A-234E-4CAC-8DD0-DFDD7C9B14AE}" srcOrd="0" destOrd="0" presId="urn:microsoft.com/office/officeart/2005/8/layout/chevron2"/>
    <dgm:cxn modelId="{9C68A723-F5A3-48D4-B26B-73B9BE93DC55}" type="presOf" srcId="{D57A90CE-2E45-44F4-BF79-F19D91A24E8B}" destId="{C778122A-234E-4CAC-8DD0-DFDD7C9B14AE}" srcOrd="0" destOrd="1" presId="urn:microsoft.com/office/officeart/2005/8/layout/chevron2"/>
    <dgm:cxn modelId="{95FDC24D-D07E-43D4-80F0-974B8CB5FEF9}" type="presOf" srcId="{ACFFAD38-3FA3-4297-9F4A-1E70AE81FC28}" destId="{C778122A-234E-4CAC-8DD0-DFDD7C9B14AE}" srcOrd="0" destOrd="2" presId="urn:microsoft.com/office/officeart/2005/8/layout/chevron2"/>
    <dgm:cxn modelId="{66247622-20F2-43B3-B4C1-C4D134489634}" type="presParOf" srcId="{6013D7F5-C1C6-4195-9144-0771600DED00}" destId="{46833B12-6C2D-4317-A3B2-2473F01AAA8E}" srcOrd="1" destOrd="0" presId="urn:microsoft.com/office/officeart/2005/8/layout/chevron2"/>
    <dgm:cxn modelId="{8B8028A3-8B7B-4C98-A0F6-A4C6EBD6C858}" type="presParOf" srcId="{6013D7F5-C1C6-4195-9144-0771600DED00}" destId="{B78CCF50-9DE7-4CF5-B7D1-0B0D107FFB34}" srcOrd="2" destOrd="0" presId="urn:microsoft.com/office/officeart/2005/8/layout/chevron2"/>
    <dgm:cxn modelId="{F1FC0182-8625-4A97-9347-6A2CBCC59048}" type="presParOf" srcId="{B78CCF50-9DE7-4CF5-B7D1-0B0D107FFB34}" destId="{31437471-2EF1-4EC0-B8FF-286B63DBE85B}" srcOrd="0" destOrd="0" presId="urn:microsoft.com/office/officeart/2005/8/layout/chevron2"/>
    <dgm:cxn modelId="{8E80F2B4-7F40-49DF-AE5D-1FBB8A364A1B}" type="presOf" srcId="{1611B909-0E2A-4927-AF73-74E2766B8595}" destId="{31437471-2EF1-4EC0-B8FF-286B63DBE85B}" srcOrd="0" destOrd="0" presId="urn:microsoft.com/office/officeart/2005/8/layout/chevron2"/>
    <dgm:cxn modelId="{758E5B4E-F016-429B-92B4-764CE3FE688D}" type="presParOf" srcId="{B78CCF50-9DE7-4CF5-B7D1-0B0D107FFB34}" destId="{9764A98E-A1F0-43FC-B5D5-DEA152DCA4CC}" srcOrd="1" destOrd="0" presId="urn:microsoft.com/office/officeart/2005/8/layout/chevron2"/>
    <dgm:cxn modelId="{DD238856-810D-4F51-8848-0085A5CF4FE9}" type="presOf" srcId="{9797309D-7CB7-48AC-A457-ED093264686A}" destId="{9764A98E-A1F0-43FC-B5D5-DEA152DCA4CC}" srcOrd="0" destOrd="0" presId="urn:microsoft.com/office/officeart/2005/8/layout/chevron2"/>
    <dgm:cxn modelId="{C25ABEFE-70EC-4152-81C2-88D734C20519}" type="presOf" srcId="{14193D67-97A7-4032-A27D-FECBF1D2750D}" destId="{9764A98E-A1F0-43FC-B5D5-DEA152DCA4CC}" srcOrd="0" destOrd="1" presId="urn:microsoft.com/office/officeart/2005/8/layout/chevron2"/>
    <dgm:cxn modelId="{749886E9-A83C-4D5D-ABD6-DB4921A27A58}" type="presOf" srcId="{A8F0D0EF-3076-4DC7-B42E-4A6E4D2A8EDA}" destId="{9764A98E-A1F0-43FC-B5D5-DEA152DCA4CC}" srcOrd="0" destOrd="2" presId="urn:microsoft.com/office/officeart/2005/8/layout/chevron2"/>
    <dgm:cxn modelId="{68926D8C-8CBB-432A-A3C9-3DD50C1B0FF3}" type="presOf" srcId="{C74C8F3A-B7DD-4FA5-A58D-9F7D31DDE5FB}" destId="{9764A98E-A1F0-43FC-B5D5-DEA152DCA4CC}" srcOrd="0" destOrd="3" presId="urn:microsoft.com/office/officeart/2005/8/layout/chevron2"/>
    <dgm:cxn modelId="{A3E686D9-D658-4654-AC6D-FCEE6F6C498D}" type="presOf" srcId="{16DF6ED6-897F-4F2F-B371-6D4494D2A863}" destId="{9764A98E-A1F0-43FC-B5D5-DEA152DCA4CC}" srcOrd="0" destOrd="4" presId="urn:microsoft.com/office/officeart/2005/8/layout/chevron2"/>
    <dgm:cxn modelId="{F99D5F1E-DD2E-43D7-9D9C-3AD292C386D2}" type="presOf" srcId="{1293900E-48EF-4C51-9461-AB05ADEE29B4}" destId="{9764A98E-A1F0-43FC-B5D5-DEA152DCA4CC}" srcOrd="0" destOrd="5" presId="urn:microsoft.com/office/officeart/2005/8/layout/chevron2"/>
    <dgm:cxn modelId="{17EFB0A0-4150-43B5-A2AA-065A82B69DD3}" type="presOf" srcId="{14E2EC86-63BF-42F2-AA49-7F9E4E536CA0}" destId="{9764A98E-A1F0-43FC-B5D5-DEA152DCA4CC}" srcOrd="0" destOrd="6" presId="urn:microsoft.com/office/officeart/2005/8/layout/chevron2"/>
    <dgm:cxn modelId="{1FF32D34-7E84-492A-B4C2-DD76E61B48C9}" type="presParOf" srcId="{6013D7F5-C1C6-4195-9144-0771600DED00}" destId="{028CA160-8731-4BD6-B996-E90D8D247BF3}" srcOrd="3" destOrd="0" presId="urn:microsoft.com/office/officeart/2005/8/layout/chevron2"/>
    <dgm:cxn modelId="{00E03DA0-75FB-4791-9218-377F4AD808CC}" type="presParOf" srcId="{6013D7F5-C1C6-4195-9144-0771600DED00}" destId="{E097053E-1F95-4334-ACFD-500ADD151A65}" srcOrd="4" destOrd="0" presId="urn:microsoft.com/office/officeart/2005/8/layout/chevron2"/>
    <dgm:cxn modelId="{DEB2299C-A221-40F7-9C6B-15D521D3ABFE}" type="presParOf" srcId="{E097053E-1F95-4334-ACFD-500ADD151A65}" destId="{807CE71F-ED55-4B26-A086-D603F9885371}" srcOrd="0" destOrd="0" presId="urn:microsoft.com/office/officeart/2005/8/layout/chevron2"/>
    <dgm:cxn modelId="{0A0777CA-5BD8-4351-8C26-C494CFB4D900}" type="presOf" srcId="{4D5E6A5C-5195-47D6-AB5F-9CA60441EC02}" destId="{807CE71F-ED55-4B26-A086-D603F9885371}" srcOrd="0" destOrd="0" presId="urn:microsoft.com/office/officeart/2005/8/layout/chevron2"/>
    <dgm:cxn modelId="{EEB91664-B83F-4C97-819D-DDF801C7FA2B}" type="presParOf" srcId="{E097053E-1F95-4334-ACFD-500ADD151A65}" destId="{14D5DC90-F239-48C8-9B81-B148A51B5B7A}" srcOrd="1" destOrd="0" presId="urn:microsoft.com/office/officeart/2005/8/layout/chevron2"/>
    <dgm:cxn modelId="{78D3A432-0C63-4F5B-9309-402F1DEF9DC3}" type="presOf" srcId="{A7D8EA1B-C2B5-46E5-B01C-322828184C66}" destId="{14D5DC90-F239-48C8-9B81-B148A51B5B7A}" srcOrd="0" destOrd="0" presId="urn:microsoft.com/office/officeart/2005/8/layout/chevron2"/>
    <dgm:cxn modelId="{BFD0037A-5DA8-4683-B7EA-BE5EDF304907}" type="presOf" srcId="{598E22E2-F5BB-43BB-B6B4-04408BBCC12D}" destId="{14D5DC90-F239-48C8-9B81-B148A51B5B7A}" srcOrd="0" destOrd="1" presId="urn:microsoft.com/office/officeart/2005/8/layout/chevron2"/>
    <dgm:cxn modelId="{DCAF2FB4-047C-4026-B849-7213DF696125}" type="presOf" srcId="{A55C295D-6643-4D2E-8553-7E86C7825573}" destId="{14D5DC90-F239-48C8-9B81-B148A51B5B7A}" srcOrd="0" destOrd="2" presId="urn:microsoft.com/office/officeart/2005/8/layout/chevron2"/>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3.xml><?xml version="1.0" encoding="utf-8"?>
<dgm:dataModel xmlns:a="http://schemas.openxmlformats.org/drawingml/2006/main" xmlns:r="http://schemas.openxmlformats.org/officeDocument/2006/relationships" xmlns:dgm="http://schemas.openxmlformats.org/drawingml/2006/diagram">
  <dgm:ptLst>
    <dgm:pt modelId="{B92F3F0A-A98D-48B1-BFB4-3403D830C05B}" type="doc">
      <dgm:prSet loTypeId="urn:microsoft.com/office/officeart/2005/8/layout/process3" loCatId="process" qsTypeId="urn:microsoft.com/office/officeart/2005/8/quickstyle/simple1" qsCatId="simple" csTypeId="urn:microsoft.com/office/officeart/2005/8/colors/accent1_2" csCatId="accent1" phldr="1"/>
      <dgm:spPr/>
      <dgm:t>
        <a:bodyPr/>
        <a:lstStyle>
          <a:defPPr>
            <a:defRPr kern="1200" smtId="4294967295"/>
          </a:defPPr>
        </a:lstStyle>
        <a:p>
          <a:endParaRPr lang="cs-CZ"/>
        </a:p>
      </dgm:t>
    </dgm:pt>
    <dgm:pt modelId="{FEDD61ED-21D2-4975-ADDA-ADB6CFC612E4}" type="parTrans" cxnId="{097D1500-E31D-4BF9-A81D-CE01CE0859F2}">
      <dgm:prSet/>
      <dgm:spPr/>
      <dgm:t>
        <a:bodyPr/>
        <a:lstStyle>
          <a:defPPr>
            <a:defRPr kern="1200" smtId="4294967295"/>
          </a:defPPr>
        </a:lstStyle>
        <a:p>
          <a:endParaRPr lang="cs-CZ"/>
        </a:p>
      </dgm:t>
    </dgm:pt>
    <dgm:pt modelId="{C475CA7D-F4BD-4D5A-B43F-584F29830F87}">
      <dgm:prSet phldrT="[Text]" custT="1"/>
      <dgm:spPr/>
      <dgm:t>
        <a:bodyPr/>
        <a:lstStyle>
          <a:defPPr>
            <a:defRPr kern="1200" smtId="4294967295"/>
          </a:defPPr>
        </a:lstStyle>
        <a:p>
          <a:pPr algn="ctr"/>
          <a:r>
            <a:rPr lang="cs-CZ" sz="1000" b="1" smtClean="0"/>
            <a:t>1.  pásmo</a:t>
          </a:r>
          <a:endParaRPr lang="cs-CZ" sz="1000" b="1"/>
        </a:p>
      </dgm:t>
    </dgm:pt>
    <dgm:pt modelId="{9B605C7F-BBBA-4FBF-B8E7-FC114AB6290E}" type="parTrans" cxnId="{66060A48-C055-417E-B2F5-0A96A1CB297F}">
      <dgm:prSet/>
      <dgm:spPr/>
      <dgm:t>
        <a:bodyPr/>
        <a:lstStyle>
          <a:defPPr>
            <a:defRPr kern="1200" smtId="4294967295"/>
          </a:defPPr>
        </a:lstStyle>
        <a:p>
          <a:endParaRPr lang="cs-CZ"/>
        </a:p>
      </dgm:t>
    </dgm:pt>
    <dgm:pt modelId="{D11623A3-5EBD-402E-A22A-692E5611FA85}">
      <dgm:prSet custT="1"/>
      <dgm:spPr/>
      <dgm:t>
        <a:bodyPr/>
        <a:lstStyle>
          <a:defPPr>
            <a:defRPr kern="1200" smtId="4294967295"/>
          </a:defPPr>
        </a:lstStyle>
        <a:p>
          <a:r>
            <a:rPr lang="cs-CZ" sz="1050" smtClean="0">
              <a:solidFill>
                <a:schemeClr val="accent1"/>
              </a:solidFill>
            </a:rPr>
            <a:t>Fungují operativní numerická fiskální pravidla (výdajové pravidlo + pravidlo hospodaření ÚSC).</a:t>
          </a:r>
          <a:endParaRPr lang="cs-CZ" sz="1050">
            <a:solidFill>
              <a:schemeClr val="accent1"/>
            </a:solidFill>
          </a:endParaRPr>
        </a:p>
      </dgm:t>
    </dgm:pt>
    <dgm:pt modelId="{9AFCD279-C7B3-4A55-870A-5D585F07DC01}" type="sibTrans" cxnId="{66060A48-C055-417E-B2F5-0A96A1CB297F}">
      <dgm:prSet/>
      <dgm:spPr/>
      <dgm:t>
        <a:bodyPr/>
        <a:lstStyle>
          <a:defPPr>
            <a:defRPr kern="1200" smtId="4294967295"/>
          </a:defPPr>
        </a:lstStyle>
        <a:p>
          <a:endParaRPr lang="cs-CZ"/>
        </a:p>
      </dgm:t>
    </dgm:pt>
    <dgm:pt modelId="{6926CE1F-E8AB-4ABA-80CA-10D5CFF18745}" type="sibTrans" cxnId="{097D1500-E31D-4BF9-A81D-CE01CE0859F2}">
      <dgm:prSet/>
      <dgm:spPr>
        <a:ln>
          <a:solidFill>
            <a:schemeClr val="accent1">
              <a:lumMod val="75000"/>
            </a:schemeClr>
          </a:solidFill>
        </a:ln>
      </dgm:spPr>
      <dgm:t>
        <a:bodyPr/>
        <a:lstStyle>
          <a:defPPr>
            <a:defRPr kern="1200" smtId="4294967295"/>
          </a:defPPr>
        </a:lstStyle>
        <a:p>
          <a:endParaRPr lang="cs-CZ"/>
        </a:p>
      </dgm:t>
    </dgm:pt>
    <dgm:pt modelId="{37C0C46C-8656-4164-88C3-A84E04388FCB}" type="parTrans" cxnId="{D23DE4B5-FEB3-486A-BD62-477526DFF55F}">
      <dgm:prSet/>
      <dgm:spPr/>
      <dgm:t>
        <a:bodyPr/>
        <a:lstStyle>
          <a:defPPr>
            <a:defRPr kern="1200" smtId="4294967295"/>
          </a:defPPr>
        </a:lstStyle>
        <a:p>
          <a:endParaRPr lang="cs-CZ"/>
        </a:p>
      </dgm:t>
    </dgm:pt>
    <dgm:pt modelId="{C2074977-8A2B-4E62-A8CA-396025005703}">
      <dgm:prSet phldrT="[Text]" custT="1"/>
      <dgm:spPr/>
      <dgm:t>
        <a:bodyPr/>
        <a:lstStyle>
          <a:defPPr>
            <a:defRPr kern="1200" smtId="4294967295"/>
          </a:defPPr>
        </a:lstStyle>
        <a:p>
          <a:pPr algn="ctr"/>
          <a:r>
            <a:rPr lang="cs-CZ" sz="1000" b="1" smtClean="0"/>
            <a:t>2. pásmo</a:t>
          </a:r>
          <a:endParaRPr lang="cs-CZ" sz="1000" b="1"/>
        </a:p>
      </dgm:t>
    </dgm:pt>
    <dgm:pt modelId="{E571C32F-E7AD-48C4-891A-75D7E1CADC4D}" type="parTrans" cxnId="{EA463C1F-7F2B-408C-8968-D500C68DE0D3}">
      <dgm:prSet/>
      <dgm:spPr/>
      <dgm:t>
        <a:bodyPr/>
        <a:lstStyle>
          <a:defPPr>
            <a:defRPr kern="1200" smtId="4294967295"/>
          </a:defPPr>
        </a:lstStyle>
        <a:p>
          <a:endParaRPr lang="cs-CZ"/>
        </a:p>
      </dgm:t>
    </dgm:pt>
    <dgm:pt modelId="{ABC80C61-91FD-4410-9BFC-CBFD0DB9F7FC}">
      <dgm:prSet phldrT="[Text]" custT="1"/>
      <dgm:spPr/>
      <dgm:t>
        <a:bodyPr/>
        <a:lstStyle>
          <a:defPPr>
            <a:defRPr kern="1200" smtId="4294967295"/>
          </a:defPPr>
        </a:lstStyle>
        <a:p>
          <a:pPr algn="l">
            <a:spcBef>
              <a:spcPct val="0"/>
            </a:spcBef>
          </a:pPr>
          <a:r>
            <a:rPr lang="cs-CZ" sz="1050" smtClean="0">
              <a:solidFill>
                <a:schemeClr val="bg1">
                  <a:lumMod val="50000"/>
                </a:schemeClr>
              </a:solidFill>
              <a:latin typeface="+mj-lt"/>
            </a:rPr>
            <a:t> </a:t>
          </a:r>
          <a:r>
            <a:rPr lang="cs-CZ" sz="1050" smtClean="0">
              <a:solidFill>
                <a:schemeClr val="accent1"/>
              </a:solidFill>
              <a:latin typeface="+mj-lt"/>
            </a:rPr>
            <a:t>Vláda informuje  PS o</a:t>
          </a:r>
          <a:r>
            <a:rPr lang="cs-CZ" sz="1050" b="1" smtClean="0">
              <a:solidFill>
                <a:schemeClr val="accent1"/>
              </a:solidFill>
              <a:latin typeface="+mj-lt"/>
            </a:rPr>
            <a:t> důvodech překročení zadlužení a  představí přijatá opatření</a:t>
          </a:r>
          <a:endParaRPr lang="cs-CZ" sz="1050">
            <a:solidFill>
              <a:schemeClr val="accent1"/>
            </a:solidFill>
          </a:endParaRPr>
        </a:p>
      </dgm:t>
    </dgm:pt>
    <dgm:pt modelId="{A786A171-C733-43F9-B769-D836C89045DF}" type="sibTrans" cxnId="{EA463C1F-7F2B-408C-8968-D500C68DE0D3}">
      <dgm:prSet/>
      <dgm:spPr/>
      <dgm:t>
        <a:bodyPr/>
        <a:lstStyle>
          <a:defPPr>
            <a:defRPr kern="1200" smtId="4294967295"/>
          </a:defPPr>
        </a:lstStyle>
        <a:p>
          <a:endParaRPr lang="cs-CZ"/>
        </a:p>
      </dgm:t>
    </dgm:pt>
    <dgm:pt modelId="{A5928E45-ACC0-4AC1-B940-5B6C291B1425}" type="parTrans" cxnId="{906F6732-F7B0-4DF4-B62A-29E77D2797CD}">
      <dgm:prSet/>
      <dgm:spPr/>
      <dgm:t>
        <a:bodyPr/>
        <a:lstStyle>
          <a:defPPr>
            <a:defRPr kern="1200" smtId="4294967295"/>
          </a:defPPr>
        </a:lstStyle>
        <a:p>
          <a:endParaRPr lang="cs-CZ"/>
        </a:p>
      </dgm:t>
    </dgm:pt>
    <dgm:pt modelId="{626CB821-BB86-4B14-A801-4F92FB77F34C}">
      <dgm:prSet phldrT="[Text]" custT="1"/>
      <dgm:spPr/>
      <dgm:t>
        <a:bodyPr/>
        <a:lstStyle>
          <a:defPPr>
            <a:defRPr kern="1200" smtId="4294967295"/>
          </a:defPPr>
        </a:lstStyle>
        <a:p>
          <a:pPr algn="just">
            <a:spcBef>
              <a:spcPct val="0"/>
            </a:spcBef>
          </a:pPr>
          <a:endParaRPr lang="cs-CZ" sz="1050">
            <a:solidFill>
              <a:schemeClr val="accent1"/>
            </a:solidFill>
          </a:endParaRPr>
        </a:p>
      </dgm:t>
    </dgm:pt>
    <dgm:pt modelId="{07110B35-88E9-4F8E-8F15-0560CFBDCDE9}" type="sibTrans" cxnId="{906F6732-F7B0-4DF4-B62A-29E77D2797CD}">
      <dgm:prSet/>
      <dgm:spPr/>
      <dgm:t>
        <a:bodyPr/>
        <a:lstStyle>
          <a:defPPr>
            <a:defRPr kern="1200" smtId="4294967295"/>
          </a:defPPr>
        </a:lstStyle>
        <a:p>
          <a:endParaRPr lang="cs-CZ"/>
        </a:p>
      </dgm:t>
    </dgm:pt>
    <dgm:pt modelId="{C77ED9EE-DA3A-4127-ABB7-105FB7B57607}" type="parTrans" cxnId="{975B3B68-C625-45EF-8566-F72E80F7778D}">
      <dgm:prSet/>
      <dgm:spPr/>
      <dgm:t>
        <a:bodyPr/>
        <a:lstStyle>
          <a:defPPr>
            <a:defRPr kern="1200" smtId="4294967295"/>
          </a:defPPr>
        </a:lstStyle>
        <a:p>
          <a:endParaRPr lang="cs-CZ"/>
        </a:p>
      </dgm:t>
    </dgm:pt>
    <dgm:pt modelId="{B396C389-1467-4DFE-B239-33B9E9CC668C}">
      <dgm:prSet phldrT="[Text]" custT="1"/>
      <dgm:spPr/>
      <dgm:t>
        <a:bodyPr/>
        <a:lstStyle>
          <a:defPPr>
            <a:defRPr kern="1200" smtId="4294967295"/>
          </a:defPPr>
        </a:lstStyle>
        <a:p>
          <a:pPr algn="just">
            <a:spcBef>
              <a:spcPts val="1200"/>
            </a:spcBef>
          </a:pPr>
          <a:r>
            <a:rPr lang="cs-CZ" sz="1050" smtClean="0">
              <a:solidFill>
                <a:schemeClr val="accent1"/>
              </a:solidFill>
              <a:latin typeface="+mj-lt"/>
            </a:rPr>
            <a:t> Navrhne opatření ke zpomalení růstu zadlužení. Jejich rozsah konzultuje s NRR.</a:t>
          </a:r>
          <a:endParaRPr lang="cs-CZ" sz="1050">
            <a:solidFill>
              <a:schemeClr val="accent1"/>
            </a:solidFill>
          </a:endParaRPr>
        </a:p>
      </dgm:t>
    </dgm:pt>
    <dgm:pt modelId="{C044149A-0A91-4F9F-8930-85333AD85E80}" type="sibTrans" cxnId="{975B3B68-C625-45EF-8566-F72E80F7778D}">
      <dgm:prSet/>
      <dgm:spPr/>
      <dgm:t>
        <a:bodyPr/>
        <a:lstStyle>
          <a:defPPr>
            <a:defRPr kern="1200" smtId="4294967295"/>
          </a:defPPr>
        </a:lstStyle>
        <a:p>
          <a:endParaRPr lang="cs-CZ"/>
        </a:p>
      </dgm:t>
    </dgm:pt>
    <dgm:pt modelId="{A33EB39D-50C6-4E2F-861C-8454449E3027}" type="parTrans" cxnId="{255EF452-8996-436A-ADEC-F1E6A56DAE4F}">
      <dgm:prSet/>
      <dgm:spPr/>
      <dgm:t>
        <a:bodyPr/>
        <a:lstStyle>
          <a:defPPr>
            <a:defRPr kern="1200" smtId="4294967295"/>
          </a:defPPr>
        </a:lstStyle>
        <a:p>
          <a:endParaRPr lang="cs-CZ"/>
        </a:p>
      </dgm:t>
    </dgm:pt>
    <dgm:pt modelId="{8CF8C362-DAC4-4107-8B31-DB271858014E}">
      <dgm:prSet phldrT="[Text]" custT="1"/>
      <dgm:spPr/>
      <dgm:t>
        <a:bodyPr/>
        <a:lstStyle>
          <a:defPPr>
            <a:defRPr kern="1200" smtId="4294967295"/>
          </a:defPPr>
        </a:lstStyle>
        <a:p>
          <a:pPr algn="just">
            <a:spcBef>
              <a:spcPts val="1200"/>
            </a:spcBef>
          </a:pPr>
          <a:endParaRPr lang="cs-CZ" sz="1050">
            <a:solidFill>
              <a:schemeClr val="accent1"/>
            </a:solidFill>
          </a:endParaRPr>
        </a:p>
      </dgm:t>
    </dgm:pt>
    <dgm:pt modelId="{89F5C69C-FC9E-475C-9DC4-AE32E7F39DBD}" type="sibTrans" cxnId="{255EF452-8996-436A-ADEC-F1E6A56DAE4F}">
      <dgm:prSet/>
      <dgm:spPr/>
      <dgm:t>
        <a:bodyPr/>
        <a:lstStyle>
          <a:defPPr>
            <a:defRPr kern="1200" smtId="4294967295"/>
          </a:defPPr>
        </a:lstStyle>
        <a:p>
          <a:endParaRPr lang="cs-CZ"/>
        </a:p>
      </dgm:t>
    </dgm:pt>
    <dgm:pt modelId="{08B6A45A-C181-4DD4-8DF8-23ECC005E577}" type="parTrans" cxnId="{AB638F65-713B-4E4B-84CE-F0C055B12438}">
      <dgm:prSet/>
      <dgm:spPr/>
      <dgm:t>
        <a:bodyPr/>
        <a:lstStyle>
          <a:defPPr>
            <a:defRPr kern="1200" smtId="4294967295"/>
          </a:defPPr>
        </a:lstStyle>
        <a:p>
          <a:endParaRPr lang="cs-CZ"/>
        </a:p>
      </dgm:t>
    </dgm:pt>
    <dgm:pt modelId="{DCE5EC49-6534-40C7-8164-18C94F649D88}">
      <dgm:prSet phldrT="[Text]" custT="1"/>
      <dgm:spPr/>
      <dgm:t>
        <a:bodyPr/>
        <a:lstStyle>
          <a:defPPr>
            <a:defRPr kern="1200" smtId="4294967295"/>
          </a:defPPr>
        </a:lstStyle>
        <a:p>
          <a:pPr algn="just">
            <a:spcBef>
              <a:spcPts val="600"/>
            </a:spcBef>
          </a:pPr>
          <a:r>
            <a:rPr lang="cs-CZ" sz="1050" smtClean="0">
              <a:solidFill>
                <a:schemeClr val="accent1"/>
              </a:solidFill>
            </a:rPr>
            <a:t>Návrh SR a rozpočtů SF na násl. rok musí být v souladu               s těmito opatřeními.</a:t>
          </a:r>
          <a:endParaRPr lang="cs-CZ" sz="1050">
            <a:solidFill>
              <a:schemeClr val="accent1"/>
            </a:solidFill>
          </a:endParaRPr>
        </a:p>
      </dgm:t>
    </dgm:pt>
    <dgm:pt modelId="{697689F0-5FDB-4FDC-BE20-24742462F638}" type="sibTrans" cxnId="{AB638F65-713B-4E4B-84CE-F0C055B12438}">
      <dgm:prSet/>
      <dgm:spPr/>
      <dgm:t>
        <a:bodyPr/>
        <a:lstStyle>
          <a:defPPr>
            <a:defRPr kern="1200" smtId="4294967295"/>
          </a:defPPr>
        </a:lstStyle>
        <a:p>
          <a:endParaRPr lang="cs-CZ"/>
        </a:p>
      </dgm:t>
    </dgm:pt>
    <dgm:pt modelId="{248AB56D-612A-4B19-BDC3-A4FF2E18380B}" type="parTrans" cxnId="{A9606ED6-A7AF-453F-8962-A45656D005C7}">
      <dgm:prSet/>
      <dgm:spPr/>
      <dgm:t>
        <a:bodyPr/>
        <a:lstStyle>
          <a:defPPr>
            <a:defRPr kern="1200" smtId="4294967295"/>
          </a:defPPr>
        </a:lstStyle>
        <a:p>
          <a:endParaRPr lang="cs-CZ"/>
        </a:p>
      </dgm:t>
    </dgm:pt>
    <dgm:pt modelId="{B666716B-7441-4C7C-87DE-7D0EBA4DC441}">
      <dgm:prSet phldrT="[Text]" custT="1"/>
      <dgm:spPr/>
      <dgm:t>
        <a:bodyPr/>
        <a:lstStyle>
          <a:defPPr>
            <a:defRPr kern="1200" smtId="4294967295"/>
          </a:defPPr>
        </a:lstStyle>
        <a:p>
          <a:pPr algn="just">
            <a:spcBef>
              <a:spcPts val="600"/>
            </a:spcBef>
          </a:pPr>
          <a:endParaRPr lang="cs-CZ" sz="1050">
            <a:solidFill>
              <a:schemeClr val="accent1"/>
            </a:solidFill>
          </a:endParaRPr>
        </a:p>
      </dgm:t>
    </dgm:pt>
    <dgm:pt modelId="{4FDC6F29-1CF5-4A3B-B344-F7B0E0AFECAE}" type="sibTrans" cxnId="{A9606ED6-A7AF-453F-8962-A45656D005C7}">
      <dgm:prSet/>
      <dgm:spPr/>
      <dgm:t>
        <a:bodyPr/>
        <a:lstStyle>
          <a:defPPr>
            <a:defRPr kern="1200" smtId="4294967295"/>
          </a:defPPr>
        </a:lstStyle>
        <a:p>
          <a:endParaRPr lang="cs-CZ"/>
        </a:p>
      </dgm:t>
    </dgm:pt>
    <dgm:pt modelId="{96A685B2-C1ED-4EA6-9EF7-573ED6FD983A}" type="parTrans" cxnId="{9C01CCF6-5998-40A1-9753-9F4A723CED8C}">
      <dgm:prSet/>
      <dgm:spPr/>
      <dgm:t>
        <a:bodyPr/>
        <a:lstStyle>
          <a:defPPr>
            <a:defRPr kern="1200" smtId="4294967295"/>
          </a:defPPr>
        </a:lstStyle>
        <a:p>
          <a:endParaRPr lang="cs-CZ"/>
        </a:p>
      </dgm:t>
    </dgm:pt>
    <dgm:pt modelId="{D0DCB4C8-037B-4255-8B91-5DAECB52599D}">
      <dgm:prSet phldrT="[Text]" custT="1"/>
      <dgm:spPr/>
      <dgm:t>
        <a:bodyPr/>
        <a:lstStyle>
          <a:defPPr>
            <a:defRPr kern="1200" smtId="4294967295"/>
          </a:defPPr>
        </a:lstStyle>
        <a:p>
          <a:pPr algn="just">
            <a:spcBef>
              <a:spcPct val="0"/>
            </a:spcBef>
          </a:pPr>
          <a:r>
            <a:rPr lang="cs-CZ" sz="1050" smtClean="0">
              <a:solidFill>
                <a:schemeClr val="accent1"/>
              </a:solidFill>
              <a:latin typeface="+mj-lt"/>
            </a:rPr>
            <a:t> Stát poskytuj</a:t>
          </a:r>
          <a:r>
            <a:rPr lang="cs-CZ" sz="1050" b="0" smtClean="0">
              <a:solidFill>
                <a:schemeClr val="accent1"/>
              </a:solidFill>
              <a:latin typeface="+mj-lt"/>
            </a:rPr>
            <a:t>e</a:t>
          </a:r>
          <a:r>
            <a:rPr lang="cs-CZ" sz="1050" b="1" smtClean="0">
              <a:solidFill>
                <a:schemeClr val="accent1"/>
              </a:solidFill>
              <a:latin typeface="+mj-lt"/>
            </a:rPr>
            <a:t> </a:t>
          </a:r>
          <a:r>
            <a:rPr lang="cs-CZ" sz="1050" b="0" i="0" smtClean="0">
              <a:solidFill>
                <a:schemeClr val="accent1"/>
              </a:solidFill>
              <a:latin typeface="+mj-lt"/>
            </a:rPr>
            <a:t>státní záruky jen na základě již platného zákona nebo zákona schvále-ného nadpoloviční většinou všech poslanců a senátorů</a:t>
          </a:r>
          <a:endParaRPr lang="cs-CZ" sz="1050" b="0" i="0">
            <a:solidFill>
              <a:schemeClr val="accent1"/>
            </a:solidFill>
          </a:endParaRPr>
        </a:p>
      </dgm:t>
    </dgm:pt>
    <dgm:pt modelId="{DF83A16F-5D8E-4E58-958E-6213ECF9DB95}" type="sibTrans" cxnId="{9C01CCF6-5998-40A1-9753-9F4A723CED8C}">
      <dgm:prSet/>
      <dgm:spPr/>
      <dgm:t>
        <a:bodyPr/>
        <a:lstStyle>
          <a:defPPr>
            <a:defRPr kern="1200" smtId="4294967295"/>
          </a:defPPr>
        </a:lstStyle>
        <a:p>
          <a:endParaRPr lang="cs-CZ"/>
        </a:p>
      </dgm:t>
    </dgm:pt>
    <dgm:pt modelId="{55738AAC-4ABA-4D62-ABE9-5B61514A93F1}" type="parTrans" cxnId="{855C3793-F464-4F3B-ADCF-0BCF0E406C63}">
      <dgm:prSet/>
      <dgm:spPr/>
      <dgm:t>
        <a:bodyPr/>
        <a:lstStyle>
          <a:defPPr>
            <a:defRPr kern="1200" smtId="4294967295"/>
          </a:defPPr>
        </a:lstStyle>
        <a:p>
          <a:endParaRPr lang="cs-CZ"/>
        </a:p>
      </dgm:t>
    </dgm:pt>
    <dgm:pt modelId="{18ED2E9E-9A78-4B90-81FD-DECE3BB42763}">
      <dgm:prSet phldrT="[Text]" custT="1"/>
      <dgm:spPr/>
      <dgm:t>
        <a:bodyPr/>
        <a:lstStyle>
          <a:defPPr>
            <a:defRPr kern="1200" smtId="4294967295"/>
          </a:defPPr>
        </a:lstStyle>
        <a:p>
          <a:pPr algn="just">
            <a:spcBef>
              <a:spcPct val="0"/>
            </a:spcBef>
          </a:pPr>
          <a:endParaRPr lang="cs-CZ" sz="1000">
            <a:solidFill>
              <a:schemeClr val="accent1"/>
            </a:solidFill>
          </a:endParaRPr>
        </a:p>
      </dgm:t>
    </dgm:pt>
    <dgm:pt modelId="{B2592DFD-A455-43D4-885C-11770BBB5CF0}" type="sibTrans" cxnId="{855C3793-F464-4F3B-ADCF-0BCF0E406C63}">
      <dgm:prSet/>
      <dgm:spPr/>
      <dgm:t>
        <a:bodyPr/>
        <a:lstStyle>
          <a:defPPr>
            <a:defRPr kern="1200" smtId="4294967295"/>
          </a:defPPr>
        </a:lstStyle>
        <a:p>
          <a:endParaRPr lang="cs-CZ"/>
        </a:p>
      </dgm:t>
    </dgm:pt>
    <dgm:pt modelId="{F795E5FC-B840-42F3-B860-0DAAE94A7FE4}" type="sibTrans" cxnId="{D23DE4B5-FEB3-486A-BD62-477526DFF55F}">
      <dgm:prSet/>
      <dgm:spPr>
        <a:ln>
          <a:solidFill>
            <a:schemeClr val="accent1">
              <a:lumMod val="75000"/>
            </a:schemeClr>
          </a:solidFill>
        </a:ln>
      </dgm:spPr>
      <dgm:t>
        <a:bodyPr/>
        <a:lstStyle>
          <a:defPPr>
            <a:defRPr kern="1200" smtId="4294967295"/>
          </a:defPPr>
        </a:lstStyle>
        <a:p>
          <a:endParaRPr lang="cs-CZ"/>
        </a:p>
      </dgm:t>
    </dgm:pt>
    <dgm:pt modelId="{8C5CE434-BB07-48A5-A3B5-94130742EA73}" type="parTrans" cxnId="{88A1ACE8-BE5F-4C06-845B-B4EE7DDE3753}">
      <dgm:prSet/>
      <dgm:spPr/>
      <dgm:t>
        <a:bodyPr/>
        <a:lstStyle>
          <a:defPPr>
            <a:defRPr kern="1200" smtId="4294967295"/>
          </a:defPPr>
        </a:lstStyle>
        <a:p>
          <a:endParaRPr lang="cs-CZ"/>
        </a:p>
      </dgm:t>
    </dgm:pt>
    <dgm:pt modelId="{ED58559B-8FC1-4327-BA21-7EAD5371C436}">
      <dgm:prSet phldrT="[Text]" custT="1"/>
      <dgm:spPr/>
      <dgm:t>
        <a:bodyPr/>
        <a:lstStyle>
          <a:defPPr>
            <a:defRPr kern="1200" smtId="4294967295"/>
          </a:defPPr>
        </a:lstStyle>
        <a:p>
          <a:pPr algn="ctr"/>
          <a:r>
            <a:rPr lang="cs-CZ" sz="1000" b="1" smtClean="0"/>
            <a:t>3. pásmo</a:t>
          </a:r>
          <a:endParaRPr lang="cs-CZ" sz="1000" b="1"/>
        </a:p>
      </dgm:t>
    </dgm:pt>
    <dgm:pt modelId="{08FB3EE7-3EEC-48D3-A463-43035B665535}" type="parTrans" cxnId="{D53CE75C-52F9-446B-9758-03CF5D7145BF}">
      <dgm:prSet/>
      <dgm:spPr/>
      <dgm:t>
        <a:bodyPr/>
        <a:lstStyle>
          <a:defPPr>
            <a:defRPr kern="1200" smtId="4294967295"/>
          </a:defPPr>
        </a:lstStyle>
        <a:p>
          <a:endParaRPr lang="cs-CZ"/>
        </a:p>
      </dgm:t>
    </dgm:pt>
    <dgm:pt modelId="{63FE8AE2-1796-488A-8395-E50C24457FF6}">
      <dgm:prSet phldrT="[Text]" custT="1"/>
      <dgm:spPr/>
      <dgm:t>
        <a:bodyPr/>
        <a:lstStyle>
          <a:defPPr>
            <a:defRPr kern="1200" smtId="4294967295"/>
          </a:defPPr>
        </a:lstStyle>
        <a:p>
          <a:pPr algn="l"/>
          <a:r>
            <a:rPr lang="cs-CZ" sz="1000" smtClean="0">
              <a:latin typeface="+mj-lt"/>
            </a:rPr>
            <a:t> </a:t>
          </a:r>
          <a:r>
            <a:rPr lang="cs-CZ" sz="1050" smtClean="0">
              <a:solidFill>
                <a:schemeClr val="accent1"/>
              </a:solidFill>
              <a:latin typeface="+mj-lt"/>
            </a:rPr>
            <a:t>Vláda rozhodne               o </a:t>
          </a:r>
          <a:r>
            <a:rPr lang="cs-CZ" sz="1050" b="1" smtClean="0">
              <a:solidFill>
                <a:schemeClr val="accent1"/>
              </a:solidFill>
              <a:latin typeface="+mj-lt"/>
            </a:rPr>
            <a:t>snížení výdajů již schváleného SR</a:t>
          </a:r>
          <a:r>
            <a:rPr lang="en-US" sz="1050" b="1" smtClean="0">
              <a:solidFill>
                <a:schemeClr val="accent1"/>
              </a:solidFill>
              <a:latin typeface="+mj-lt"/>
            </a:rPr>
            <a:t> na dan</a:t>
          </a:r>
          <a:r>
            <a:rPr lang="cs-CZ" sz="1050" b="1" smtClean="0">
              <a:solidFill>
                <a:schemeClr val="accent1"/>
              </a:solidFill>
              <a:latin typeface="+mj-lt"/>
            </a:rPr>
            <a:t>ý rok</a:t>
          </a:r>
          <a:r>
            <a:rPr lang="cs-CZ" sz="1050" smtClean="0">
              <a:solidFill>
                <a:schemeClr val="accent1"/>
              </a:solidFill>
              <a:latin typeface="+mj-lt"/>
            </a:rPr>
            <a:t>. </a:t>
          </a:r>
          <a:endParaRPr lang="cs-CZ" sz="1050">
            <a:solidFill>
              <a:schemeClr val="accent1"/>
            </a:solidFill>
          </a:endParaRPr>
        </a:p>
      </dgm:t>
    </dgm:pt>
    <dgm:pt modelId="{82C5C0E5-2876-46EA-827F-0B8BEBD0FCA6}" type="sibTrans" cxnId="{D53CE75C-52F9-446B-9758-03CF5D7145BF}">
      <dgm:prSet/>
      <dgm:spPr/>
      <dgm:t>
        <a:bodyPr/>
        <a:lstStyle>
          <a:defPPr>
            <a:defRPr kern="1200" smtId="4294967295"/>
          </a:defPPr>
        </a:lstStyle>
        <a:p>
          <a:endParaRPr lang="cs-CZ"/>
        </a:p>
      </dgm:t>
    </dgm:pt>
    <dgm:pt modelId="{B7E35C3C-DEF3-4532-A0F7-2AD7EDE8D1FF}" type="parTrans" cxnId="{4BDE6E96-17FA-474B-8006-51DD4B0A1C35}">
      <dgm:prSet/>
      <dgm:spPr/>
      <dgm:t>
        <a:bodyPr/>
        <a:lstStyle>
          <a:defPPr>
            <a:defRPr kern="1200" smtId="4294967295"/>
          </a:defPPr>
        </a:lstStyle>
        <a:p>
          <a:endParaRPr lang="cs-CZ"/>
        </a:p>
      </dgm:t>
    </dgm:pt>
    <dgm:pt modelId="{4CBA586A-EC7A-41F9-9CA7-C117CAF33C6A}">
      <dgm:prSet phldrT="[Text]" custT="1"/>
      <dgm:spPr/>
      <dgm:t>
        <a:bodyPr/>
        <a:lstStyle>
          <a:defPPr>
            <a:defRPr kern="1200" smtId="4294967295"/>
          </a:defPPr>
        </a:lstStyle>
        <a:p>
          <a:pPr algn="just"/>
          <a:endParaRPr lang="cs-CZ" sz="1050">
            <a:solidFill>
              <a:schemeClr val="accent1"/>
            </a:solidFill>
          </a:endParaRPr>
        </a:p>
      </dgm:t>
    </dgm:pt>
    <dgm:pt modelId="{4E2EA847-4945-4306-B89A-DFB823ECD825}" type="sibTrans" cxnId="{4BDE6E96-17FA-474B-8006-51DD4B0A1C35}">
      <dgm:prSet/>
      <dgm:spPr/>
      <dgm:t>
        <a:bodyPr/>
        <a:lstStyle>
          <a:defPPr>
            <a:defRPr kern="1200" smtId="4294967295"/>
          </a:defPPr>
        </a:lstStyle>
        <a:p>
          <a:endParaRPr lang="cs-CZ"/>
        </a:p>
      </dgm:t>
    </dgm:pt>
    <dgm:pt modelId="{C5999C64-8315-4F9C-ABC3-18E1B662FE80}" type="parTrans" cxnId="{9DEE84A4-627A-4771-9009-8EC18106FBF4}">
      <dgm:prSet/>
      <dgm:spPr/>
      <dgm:t>
        <a:bodyPr/>
        <a:lstStyle>
          <a:defPPr>
            <a:defRPr kern="1200" smtId="4294967295"/>
          </a:defPPr>
        </a:lstStyle>
        <a:p>
          <a:endParaRPr lang="cs-CZ"/>
        </a:p>
      </dgm:t>
    </dgm:pt>
    <dgm:pt modelId="{8FE5CFA6-28BB-494A-8546-D2FB98B704A3}">
      <dgm:prSet phldrT="[Text]" custT="1"/>
      <dgm:spPr/>
      <dgm:t>
        <a:bodyPr/>
        <a:lstStyle>
          <a:defPPr>
            <a:defRPr kern="1200" smtId="4294967295"/>
          </a:defPPr>
        </a:lstStyle>
        <a:p>
          <a:pPr algn="just"/>
          <a:r>
            <a:rPr lang="cs-CZ" sz="1050" smtClean="0">
              <a:solidFill>
                <a:schemeClr val="accent1"/>
              </a:solidFill>
              <a:latin typeface="+mj-lt"/>
            </a:rPr>
            <a:t> Navazující zákon stanoví výši snížení   v poměrné části ke zbytku roku. </a:t>
          </a:r>
          <a:endParaRPr lang="cs-CZ" sz="1050">
            <a:solidFill>
              <a:schemeClr val="accent1"/>
            </a:solidFill>
          </a:endParaRPr>
        </a:p>
      </dgm:t>
    </dgm:pt>
    <dgm:pt modelId="{7A696B8B-5637-426A-AB57-E6354366E94E}" type="sibTrans" cxnId="{9DEE84A4-627A-4771-9009-8EC18106FBF4}">
      <dgm:prSet/>
      <dgm:spPr/>
      <dgm:t>
        <a:bodyPr/>
        <a:lstStyle>
          <a:defPPr>
            <a:defRPr kern="1200" smtId="4294967295"/>
          </a:defPPr>
        </a:lstStyle>
        <a:p>
          <a:endParaRPr lang="cs-CZ"/>
        </a:p>
      </dgm:t>
    </dgm:pt>
    <dgm:pt modelId="{40472179-A6DD-440F-9631-1F082CA950E2}" type="parTrans" cxnId="{8AF8CBA7-D277-4227-897C-A9C4C265D389}">
      <dgm:prSet/>
      <dgm:spPr/>
      <dgm:t>
        <a:bodyPr/>
        <a:lstStyle>
          <a:defPPr>
            <a:defRPr kern="1200" smtId="4294967295"/>
          </a:defPPr>
        </a:lstStyle>
        <a:p>
          <a:endParaRPr lang="cs-CZ"/>
        </a:p>
      </dgm:t>
    </dgm:pt>
    <dgm:pt modelId="{C8A0D7E4-6747-4563-84BF-58D15A587D26}">
      <dgm:prSet phldrT="[Text]" custT="1"/>
      <dgm:spPr/>
      <dgm:t>
        <a:bodyPr/>
        <a:lstStyle>
          <a:defPPr>
            <a:defRPr kern="1200" smtId="4294967295"/>
          </a:defPPr>
        </a:lstStyle>
        <a:p>
          <a:pPr algn="just"/>
          <a:endParaRPr lang="cs-CZ" sz="1050">
            <a:solidFill>
              <a:schemeClr val="accent1"/>
            </a:solidFill>
          </a:endParaRPr>
        </a:p>
      </dgm:t>
    </dgm:pt>
    <dgm:pt modelId="{16F6E9B2-EB1C-4B3D-8CEA-0BC27F5ED47D}" type="sibTrans" cxnId="{8AF8CBA7-D277-4227-897C-A9C4C265D389}">
      <dgm:prSet/>
      <dgm:spPr/>
      <dgm:t>
        <a:bodyPr/>
        <a:lstStyle>
          <a:defPPr>
            <a:defRPr kern="1200" smtId="4294967295"/>
          </a:defPPr>
        </a:lstStyle>
        <a:p>
          <a:endParaRPr lang="cs-CZ"/>
        </a:p>
      </dgm:t>
    </dgm:pt>
    <dgm:pt modelId="{577E207C-AC8C-4F93-ACD6-A3754D4C7AE4}" type="parTrans" cxnId="{C2618A25-DC99-4E31-82E9-175C9E591922}">
      <dgm:prSet/>
      <dgm:spPr/>
      <dgm:t>
        <a:bodyPr/>
        <a:lstStyle>
          <a:defPPr>
            <a:defRPr kern="1200" smtId="4294967295"/>
          </a:defPPr>
        </a:lstStyle>
        <a:p>
          <a:endParaRPr lang="cs-CZ"/>
        </a:p>
      </dgm:t>
    </dgm:pt>
    <dgm:pt modelId="{F0086299-B8F5-40EE-8C7F-3BFB36F91D49}">
      <dgm:prSet phldrT="[Text]" custT="1"/>
      <dgm:spPr/>
      <dgm:t>
        <a:bodyPr/>
        <a:lstStyle>
          <a:defPPr>
            <a:defRPr kern="1200" smtId="4294967295"/>
          </a:defPPr>
        </a:lstStyle>
        <a:p>
          <a:pPr algn="just"/>
          <a:r>
            <a:rPr lang="cs-CZ" sz="1050" smtClean="0">
              <a:solidFill>
                <a:schemeClr val="accent1"/>
              </a:solidFill>
              <a:latin typeface="+mj-lt"/>
            </a:rPr>
            <a:t> Pro násl. rok vláda </a:t>
          </a:r>
          <a:r>
            <a:rPr lang="cs-CZ" sz="1050" b="1" smtClean="0">
              <a:solidFill>
                <a:schemeClr val="accent1"/>
              </a:solidFill>
              <a:latin typeface="+mj-lt"/>
            </a:rPr>
            <a:t>zmrazí objem výdajů SR </a:t>
          </a:r>
          <a:r>
            <a:rPr lang="cs-CZ" sz="1050" b="0" smtClean="0">
              <a:solidFill>
                <a:schemeClr val="accent1"/>
              </a:solidFill>
              <a:latin typeface="+mj-lt"/>
            </a:rPr>
            <a:t>(</a:t>
          </a:r>
          <a:r>
            <a:rPr lang="cs-CZ" sz="1050" i="0" smtClean="0">
              <a:solidFill>
                <a:schemeClr val="accent1"/>
              </a:solidFill>
              <a:latin typeface="+mj-lt"/>
            </a:rPr>
            <a:t>o vybrané výdaje mo-hou vzrůst) a výdaje</a:t>
          </a:r>
          <a:r>
            <a:rPr lang="cs-CZ" sz="1050" b="1" smtClean="0">
              <a:solidFill>
                <a:schemeClr val="accent1"/>
              </a:solidFill>
              <a:latin typeface="+mj-lt"/>
            </a:rPr>
            <a:t> SF</a:t>
          </a:r>
          <a:r>
            <a:rPr lang="cs-CZ" sz="1050" smtClean="0">
              <a:solidFill>
                <a:schemeClr val="accent1"/>
              </a:solidFill>
              <a:latin typeface="+mj-lt"/>
            </a:rPr>
            <a:t>. Vláda schválí návrhy vy-rovnaných rozpočtů ZP</a:t>
          </a:r>
          <a:r>
            <a:rPr lang="en-US" sz="1050" smtClean="0">
              <a:solidFill>
                <a:schemeClr val="accent1"/>
              </a:solidFill>
              <a:latin typeface="+mj-lt"/>
            </a:rPr>
            <a:t>;</a:t>
          </a:r>
          <a:r>
            <a:rPr lang="cs-CZ" sz="1050" smtClean="0">
              <a:solidFill>
                <a:schemeClr val="accent1"/>
              </a:solidFill>
              <a:latin typeface="+mj-lt"/>
            </a:rPr>
            <a:t> v průběhu roku lze zapojit prostředky z min. let.</a:t>
          </a:r>
          <a:endParaRPr lang="cs-CZ" sz="1050">
            <a:solidFill>
              <a:schemeClr val="accent1"/>
            </a:solidFill>
          </a:endParaRPr>
        </a:p>
      </dgm:t>
    </dgm:pt>
    <dgm:pt modelId="{CD2C3FD4-487F-4FDC-A1F6-0967996213E7}" type="sibTrans" cxnId="{C2618A25-DC99-4E31-82E9-175C9E591922}">
      <dgm:prSet/>
      <dgm:spPr/>
      <dgm:t>
        <a:bodyPr/>
        <a:lstStyle>
          <a:defPPr>
            <a:defRPr kern="1200" smtId="4294967295"/>
          </a:defPPr>
        </a:lstStyle>
        <a:p>
          <a:endParaRPr lang="cs-CZ"/>
        </a:p>
      </dgm:t>
    </dgm:pt>
    <dgm:pt modelId="{3926F7C1-AABC-4392-8FA5-1328E0F69834}" type="parTrans" cxnId="{D985E9BE-8838-46F7-8C76-58A0D7AAEEFC}">
      <dgm:prSet/>
      <dgm:spPr/>
      <dgm:t>
        <a:bodyPr/>
        <a:lstStyle>
          <a:defPPr>
            <a:defRPr kern="1200" smtId="4294967295"/>
          </a:defPPr>
        </a:lstStyle>
        <a:p>
          <a:endParaRPr lang="cs-CZ"/>
        </a:p>
      </dgm:t>
    </dgm:pt>
    <dgm:pt modelId="{FC0C68C1-1763-4A94-94BE-45BDB1494CB0}">
      <dgm:prSet phldrT="[Text]" custT="1"/>
      <dgm:spPr/>
      <dgm:t>
        <a:bodyPr/>
        <a:lstStyle>
          <a:defPPr>
            <a:defRPr kern="1200" smtId="4294967295"/>
          </a:defPPr>
        </a:lstStyle>
        <a:p>
          <a:pPr algn="just"/>
          <a:endParaRPr lang="cs-CZ" sz="1050">
            <a:solidFill>
              <a:schemeClr val="accent1"/>
            </a:solidFill>
          </a:endParaRPr>
        </a:p>
      </dgm:t>
    </dgm:pt>
    <dgm:pt modelId="{353C57C4-A0D8-4678-BAC2-6C5B84CAF010}" type="sibTrans" cxnId="{D985E9BE-8838-46F7-8C76-58A0D7AAEEFC}">
      <dgm:prSet/>
      <dgm:spPr/>
      <dgm:t>
        <a:bodyPr/>
        <a:lstStyle>
          <a:defPPr>
            <a:defRPr kern="1200" smtId="4294967295"/>
          </a:defPPr>
        </a:lstStyle>
        <a:p>
          <a:endParaRPr lang="cs-CZ"/>
        </a:p>
      </dgm:t>
    </dgm:pt>
    <dgm:pt modelId="{01E9838E-5966-4C54-A14B-5738E957CFCD}" type="parTrans" cxnId="{F86D4996-79E8-404C-BDD6-27F431CBFDEB}">
      <dgm:prSet/>
      <dgm:spPr/>
      <dgm:t>
        <a:bodyPr/>
        <a:lstStyle>
          <a:defPPr>
            <a:defRPr kern="1200" smtId="4294967295"/>
          </a:defPPr>
        </a:lstStyle>
        <a:p>
          <a:endParaRPr lang="cs-CZ"/>
        </a:p>
      </dgm:t>
    </dgm:pt>
    <dgm:pt modelId="{CFE0708D-8F40-4EF9-AAD6-DEE4D02DAFB9}">
      <dgm:prSet custT="1"/>
      <dgm:spPr/>
      <dgm:t>
        <a:bodyPr/>
        <a:lstStyle>
          <a:defPPr>
            <a:defRPr kern="1200" smtId="4294967295"/>
          </a:defPPr>
        </a:lstStyle>
        <a:p>
          <a:pPr algn="just"/>
          <a:r>
            <a:rPr lang="cs-CZ" sz="1050" smtClean="0">
              <a:solidFill>
                <a:schemeClr val="accent1"/>
              </a:solidFill>
            </a:rPr>
            <a:t> Od násl. roku dojde ke </a:t>
          </a:r>
          <a:r>
            <a:rPr lang="cs-CZ" sz="1050" b="1" smtClean="0">
              <a:solidFill>
                <a:schemeClr val="accent1"/>
              </a:solidFill>
            </a:rPr>
            <a:t>snížení platů předsta-vitelů veřejné moci          o 20%</a:t>
          </a:r>
          <a:r>
            <a:rPr lang="cs-CZ" sz="1050" smtClean="0">
              <a:solidFill>
                <a:schemeClr val="accent1"/>
              </a:solidFill>
            </a:rPr>
            <a:t> a </a:t>
          </a:r>
          <a:r>
            <a:rPr lang="cs-CZ" sz="1050" b="1" smtClean="0">
              <a:solidFill>
                <a:schemeClr val="accent1"/>
              </a:solidFill>
            </a:rPr>
            <a:t>zmrazení odměn za práci v SVI. </a:t>
          </a:r>
          <a:endParaRPr lang="cs-CZ" sz="1050" smtClean="0">
            <a:solidFill>
              <a:schemeClr val="accent1"/>
            </a:solidFill>
            <a:latin typeface="+mj-lt"/>
          </a:endParaRPr>
        </a:p>
      </dgm:t>
    </dgm:pt>
    <dgm:pt modelId="{144F8677-F47E-43DE-A603-71202352D9F2}" type="sibTrans" cxnId="{F86D4996-79E8-404C-BDD6-27F431CBFDEB}">
      <dgm:prSet/>
      <dgm:spPr/>
      <dgm:t>
        <a:bodyPr/>
        <a:lstStyle>
          <a:defPPr>
            <a:defRPr kern="1200" smtId="4294967295"/>
          </a:defPPr>
        </a:lstStyle>
        <a:p>
          <a:endParaRPr lang="cs-CZ"/>
        </a:p>
      </dgm:t>
    </dgm:pt>
    <dgm:pt modelId="{0736B078-F19A-450F-9F11-4504E9129905}" type="parTrans" cxnId="{007E0EE6-E6BB-4B50-ACC4-E4A8F12AD884}">
      <dgm:prSet/>
      <dgm:spPr/>
      <dgm:t>
        <a:bodyPr/>
        <a:lstStyle>
          <a:defPPr>
            <a:defRPr kern="1200" smtId="4294967295"/>
          </a:defPPr>
        </a:lstStyle>
        <a:p>
          <a:endParaRPr lang="cs-CZ"/>
        </a:p>
      </dgm:t>
    </dgm:pt>
    <dgm:pt modelId="{A0FDCD96-2462-4E97-B9F0-7B1345BA8B99}">
      <dgm:prSet custT="1"/>
      <dgm:spPr/>
      <dgm:t>
        <a:bodyPr/>
        <a:lstStyle>
          <a:defPPr>
            <a:defRPr kern="1200" smtId="4294967295"/>
          </a:defPPr>
        </a:lstStyle>
        <a:p>
          <a:pPr algn="just"/>
          <a:endParaRPr lang="cs-CZ" sz="1050" smtClean="0">
            <a:solidFill>
              <a:schemeClr val="accent1"/>
            </a:solidFill>
            <a:latin typeface="+mj-lt"/>
          </a:endParaRPr>
        </a:p>
      </dgm:t>
    </dgm:pt>
    <dgm:pt modelId="{98211830-5F50-419A-B54D-24CC95C7E83F}" type="sibTrans" cxnId="{007E0EE6-E6BB-4B50-ACC4-E4A8F12AD884}">
      <dgm:prSet/>
      <dgm:spPr/>
      <dgm:t>
        <a:bodyPr/>
        <a:lstStyle>
          <a:defPPr>
            <a:defRPr kern="1200" smtId="4294967295"/>
          </a:defPPr>
        </a:lstStyle>
        <a:p>
          <a:endParaRPr lang="cs-CZ"/>
        </a:p>
      </dgm:t>
    </dgm:pt>
    <dgm:pt modelId="{6AC4B8B6-2BC4-4C75-BAEE-450328ABC9E6}" type="parTrans" cxnId="{91E13A29-96CA-4753-91A5-B0CB1ECD7A0F}">
      <dgm:prSet/>
      <dgm:spPr/>
      <dgm:t>
        <a:bodyPr/>
        <a:lstStyle>
          <a:defPPr>
            <a:defRPr kern="1200" smtId="4294967295"/>
          </a:defPPr>
        </a:lstStyle>
        <a:p>
          <a:endParaRPr lang="cs-CZ"/>
        </a:p>
      </dgm:t>
    </dgm:pt>
    <dgm:pt modelId="{785CECF3-DDED-4F40-A228-A4025DC11551}">
      <dgm:prSet custT="1"/>
      <dgm:spPr/>
      <dgm:t>
        <a:bodyPr/>
        <a:lstStyle>
          <a:defPPr>
            <a:defRPr kern="1200" smtId="4294967295"/>
          </a:defPPr>
        </a:lstStyle>
        <a:p>
          <a:pPr algn="just"/>
          <a:r>
            <a:rPr lang="cs-CZ" sz="1050" smtClean="0">
              <a:solidFill>
                <a:schemeClr val="accent1"/>
              </a:solidFill>
              <a:latin typeface="+mj-lt"/>
            </a:rPr>
            <a:t>Vláda nepředloží PS návrhy změn daní             a poplatků, které snižují příjmy z daní a poplatků rozpočtu SVI v úhrnu… </a:t>
          </a:r>
          <a:r>
            <a:rPr lang="en-US" sz="1050" smtClean="0">
              <a:solidFill>
                <a:schemeClr val="accent1"/>
              </a:solidFill>
              <a:latin typeface="+mj-lt"/>
            </a:rPr>
            <a:t>; to neplat</a:t>
          </a:r>
          <a:r>
            <a:rPr lang="cs-CZ" sz="1050" smtClean="0">
              <a:solidFill>
                <a:schemeClr val="accent1"/>
              </a:solidFill>
              <a:latin typeface="+mj-lt"/>
            </a:rPr>
            <a:t>í</a:t>
          </a:r>
          <a:r>
            <a:rPr lang="en-US" sz="1050" smtClean="0">
              <a:solidFill>
                <a:schemeClr val="accent1"/>
              </a:solidFill>
              <a:latin typeface="+mj-lt"/>
            </a:rPr>
            <a:t> pro</a:t>
          </a:r>
          <a:r>
            <a:rPr lang="cs-CZ" sz="1050" smtClean="0">
              <a:solidFill>
                <a:schemeClr val="accent1"/>
              </a:solidFill>
              <a:latin typeface="+mj-lt"/>
            </a:rPr>
            <a:t> změny </a:t>
          </a:r>
          <a:r>
            <a:rPr lang="cs-CZ" sz="1050" smtClean="0">
              <a:solidFill>
                <a:schemeClr val="accent1"/>
              </a:solidFill>
              <a:latin typeface="Calibri" charset="0"/>
              <a:cs typeface="Calibri"/>
            </a:rPr>
            <a:t>=&gt; z plnění mezinár. smluv       a jiných mezinár. závaz-ků ČR </a:t>
          </a:r>
          <a:endParaRPr lang="cs-CZ" sz="1050" smtClean="0">
            <a:solidFill>
              <a:schemeClr val="accent1"/>
            </a:solidFill>
            <a:latin typeface="+mj-lt"/>
          </a:endParaRPr>
        </a:p>
      </dgm:t>
    </dgm:pt>
    <dgm:pt modelId="{DDC839E5-4654-4AE7-81A8-AFEDB07FF2EC}" type="sibTrans" cxnId="{91E13A29-96CA-4753-91A5-B0CB1ECD7A0F}">
      <dgm:prSet/>
      <dgm:spPr/>
      <dgm:t>
        <a:bodyPr/>
        <a:lstStyle>
          <a:defPPr>
            <a:defRPr kern="1200" smtId="4294967295"/>
          </a:defPPr>
        </a:lstStyle>
        <a:p>
          <a:endParaRPr lang="cs-CZ"/>
        </a:p>
      </dgm:t>
    </dgm:pt>
    <dgm:pt modelId="{7050FB25-84B7-4201-BE70-C510B7FC997B}" type="sibTrans" cxnId="{88A1ACE8-BE5F-4C06-845B-B4EE7DDE3753}">
      <dgm:prSet/>
      <dgm:spPr>
        <a:ln>
          <a:solidFill>
            <a:schemeClr val="accent1">
              <a:lumMod val="75000"/>
            </a:schemeClr>
          </a:solidFill>
        </a:ln>
      </dgm:spPr>
      <dgm:t>
        <a:bodyPr/>
        <a:lstStyle>
          <a:defPPr>
            <a:defRPr kern="1200" smtId="4294967295"/>
          </a:defPPr>
        </a:lstStyle>
        <a:p>
          <a:endParaRPr lang="cs-CZ"/>
        </a:p>
      </dgm:t>
    </dgm:pt>
    <dgm:pt modelId="{5A8C643F-3B66-432D-94F6-2FD2B16F3CA5}" type="parTrans" cxnId="{591C1783-A926-4720-ABD8-C5C4C16E237E}">
      <dgm:prSet/>
      <dgm:spPr/>
      <dgm:t>
        <a:bodyPr/>
        <a:lstStyle>
          <a:defPPr>
            <a:defRPr kern="1200" smtId="4294967295"/>
          </a:defPPr>
        </a:lstStyle>
        <a:p>
          <a:endParaRPr lang="cs-CZ"/>
        </a:p>
      </dgm:t>
    </dgm:pt>
    <dgm:pt modelId="{D067C154-AF99-43F9-87A4-70CEFC79AEE4}">
      <dgm:prSet custT="1"/>
      <dgm:spPr/>
      <dgm:t>
        <a:bodyPr/>
        <a:lstStyle>
          <a:defPPr>
            <a:defRPr kern="1200" smtId="4294967295"/>
          </a:defPPr>
        </a:lstStyle>
        <a:p>
          <a:pPr algn="ctr"/>
          <a:r>
            <a:rPr lang="cs-CZ" sz="1000" b="1" smtClean="0"/>
            <a:t>4. pásmo</a:t>
          </a:r>
          <a:endParaRPr lang="cs-CZ" sz="1000" b="1"/>
        </a:p>
      </dgm:t>
    </dgm:pt>
    <dgm:pt modelId="{0C9DD9B4-AD41-406C-9365-335A2E1C9DC8}" type="parTrans" cxnId="{327EDB38-AA0F-414D-8380-2B1C7FB21B76}">
      <dgm:prSet/>
      <dgm:spPr/>
      <dgm:t>
        <a:bodyPr/>
        <a:lstStyle>
          <a:defPPr>
            <a:defRPr kern="1200" smtId="4294967295"/>
          </a:defPPr>
        </a:lstStyle>
        <a:p>
          <a:endParaRPr lang="cs-CZ"/>
        </a:p>
      </dgm:t>
    </dgm:pt>
    <dgm:pt modelId="{4C7469D3-6C51-45E0-9E68-02A93DEBDA9F}">
      <dgm:prSet custT="1"/>
      <dgm:spPr>
        <a:ln>
          <a:solidFill>
            <a:schemeClr val="accent1"/>
          </a:solidFill>
        </a:ln>
      </dgm:spPr>
      <dgm:t>
        <a:bodyPr/>
        <a:lstStyle>
          <a:defPPr>
            <a:defRPr kern="1200" smtId="4294967295"/>
          </a:defPPr>
        </a:lstStyle>
        <a:p>
          <a:pPr algn="just"/>
          <a:r>
            <a:rPr lang="cs-CZ" sz="900" smtClean="0"/>
            <a:t> </a:t>
          </a:r>
          <a:r>
            <a:rPr lang="cs-CZ" sz="1050" smtClean="0">
              <a:solidFill>
                <a:schemeClr val="accent1"/>
              </a:solidFill>
            </a:rPr>
            <a:t>Vláda předloží   </a:t>
          </a:r>
          <a:r>
            <a:rPr lang="cs-CZ" sz="1050" b="1" smtClean="0">
              <a:solidFill>
                <a:schemeClr val="accent1"/>
              </a:solidFill>
            </a:rPr>
            <a:t>návrh  vyrovnaného nebo pře-bytkového SR a vy-rovnané nebo pře-bytkové návrhy roz-počtů a SF. </a:t>
          </a:r>
          <a:endParaRPr lang="cs-CZ" sz="1050">
            <a:solidFill>
              <a:schemeClr val="accent1"/>
            </a:solidFill>
          </a:endParaRPr>
        </a:p>
      </dgm:t>
    </dgm:pt>
    <dgm:pt modelId="{A83DA783-F0E9-4904-ABA6-E1821EC002B7}" type="sibTrans" cxnId="{327EDB38-AA0F-414D-8380-2B1C7FB21B76}">
      <dgm:prSet/>
      <dgm:spPr/>
      <dgm:t>
        <a:bodyPr/>
        <a:lstStyle>
          <a:defPPr>
            <a:defRPr kern="1200" smtId="4294967295"/>
          </a:defPPr>
        </a:lstStyle>
        <a:p>
          <a:endParaRPr lang="cs-CZ"/>
        </a:p>
      </dgm:t>
    </dgm:pt>
    <dgm:pt modelId="{1CED5BF7-497A-4FD4-9584-867221EE226F}" type="parTrans" cxnId="{F1574FC4-74DE-41D0-977F-865FEE12EB27}">
      <dgm:prSet/>
      <dgm:spPr/>
      <dgm:t>
        <a:bodyPr/>
        <a:lstStyle>
          <a:defPPr>
            <a:defRPr kern="1200" smtId="4294967295"/>
          </a:defPPr>
        </a:lstStyle>
        <a:p>
          <a:endParaRPr lang="cs-CZ"/>
        </a:p>
      </dgm:t>
    </dgm:pt>
    <dgm:pt modelId="{F9CFE8D6-1F3C-4803-ADFD-D86C8961F86E}">
      <dgm:prSet custT="1"/>
      <dgm:spPr>
        <a:ln>
          <a:solidFill>
            <a:schemeClr val="accent1"/>
          </a:solidFill>
        </a:ln>
      </dgm:spPr>
      <dgm:t>
        <a:bodyPr/>
        <a:lstStyle>
          <a:defPPr>
            <a:defRPr kern="1200" smtId="4294967295"/>
          </a:defPPr>
        </a:lstStyle>
        <a:p>
          <a:pPr algn="l"/>
          <a:endParaRPr lang="cs-CZ" sz="1050">
            <a:solidFill>
              <a:schemeClr val="accent1"/>
            </a:solidFill>
          </a:endParaRPr>
        </a:p>
      </dgm:t>
    </dgm:pt>
    <dgm:pt modelId="{8E8C2998-B2BF-4B0D-803C-31391C1554F1}" type="sibTrans" cxnId="{F1574FC4-74DE-41D0-977F-865FEE12EB27}">
      <dgm:prSet/>
      <dgm:spPr/>
      <dgm:t>
        <a:bodyPr/>
        <a:lstStyle>
          <a:defPPr>
            <a:defRPr kern="1200" smtId="4294967295"/>
          </a:defPPr>
        </a:lstStyle>
        <a:p>
          <a:endParaRPr lang="cs-CZ"/>
        </a:p>
      </dgm:t>
    </dgm:pt>
    <dgm:pt modelId="{84A5E490-C144-4AE4-A915-57CDBE1AF6F2}" type="parTrans" cxnId="{F316EB36-BD48-4433-9593-B0CDB530A00F}">
      <dgm:prSet/>
      <dgm:spPr/>
      <dgm:t>
        <a:bodyPr/>
        <a:lstStyle>
          <a:defPPr>
            <a:defRPr kern="1200" smtId="4294967295"/>
          </a:defPPr>
        </a:lstStyle>
        <a:p>
          <a:endParaRPr lang="cs-CZ"/>
        </a:p>
      </dgm:t>
    </dgm:pt>
    <dgm:pt modelId="{03805846-2D5E-4E40-BF88-81E524316C01}">
      <dgm:prSet custT="1"/>
      <dgm:spPr>
        <a:ln>
          <a:solidFill>
            <a:schemeClr val="accent1"/>
          </a:solidFill>
        </a:ln>
      </dgm:spPr>
      <dgm:t>
        <a:bodyPr/>
        <a:lstStyle>
          <a:defPPr>
            <a:defRPr kern="1200" smtId="4294967295"/>
          </a:defPPr>
        </a:lstStyle>
        <a:p>
          <a:pPr algn="just"/>
          <a:r>
            <a:rPr lang="cs-CZ" sz="1050" smtClean="0">
              <a:solidFill>
                <a:schemeClr val="accent1"/>
              </a:solidFill>
            </a:rPr>
            <a:t>Vláda schválí návrhy vyrovnaných rozpočtů ZP</a:t>
          </a:r>
          <a:r>
            <a:rPr lang="en-US" sz="1050" smtClean="0">
              <a:solidFill>
                <a:schemeClr val="accent1"/>
              </a:solidFill>
            </a:rPr>
            <a:t>;</a:t>
          </a:r>
          <a:r>
            <a:rPr lang="cs-CZ" sz="1050" smtClean="0">
              <a:solidFill>
                <a:schemeClr val="accent1"/>
              </a:solidFill>
            </a:rPr>
            <a:t> v průběhu rozp. období však nelze zapojit prostředky z min. let.</a:t>
          </a:r>
          <a:endParaRPr lang="cs-CZ" sz="1050">
            <a:solidFill>
              <a:schemeClr val="accent1"/>
            </a:solidFill>
          </a:endParaRPr>
        </a:p>
      </dgm:t>
    </dgm:pt>
    <dgm:pt modelId="{68D72D27-B47E-4FC8-A545-6669FA1F33B6}" type="sibTrans" cxnId="{F316EB36-BD48-4433-9593-B0CDB530A00F}">
      <dgm:prSet/>
      <dgm:spPr/>
      <dgm:t>
        <a:bodyPr/>
        <a:lstStyle>
          <a:defPPr>
            <a:defRPr kern="1200" smtId="4294967295"/>
          </a:defPPr>
        </a:lstStyle>
        <a:p>
          <a:endParaRPr lang="cs-CZ"/>
        </a:p>
      </dgm:t>
    </dgm:pt>
    <dgm:pt modelId="{C9EEE380-5E89-4836-BB30-160ABA1FF892}" type="parTrans" cxnId="{85A41537-47F4-45EE-B7A3-7794EA3A1CBF}">
      <dgm:prSet/>
      <dgm:spPr/>
      <dgm:t>
        <a:bodyPr/>
        <a:lstStyle>
          <a:defPPr>
            <a:defRPr kern="1200" smtId="4294967295"/>
          </a:defPPr>
        </a:lstStyle>
        <a:p>
          <a:endParaRPr lang="cs-CZ"/>
        </a:p>
      </dgm:t>
    </dgm:pt>
    <dgm:pt modelId="{0EB37680-F2DB-4F97-9BB3-1DA4C81579C3}">
      <dgm:prSet custT="1"/>
      <dgm:spPr>
        <a:ln>
          <a:solidFill>
            <a:schemeClr val="accent1"/>
          </a:solidFill>
        </a:ln>
      </dgm:spPr>
      <dgm:t>
        <a:bodyPr/>
        <a:lstStyle>
          <a:defPPr>
            <a:defRPr kern="1200" smtId="4294967295"/>
          </a:defPPr>
        </a:lstStyle>
        <a:p>
          <a:pPr algn="just"/>
          <a:endParaRPr lang="cs-CZ" sz="1050">
            <a:solidFill>
              <a:schemeClr val="accent1"/>
            </a:solidFill>
          </a:endParaRPr>
        </a:p>
      </dgm:t>
    </dgm:pt>
    <dgm:pt modelId="{B6855655-F893-4916-AED3-FBD0A6AA1776}" type="sibTrans" cxnId="{85A41537-47F4-45EE-B7A3-7794EA3A1CBF}">
      <dgm:prSet/>
      <dgm:spPr/>
      <dgm:t>
        <a:bodyPr/>
        <a:lstStyle>
          <a:defPPr>
            <a:defRPr kern="1200" smtId="4294967295"/>
          </a:defPPr>
        </a:lstStyle>
        <a:p>
          <a:endParaRPr lang="cs-CZ"/>
        </a:p>
      </dgm:t>
    </dgm:pt>
    <dgm:pt modelId="{3D1681F3-B1FC-4D27-803F-377FAC16F5BE}" type="parTrans" cxnId="{DCE785F9-D3C7-4266-9554-AABD222F3F5A}">
      <dgm:prSet/>
      <dgm:spPr/>
      <dgm:t>
        <a:bodyPr/>
        <a:lstStyle>
          <a:defPPr>
            <a:defRPr kern="1200" smtId="4294967295"/>
          </a:defPPr>
        </a:lstStyle>
        <a:p>
          <a:endParaRPr lang="cs-CZ"/>
        </a:p>
      </dgm:t>
    </dgm:pt>
    <dgm:pt modelId="{0CA79794-3625-4269-AD62-F80649274EC8}">
      <dgm:prSet custT="1"/>
      <dgm:spPr>
        <a:ln>
          <a:solidFill>
            <a:schemeClr val="accent1"/>
          </a:solidFill>
        </a:ln>
      </dgm:spPr>
      <dgm:t>
        <a:bodyPr/>
        <a:lstStyle>
          <a:defPPr>
            <a:defRPr kern="1200" smtId="4294967295"/>
          </a:defPPr>
        </a:lstStyle>
        <a:p>
          <a:pPr algn="just"/>
          <a:r>
            <a:rPr lang="cs-CZ" sz="1050" b="1" smtClean="0">
              <a:solidFill>
                <a:schemeClr val="accent1"/>
              </a:solidFill>
            </a:rPr>
            <a:t>ÚSC schválí rozpočet na následující rok jako vyrovnaný nebo pře-bytkový. Rozpočet ÚSC může být schválen jako schodkový jen v pří-padě, že schodek je možné uhradit fin. pro-středky z min. let nebo návratnou fin. výpo- mocí.</a:t>
          </a:r>
          <a:endParaRPr lang="cs-CZ" sz="1050" b="1">
            <a:solidFill>
              <a:schemeClr val="accent1"/>
            </a:solidFill>
          </a:endParaRPr>
        </a:p>
      </dgm:t>
    </dgm:pt>
    <dgm:pt modelId="{D93DC71C-2FF1-43DA-92FB-C6B6596F70F6}" type="sibTrans" cxnId="{DCE785F9-D3C7-4266-9554-AABD222F3F5A}">
      <dgm:prSet/>
      <dgm:spPr/>
      <dgm:t>
        <a:bodyPr/>
        <a:lstStyle>
          <a:defPPr>
            <a:defRPr kern="1200" smtId="4294967295"/>
          </a:defPPr>
        </a:lstStyle>
        <a:p>
          <a:endParaRPr lang="cs-CZ"/>
        </a:p>
      </dgm:t>
    </dgm:pt>
    <dgm:pt modelId="{C3BCFE47-208E-4353-9433-F2D6C5F377A9}" type="parTrans" cxnId="{4F5C96C6-8FBD-47DB-9A33-F7EFD0F62937}">
      <dgm:prSet/>
      <dgm:spPr/>
      <dgm:t>
        <a:bodyPr/>
        <a:lstStyle>
          <a:defPPr>
            <a:defRPr kern="1200" smtId="4294967295"/>
          </a:defPPr>
        </a:lstStyle>
        <a:p>
          <a:endParaRPr lang="cs-CZ"/>
        </a:p>
      </dgm:t>
    </dgm:pt>
    <dgm:pt modelId="{6CD089BE-0BA2-452D-97A9-EFA741B856AB}">
      <dgm:prSet custT="1"/>
      <dgm:spPr>
        <a:ln>
          <a:solidFill>
            <a:schemeClr val="accent1"/>
          </a:solidFill>
        </a:ln>
      </dgm:spPr>
      <dgm:t>
        <a:bodyPr/>
        <a:lstStyle>
          <a:defPPr>
            <a:defRPr kern="1200" smtId="4294967295"/>
          </a:defPPr>
        </a:lstStyle>
        <a:p>
          <a:pPr algn="just"/>
          <a:endParaRPr lang="cs-CZ" sz="1050" b="1">
            <a:solidFill>
              <a:schemeClr val="accent1"/>
            </a:solidFill>
          </a:endParaRPr>
        </a:p>
      </dgm:t>
    </dgm:pt>
    <dgm:pt modelId="{B087974D-D363-4EA8-BEB3-EF8CE675B4A5}" type="sibTrans" cxnId="{4F5C96C6-8FBD-47DB-9A33-F7EFD0F62937}">
      <dgm:prSet/>
      <dgm:spPr/>
      <dgm:t>
        <a:bodyPr/>
        <a:lstStyle>
          <a:defPPr>
            <a:defRPr kern="1200" smtId="4294967295"/>
          </a:defPPr>
        </a:lstStyle>
        <a:p>
          <a:endParaRPr lang="cs-CZ"/>
        </a:p>
      </dgm:t>
    </dgm:pt>
    <dgm:pt modelId="{3FF55543-E9BD-4C91-9BA5-8B0F6127906A}" type="parTrans" cxnId="{2D13861B-C544-4CBB-BF2A-B1BA7217CD8A}">
      <dgm:prSet/>
      <dgm:spPr/>
      <dgm:t>
        <a:bodyPr/>
        <a:lstStyle>
          <a:defPPr>
            <a:defRPr kern="1200" smtId="4294967295"/>
          </a:defPPr>
        </a:lstStyle>
        <a:p>
          <a:endParaRPr lang="cs-CZ"/>
        </a:p>
      </dgm:t>
    </dgm:pt>
    <dgm:pt modelId="{FE299064-760C-4880-8BD1-46C32ACECD2D}">
      <dgm:prSet custT="1"/>
      <dgm:spPr>
        <a:ln>
          <a:solidFill>
            <a:schemeClr val="accent1"/>
          </a:solidFill>
        </a:ln>
      </dgm:spPr>
      <dgm:t>
        <a:bodyPr/>
        <a:lstStyle>
          <a:defPPr>
            <a:defRPr kern="1200" smtId="4294967295"/>
          </a:defPPr>
        </a:lstStyle>
        <a:p>
          <a:pPr algn="just"/>
          <a:r>
            <a:rPr lang="cs-CZ" sz="1050" smtClean="0">
              <a:solidFill>
                <a:schemeClr val="accent1"/>
              </a:solidFill>
            </a:rPr>
            <a:t> Ostatní VI nesmí po období, v němž za-dluženost překračuje 48 % HDP, přijímat nové dlouhodobé závazky zvyšující zadlužení </a:t>
          </a:r>
          <a:r>
            <a:rPr lang="cs-CZ" sz="1050" i="0" smtClean="0">
              <a:solidFill>
                <a:schemeClr val="accent1"/>
              </a:solidFill>
            </a:rPr>
            <a:t>(tzn.  s výjimkou refinan-cování).</a:t>
          </a:r>
          <a:endParaRPr lang="cs-CZ" sz="1050" i="0">
            <a:solidFill>
              <a:schemeClr val="accent1"/>
            </a:solidFill>
          </a:endParaRPr>
        </a:p>
      </dgm:t>
    </dgm:pt>
    <dgm:pt modelId="{B075E3C3-3CF7-4C5A-A85A-C32C106CE8F9}" type="sibTrans" cxnId="{2D13861B-C544-4CBB-BF2A-B1BA7217CD8A}">
      <dgm:prSet/>
      <dgm:spPr/>
      <dgm:t>
        <a:bodyPr/>
        <a:lstStyle>
          <a:defPPr>
            <a:defRPr kern="1200" smtId="4294967295"/>
          </a:defPPr>
        </a:lstStyle>
        <a:p>
          <a:endParaRPr lang="cs-CZ"/>
        </a:p>
      </dgm:t>
    </dgm:pt>
    <dgm:pt modelId="{4F704ACC-69C9-4A4F-9A43-FCFDCAB38E06}" type="sibTrans" cxnId="{591C1783-A926-4720-ABD8-C5C4C16E237E}">
      <dgm:prSet/>
      <dgm:spPr>
        <a:ln>
          <a:solidFill>
            <a:schemeClr val="accent1">
              <a:lumMod val="75000"/>
            </a:schemeClr>
          </a:solidFill>
        </a:ln>
      </dgm:spPr>
      <dgm:t>
        <a:bodyPr/>
        <a:lstStyle>
          <a:defPPr>
            <a:defRPr kern="1200" smtId="4294967295"/>
          </a:defPPr>
        </a:lstStyle>
        <a:p>
          <a:endParaRPr lang="cs-CZ"/>
        </a:p>
      </dgm:t>
    </dgm:pt>
    <dgm:pt modelId="{83281873-7E47-4D3D-BCCC-E861E6DE380D}" type="parTrans" cxnId="{F6B337BA-EFD4-4CDD-918C-4474A45F8DC1}">
      <dgm:prSet/>
      <dgm:spPr/>
      <dgm:t>
        <a:bodyPr/>
        <a:lstStyle>
          <a:defPPr>
            <a:defRPr kern="1200" smtId="4294967295"/>
          </a:defPPr>
        </a:lstStyle>
        <a:p>
          <a:endParaRPr lang="cs-CZ"/>
        </a:p>
      </dgm:t>
    </dgm:pt>
    <dgm:pt modelId="{74514E0B-8A4B-4AD5-B0CF-E626E245B228}">
      <dgm:prSet phldrT="[Text]" custT="1"/>
      <dgm:spPr/>
      <dgm:t>
        <a:bodyPr/>
        <a:lstStyle>
          <a:defPPr>
            <a:defRPr kern="1200" smtId="4294967295"/>
          </a:defPPr>
        </a:lstStyle>
        <a:p>
          <a:pPr algn="ctr"/>
          <a:r>
            <a:rPr lang="cs-CZ" sz="1000" b="1" smtClean="0"/>
            <a:t>5. pásmo</a:t>
          </a:r>
          <a:endParaRPr lang="cs-CZ" sz="1000" b="1"/>
        </a:p>
      </dgm:t>
    </dgm:pt>
    <dgm:pt modelId="{7E7B2D4A-FF58-4A90-A49E-18AC66345B67}" type="parTrans" cxnId="{5209021B-90A8-421A-A4B5-6825DA08543F}">
      <dgm:prSet/>
      <dgm:spPr/>
      <dgm:t>
        <a:bodyPr/>
        <a:lstStyle>
          <a:defPPr>
            <a:defRPr kern="1200" smtId="4294967295"/>
          </a:defPPr>
        </a:lstStyle>
        <a:p>
          <a:endParaRPr lang="cs-CZ"/>
        </a:p>
      </dgm:t>
    </dgm:pt>
    <dgm:pt modelId="{2081E8EC-B759-44A0-A466-CF507784C33F}">
      <dgm:prSet phldrT="[Text]" custT="1"/>
      <dgm:spPr/>
      <dgm:t>
        <a:bodyPr/>
        <a:lstStyle>
          <a:defPPr>
            <a:defRPr kern="1200" smtId="4294967295"/>
          </a:defPPr>
        </a:lstStyle>
        <a:p>
          <a:pPr algn="just"/>
          <a:r>
            <a:rPr lang="cs-CZ" sz="900" b="1" smtClean="0"/>
            <a:t> </a:t>
          </a:r>
          <a:r>
            <a:rPr lang="cs-CZ" sz="1050" b="1" smtClean="0">
              <a:solidFill>
                <a:schemeClr val="accent1"/>
              </a:solidFill>
            </a:rPr>
            <a:t>Vláda požádá</a:t>
          </a:r>
          <a:r>
            <a:rPr lang="cs-CZ" sz="1050" smtClean="0">
              <a:solidFill>
                <a:schemeClr val="accent1"/>
              </a:solidFill>
            </a:rPr>
            <a:t> </a:t>
          </a:r>
          <a:r>
            <a:rPr lang="cs-CZ" sz="1050" b="1" smtClean="0">
              <a:solidFill>
                <a:schemeClr val="accent1"/>
              </a:solidFill>
            </a:rPr>
            <a:t>PS</a:t>
          </a:r>
          <a:r>
            <a:rPr lang="cs-CZ" sz="1050" smtClean="0">
              <a:solidFill>
                <a:schemeClr val="accent1"/>
              </a:solidFill>
            </a:rPr>
            <a:t> </a:t>
          </a:r>
          <a:r>
            <a:rPr lang="cs-CZ" sz="1050" b="1" smtClean="0">
              <a:solidFill>
                <a:schemeClr val="accent1"/>
              </a:solidFill>
            </a:rPr>
            <a:t>o vyslovení důvěry.</a:t>
          </a:r>
          <a:endParaRPr lang="cs-CZ" sz="1050" i="0">
            <a:solidFill>
              <a:schemeClr val="accent1"/>
            </a:solidFill>
          </a:endParaRPr>
        </a:p>
      </dgm:t>
    </dgm:pt>
    <dgm:pt modelId="{3221064C-B2F9-4BC9-9B5D-4C17A9F1AFF7}" type="sibTrans" cxnId="{5209021B-90A8-421A-A4B5-6825DA08543F}">
      <dgm:prSet/>
      <dgm:spPr/>
      <dgm:t>
        <a:bodyPr/>
        <a:lstStyle>
          <a:defPPr>
            <a:defRPr kern="1200" smtId="4294967295"/>
          </a:defPPr>
        </a:lstStyle>
        <a:p>
          <a:endParaRPr lang="cs-CZ"/>
        </a:p>
      </dgm:t>
    </dgm:pt>
    <dgm:pt modelId="{A178E30A-E20D-4385-BE0D-5EB9DC9A3F7B}" type="parTrans" cxnId="{7EDD098A-ACB4-4053-A43A-129834B80364}">
      <dgm:prSet/>
      <dgm:spPr/>
      <dgm:t>
        <a:bodyPr/>
        <a:lstStyle>
          <a:defPPr>
            <a:defRPr kern="1200" smtId="4294967295"/>
          </a:defPPr>
        </a:lstStyle>
        <a:p>
          <a:endParaRPr lang="cs-CZ"/>
        </a:p>
      </dgm:t>
    </dgm:pt>
    <dgm:pt modelId="{C2EA3429-F2D1-4EAA-81A1-E3B0590A76B2}">
      <dgm:prSet phldrT="[Text]" custT="1"/>
      <dgm:spPr/>
      <dgm:t>
        <a:bodyPr/>
        <a:lstStyle>
          <a:defPPr>
            <a:defRPr kern="1200" smtId="4294967295"/>
          </a:defPPr>
        </a:lstStyle>
        <a:p>
          <a:pPr algn="just"/>
          <a:endParaRPr lang="cs-CZ" sz="1050" i="0">
            <a:solidFill>
              <a:schemeClr val="accent1"/>
            </a:solidFill>
          </a:endParaRPr>
        </a:p>
      </dgm:t>
    </dgm:pt>
    <dgm:pt modelId="{C05A9291-54F9-4445-BE63-A75160D0ADC5}" type="sibTrans" cxnId="{7EDD098A-ACB4-4053-A43A-129834B80364}">
      <dgm:prSet/>
      <dgm:spPr/>
      <dgm:t>
        <a:bodyPr/>
        <a:lstStyle>
          <a:defPPr>
            <a:defRPr kern="1200" smtId="4294967295"/>
          </a:defPPr>
        </a:lstStyle>
        <a:p>
          <a:endParaRPr lang="cs-CZ"/>
        </a:p>
      </dgm:t>
    </dgm:pt>
    <dgm:pt modelId="{3AE3F969-A261-435A-A999-167746EEE356}" type="parTrans" cxnId="{9C2C33CE-4E61-47A0-8A9C-B1D331A198E4}">
      <dgm:prSet/>
      <dgm:spPr/>
      <dgm:t>
        <a:bodyPr/>
        <a:lstStyle>
          <a:defPPr>
            <a:defRPr kern="1200" smtId="4294967295"/>
          </a:defPPr>
        </a:lstStyle>
        <a:p>
          <a:endParaRPr lang="cs-CZ"/>
        </a:p>
      </dgm:t>
    </dgm:pt>
    <dgm:pt modelId="{70412559-B7F3-4DBC-BBBB-69193AE58935}">
      <dgm:prSet phldrT="[Text]" custT="1"/>
      <dgm:spPr/>
      <dgm:t>
        <a:bodyPr/>
        <a:lstStyle>
          <a:defPPr>
            <a:defRPr kern="1200" smtId="4294967295"/>
          </a:defPPr>
        </a:lstStyle>
        <a:p>
          <a:pPr algn="just"/>
          <a:r>
            <a:rPr lang="en-US" sz="1050" b="1" smtClean="0">
              <a:solidFill>
                <a:schemeClr val="accent1"/>
              </a:solidFill>
            </a:rPr>
            <a:t> </a:t>
          </a:r>
          <a:r>
            <a:rPr lang="en-US" sz="1050" b="0" smtClean="0">
              <a:solidFill>
                <a:schemeClr val="accent1"/>
              </a:solidFill>
            </a:rPr>
            <a:t>D</a:t>
          </a:r>
          <a:r>
            <a:rPr lang="cs-CZ" sz="1050" i="0" smtClean="0">
              <a:solidFill>
                <a:schemeClr val="accent1"/>
              </a:solidFill>
            </a:rPr>
            <a:t>ostane-li ji  </a:t>
          </a:r>
          <a:r>
            <a:rPr lang="cs-CZ" sz="1050" i="0" smtClean="0">
              <a:solidFill>
                <a:schemeClr val="accent1"/>
              </a:solidFill>
              <a:latin typeface="Arial"/>
              <a:cs typeface="Arial"/>
            </a:rPr>
            <a:t>→</a:t>
          </a:r>
          <a:r>
            <a:rPr lang="en-US" sz="1050" i="0" smtClean="0">
              <a:solidFill>
                <a:schemeClr val="accent1"/>
              </a:solidFill>
              <a:latin typeface="Arial"/>
              <a:cs typeface="Arial"/>
            </a:rPr>
            <a:t> </a:t>
          </a:r>
          <a:r>
            <a:rPr lang="cs-CZ" sz="1050" i="0" smtClean="0">
              <a:solidFill>
                <a:schemeClr val="accent1"/>
              </a:solidFill>
              <a:latin typeface="Arial"/>
              <a:cs typeface="Arial"/>
            </a:rPr>
            <a:t> </a:t>
          </a:r>
          <a:r>
            <a:rPr lang="en-US" sz="1050" i="0" smtClean="0">
              <a:solidFill>
                <a:schemeClr val="accent1"/>
              </a:solidFill>
            </a:rPr>
            <a:t>po dobu 12 </a:t>
          </a:r>
          <a:r>
            <a:rPr lang="cs-CZ" sz="1050" i="0" smtClean="0">
              <a:solidFill>
                <a:schemeClr val="accent1"/>
              </a:solidFill>
            </a:rPr>
            <a:t>měsíců se postupupuje podle předchozího pásma.</a:t>
          </a:r>
          <a:endParaRPr lang="cs-CZ" sz="1050" i="0">
            <a:solidFill>
              <a:schemeClr val="accent1"/>
            </a:solidFill>
          </a:endParaRPr>
        </a:p>
      </dgm:t>
    </dgm:pt>
    <dgm:pt modelId="{FA70256F-F9BB-429D-85C3-54348C9A376E}" type="sibTrans" cxnId="{9C2C33CE-4E61-47A0-8A9C-B1D331A198E4}">
      <dgm:prSet/>
      <dgm:spPr/>
      <dgm:t>
        <a:bodyPr/>
        <a:lstStyle>
          <a:defPPr>
            <a:defRPr kern="1200" smtId="4294967295"/>
          </a:defPPr>
        </a:lstStyle>
        <a:p>
          <a:endParaRPr lang="cs-CZ"/>
        </a:p>
      </dgm:t>
    </dgm:pt>
    <dgm:pt modelId="{047B1C52-4FB3-4C9E-9FE9-73CA6CCA15C0}" type="parTrans" cxnId="{618A3432-267C-4110-AF78-81E9BF8517C0}">
      <dgm:prSet/>
      <dgm:spPr/>
      <dgm:t>
        <a:bodyPr/>
        <a:lstStyle>
          <a:defPPr>
            <a:defRPr kern="1200" smtId="4294967295"/>
          </a:defPPr>
        </a:lstStyle>
        <a:p>
          <a:endParaRPr lang="cs-CZ"/>
        </a:p>
      </dgm:t>
    </dgm:pt>
    <dgm:pt modelId="{AEAF25CF-06C1-4FA4-B9FC-50EBD5A8BDF8}">
      <dgm:prSet phldrT="[Text]" custT="1"/>
      <dgm:spPr/>
      <dgm:t>
        <a:bodyPr/>
        <a:lstStyle>
          <a:defPPr>
            <a:defRPr kern="1200" smtId="4294967295"/>
          </a:defPPr>
        </a:lstStyle>
        <a:p>
          <a:pPr algn="just"/>
          <a:endParaRPr lang="cs-CZ" sz="1050" i="0">
            <a:solidFill>
              <a:schemeClr val="accent1"/>
            </a:solidFill>
          </a:endParaRPr>
        </a:p>
      </dgm:t>
    </dgm:pt>
    <dgm:pt modelId="{6494ADFF-AD4B-41D5-9AE2-7D18CC033F6A}" type="sibTrans" cxnId="{618A3432-267C-4110-AF78-81E9BF8517C0}">
      <dgm:prSet/>
      <dgm:spPr/>
      <dgm:t>
        <a:bodyPr/>
        <a:lstStyle>
          <a:defPPr>
            <a:defRPr kern="1200" smtId="4294967295"/>
          </a:defPPr>
        </a:lstStyle>
        <a:p>
          <a:endParaRPr lang="cs-CZ"/>
        </a:p>
      </dgm:t>
    </dgm:pt>
    <dgm:pt modelId="{D73ECC60-1B1F-4573-AC21-42C40CB95126}" type="parTrans" cxnId="{45D45D5A-4436-45A8-B2B7-07C5817A62EF}">
      <dgm:prSet/>
      <dgm:spPr/>
      <dgm:t>
        <a:bodyPr/>
        <a:lstStyle>
          <a:defPPr>
            <a:defRPr kern="1200" smtId="4294967295"/>
          </a:defPPr>
        </a:lstStyle>
        <a:p>
          <a:endParaRPr lang="cs-CZ"/>
        </a:p>
      </dgm:t>
    </dgm:pt>
    <dgm:pt modelId="{FE249F14-2716-4117-ABA9-99ECBF091AEB}">
      <dgm:prSet custT="1"/>
      <dgm:spPr/>
      <dgm:t>
        <a:bodyPr/>
        <a:lstStyle>
          <a:defPPr>
            <a:defRPr kern="1200" smtId="4294967295"/>
          </a:defPPr>
        </a:lstStyle>
        <a:p>
          <a:pPr algn="just"/>
          <a:r>
            <a:rPr lang="cs-CZ" sz="1050" i="0" smtClean="0">
              <a:solidFill>
                <a:schemeClr val="accent1"/>
              </a:solidFill>
            </a:rPr>
            <a:t> Žádost neznamená automatické odstoupení vlády .</a:t>
          </a:r>
          <a:endParaRPr lang="cs-CZ" sz="1050" i="1" smtClean="0">
            <a:solidFill>
              <a:schemeClr val="accent1"/>
            </a:solidFill>
          </a:endParaRPr>
        </a:p>
      </dgm:t>
    </dgm:pt>
    <dgm:pt modelId="{00118EF5-1787-40BF-BF77-489442073566}" type="sibTrans" cxnId="{45D45D5A-4436-45A8-B2B7-07C5817A62EF}">
      <dgm:prSet/>
      <dgm:spPr/>
      <dgm:t>
        <a:bodyPr/>
        <a:lstStyle>
          <a:defPPr>
            <a:defRPr kern="1200" smtId="4294967295"/>
          </a:defPPr>
        </a:lstStyle>
        <a:p>
          <a:endParaRPr lang="cs-CZ"/>
        </a:p>
      </dgm:t>
    </dgm:pt>
    <dgm:pt modelId="{7295A72B-88BB-4287-96DD-A6D758A13519}" type="sibTrans" cxnId="{F6B337BA-EFD4-4CDD-918C-4474A45F8DC1}">
      <dgm:prSet/>
      <dgm:spPr/>
      <dgm:t>
        <a:bodyPr/>
        <a:lstStyle>
          <a:defPPr>
            <a:defRPr kern="1200" smtId="4294967295"/>
          </a:defPPr>
        </a:lstStyle>
        <a:p>
          <a:endParaRPr lang="cs-CZ"/>
        </a:p>
      </dgm:t>
    </dgm:pt>
    <dgm:pt modelId="{138CD8A1-96EE-4014-977F-10847F56DC9D}" type="pres">
      <dgm:prSet presAssocID="{B92F3F0A-A98D-48B1-BFB4-3403D830C05B}" presName="linearFlow">
        <dgm:presLayoutVars>
          <dgm:dir/>
          <dgm:animLvl val="lvl"/>
          <dgm:resizeHandles val="exact"/>
        </dgm:presLayoutVars>
      </dgm:prSet>
      <dgm:spPr/>
      <dgm:t>
        <a:bodyPr/>
        <a:lstStyle>
          <a:defPPr>
            <a:defRPr kern="1200" smtId="4294967295"/>
          </a:defPPr>
        </a:lstStyle>
        <a:p>
          <a:endParaRPr lang="cs-CZ"/>
        </a:p>
      </dgm:t>
    </dgm:pt>
    <dgm:pt modelId="{24F86391-5C0E-4DBC-923B-3A8DDF313978}" type="pres">
      <dgm:prSet presAssocID="{C475CA7D-F4BD-4D5A-B43F-584F29830F87}" presName="composite"/>
      <dgm:spPr/>
      <dgm:t>
        <a:bodyPr/>
        <a:lstStyle>
          <a:defPPr>
            <a:defRPr kern="1200" smtId="4294967295"/>
          </a:defPPr>
        </a:lstStyle>
        <a:p>
          <a:endParaRPr lang="cs-CZ"/>
        </a:p>
      </dgm:t>
    </dgm:pt>
    <dgm:pt modelId="{BE73F134-BCA3-497B-B62A-99457FF11884}" type="pres">
      <dgm:prSet presAssocID="{C475CA7D-F4BD-4D5A-B43F-584F29830F87}" presName="parTx" presStyleLbl="node1" presStyleCnt="5">
        <dgm:presLayoutVars>
          <dgm:chMax val="0"/>
          <dgm:chPref val="0"/>
          <dgm:bulletEnabled val="1"/>
        </dgm:presLayoutVars>
      </dgm:prSet>
      <dgm:spPr/>
      <dgm:t>
        <a:bodyPr/>
        <a:lstStyle>
          <a:defPPr>
            <a:defRPr kern="1200" smtId="4294967295"/>
          </a:defPPr>
        </a:lstStyle>
        <a:p>
          <a:endParaRPr lang="cs-CZ"/>
        </a:p>
      </dgm:t>
    </dgm:pt>
    <dgm:pt modelId="{58957864-3DF7-4EE2-B5D3-21D4E1E39420}" type="pres">
      <dgm:prSet presAssocID="{C475CA7D-F4BD-4D5A-B43F-584F29830F87}" presName="parSh" presStyleLbl="node1" presStyleCnt="5" custScaleX="166328" custScaleY="247298" custLinFactNeighborX="-22340" custLinFactNeighborY="-31753"/>
      <dgm:spPr/>
      <dgm:t>
        <a:bodyPr/>
        <a:lstStyle>
          <a:defPPr>
            <a:defRPr kern="1200" smtId="4294967295"/>
          </a:defPPr>
        </a:lstStyle>
        <a:p>
          <a:endParaRPr lang="cs-CZ"/>
        </a:p>
      </dgm:t>
    </dgm:pt>
    <dgm:pt modelId="{13A8D104-D3B1-4F19-9B06-034BA8218096}" type="pres">
      <dgm:prSet presAssocID="{C475CA7D-F4BD-4D5A-B43F-584F29830F87}" presName="desTx" presStyleLbl="fgAcc1" presStyleCnt="5" custScaleX="316910" custScaleY="100000" custLinFactNeighborX="-1004" custLinFactNeighborY="-12803">
        <dgm:presLayoutVars>
          <dgm:bulletEnabled val="1"/>
        </dgm:presLayoutVars>
      </dgm:prSet>
      <dgm:spPr/>
      <dgm:t>
        <a:bodyPr/>
        <a:lstStyle>
          <a:defPPr>
            <a:defRPr kern="1200" smtId="4294967295"/>
          </a:defPPr>
        </a:lstStyle>
        <a:p>
          <a:endParaRPr lang="cs-CZ"/>
        </a:p>
      </dgm:t>
    </dgm:pt>
    <dgm:pt modelId="{0DD9149C-5B1F-4D36-AEDD-369DD8E8D1BF}" type="pres">
      <dgm:prSet presAssocID="{6926CE1F-E8AB-4ABA-80CA-10D5CFF18745}" presName="sibTrans" presStyleLbl="sibTrans2D1" presStyleCnt="4" custScaleX="92661" custScaleY="493886" custLinFactNeighborX="12688" custLinFactNeighborY="-67954"/>
      <dgm:spPr/>
      <dgm:t>
        <a:bodyPr/>
        <a:lstStyle>
          <a:defPPr>
            <a:defRPr kern="1200" smtId="4294967295"/>
          </a:defPPr>
        </a:lstStyle>
        <a:p>
          <a:endParaRPr lang="cs-CZ"/>
        </a:p>
      </dgm:t>
    </dgm:pt>
    <dgm:pt modelId="{6D6F5E0B-EE16-465F-AD3B-DC5CB8CF3907}" type="pres">
      <dgm:prSet presAssocID="{6926CE1F-E8AB-4ABA-80CA-10D5CFF18745}" presName="connTx" presStyleLbl="sibTrans2D1" presStyleCnt="4"/>
      <dgm:spPr/>
      <dgm:t>
        <a:bodyPr/>
        <a:lstStyle>
          <a:defPPr>
            <a:defRPr kern="1200" smtId="4294967295"/>
          </a:defPPr>
        </a:lstStyle>
        <a:p>
          <a:endParaRPr lang="cs-CZ"/>
        </a:p>
      </dgm:t>
    </dgm:pt>
    <dgm:pt modelId="{2E865BAC-6819-4F50-B402-593A2722EE48}" type="pres">
      <dgm:prSet presAssocID="{C2074977-8A2B-4E62-A8CA-396025005703}" presName="composite"/>
      <dgm:spPr/>
      <dgm:t>
        <a:bodyPr/>
        <a:lstStyle>
          <a:defPPr>
            <a:defRPr kern="1200" smtId="4294967295"/>
          </a:defPPr>
        </a:lstStyle>
        <a:p>
          <a:endParaRPr lang="cs-CZ"/>
        </a:p>
      </dgm:t>
    </dgm:pt>
    <dgm:pt modelId="{4D539AA3-179D-41F6-95D7-3DA869301D2E}" type="pres">
      <dgm:prSet presAssocID="{C2074977-8A2B-4E62-A8CA-396025005703}" presName="parTx" presStyleLbl="node1" presStyleIdx="1" presStyleCnt="5">
        <dgm:presLayoutVars>
          <dgm:chMax val="0"/>
          <dgm:chPref val="0"/>
          <dgm:bulletEnabled val="1"/>
        </dgm:presLayoutVars>
      </dgm:prSet>
      <dgm:spPr/>
      <dgm:t>
        <a:bodyPr/>
        <a:lstStyle>
          <a:defPPr>
            <a:defRPr kern="1200" smtId="4294967295"/>
          </a:defPPr>
        </a:lstStyle>
        <a:p>
          <a:endParaRPr lang="cs-CZ"/>
        </a:p>
      </dgm:t>
    </dgm:pt>
    <dgm:pt modelId="{231E437D-6254-4A54-B99D-7FDD787A5E8A}" type="pres">
      <dgm:prSet presAssocID="{C2074977-8A2B-4E62-A8CA-396025005703}" presName="parSh" presStyleLbl="node1" presStyleIdx="1" presStyleCnt="5" custScaleX="166328" custScaleY="215084" custLinFactY="-84620" custLinFactNeighborX="-17179" custLinFactNeighborY="-100000"/>
      <dgm:spPr/>
      <dgm:t>
        <a:bodyPr/>
        <a:lstStyle>
          <a:defPPr>
            <a:defRPr kern="1200" smtId="4294967295"/>
          </a:defPPr>
        </a:lstStyle>
        <a:p>
          <a:endParaRPr lang="cs-CZ"/>
        </a:p>
      </dgm:t>
    </dgm:pt>
    <dgm:pt modelId="{CF5CE79A-B8B0-4E0F-B76B-A3EBF107DE22}" type="pres">
      <dgm:prSet presAssocID="{C2074977-8A2B-4E62-A8CA-396025005703}" presName="desTx" presStyleLbl="fgAcc1" presStyleIdx="1" presStyleCnt="5" custScaleX="349406" custScaleY="100000" custLinFactNeighborX="7368" custLinFactNeighborY="-11494">
        <dgm:presLayoutVars>
          <dgm:bulletEnabled val="1"/>
        </dgm:presLayoutVars>
      </dgm:prSet>
      <dgm:spPr/>
      <dgm:t>
        <a:bodyPr/>
        <a:lstStyle>
          <a:defPPr>
            <a:defRPr kern="1200" smtId="4294967295"/>
          </a:defPPr>
        </a:lstStyle>
        <a:p>
          <a:endParaRPr lang="cs-CZ"/>
        </a:p>
      </dgm:t>
    </dgm:pt>
    <dgm:pt modelId="{E38B5480-AF21-4DEB-8971-1D39BFEE632F}" type="pres">
      <dgm:prSet presAssocID="{F795E5FC-B840-42F3-B860-0DAAE94A7FE4}" presName="sibTrans" presStyleLbl="sibTrans2D1" presStyleIdx="1" presStyleCnt="4" custScaleX="86468" custScaleY="451791" custLinFactNeighborX="11107" custLinFactNeighborY="-16545"/>
      <dgm:spPr/>
      <dgm:t>
        <a:bodyPr/>
        <a:lstStyle>
          <a:defPPr>
            <a:defRPr kern="1200" smtId="4294967295"/>
          </a:defPPr>
        </a:lstStyle>
        <a:p>
          <a:endParaRPr lang="cs-CZ"/>
        </a:p>
      </dgm:t>
    </dgm:pt>
    <dgm:pt modelId="{299C1031-5706-446C-AFE9-B3E458BF313F}" type="pres">
      <dgm:prSet presAssocID="{F795E5FC-B840-42F3-B860-0DAAE94A7FE4}" presName="connTx" presStyleLbl="sibTrans2D1" presStyleIdx="1" presStyleCnt="4"/>
      <dgm:spPr/>
      <dgm:t>
        <a:bodyPr/>
        <a:lstStyle>
          <a:defPPr>
            <a:defRPr kern="1200" smtId="4294967295"/>
          </a:defPPr>
        </a:lstStyle>
        <a:p>
          <a:endParaRPr lang="cs-CZ"/>
        </a:p>
      </dgm:t>
    </dgm:pt>
    <dgm:pt modelId="{2A4A755E-114E-4B7E-BC9B-A045568CEF4F}" type="pres">
      <dgm:prSet presAssocID="{ED58559B-8FC1-4327-BA21-7EAD5371C436}" presName="composite"/>
      <dgm:spPr/>
      <dgm:t>
        <a:bodyPr/>
        <a:lstStyle>
          <a:defPPr>
            <a:defRPr kern="1200" smtId="4294967295"/>
          </a:defPPr>
        </a:lstStyle>
        <a:p>
          <a:endParaRPr lang="cs-CZ"/>
        </a:p>
      </dgm:t>
    </dgm:pt>
    <dgm:pt modelId="{6E5E3A14-6F06-46B8-87BC-B8A014C13961}" type="pres">
      <dgm:prSet presAssocID="{ED58559B-8FC1-4327-BA21-7EAD5371C436}" presName="parTx" presStyleLbl="node1" presStyleIdx="2" presStyleCnt="5">
        <dgm:presLayoutVars>
          <dgm:chMax val="0"/>
          <dgm:chPref val="0"/>
          <dgm:bulletEnabled val="1"/>
        </dgm:presLayoutVars>
      </dgm:prSet>
      <dgm:spPr/>
      <dgm:t>
        <a:bodyPr/>
        <a:lstStyle>
          <a:defPPr>
            <a:defRPr kern="1200" smtId="4294967295"/>
          </a:defPPr>
        </a:lstStyle>
        <a:p>
          <a:endParaRPr lang="cs-CZ"/>
        </a:p>
      </dgm:t>
    </dgm:pt>
    <dgm:pt modelId="{C84B7582-46B8-4BA4-A24E-B4011ADA0112}" type="pres">
      <dgm:prSet presAssocID="{ED58559B-8FC1-4327-BA21-7EAD5371C436}" presName="parSh" presStyleLbl="node1" presStyleIdx="2" presStyleCnt="5" custScaleX="166328" custScaleY="214184" custLinFactNeighborX="-30420" custLinFactNeighborY="-5964"/>
      <dgm:spPr/>
      <dgm:t>
        <a:bodyPr/>
        <a:lstStyle>
          <a:defPPr>
            <a:defRPr kern="1200" smtId="4294967295"/>
          </a:defPPr>
        </a:lstStyle>
        <a:p>
          <a:endParaRPr lang="cs-CZ"/>
        </a:p>
      </dgm:t>
    </dgm:pt>
    <dgm:pt modelId="{D64B67D3-A77F-4D03-964E-577B69207C95}" type="pres">
      <dgm:prSet presAssocID="{ED58559B-8FC1-4327-BA21-7EAD5371C436}" presName="desTx" presStyleLbl="fgAcc1" presStyleIdx="2" presStyleCnt="5" custScaleX="394421" custScaleY="100000" custLinFactNeighborX="7368" custLinFactNeighborY="-13236">
        <dgm:presLayoutVars>
          <dgm:bulletEnabled val="1"/>
        </dgm:presLayoutVars>
      </dgm:prSet>
      <dgm:spPr/>
      <dgm:t>
        <a:bodyPr/>
        <a:lstStyle>
          <a:defPPr>
            <a:defRPr kern="1200" smtId="4294967295"/>
          </a:defPPr>
        </a:lstStyle>
        <a:p>
          <a:endParaRPr lang="cs-CZ"/>
        </a:p>
      </dgm:t>
    </dgm:pt>
    <dgm:pt modelId="{87774B5D-F146-4E31-A83C-727EB0852253}" type="pres">
      <dgm:prSet presAssocID="{7050FB25-84B7-4201-BE70-C510B7FC997B}" presName="sibTrans" presStyleLbl="sibTrans2D1" presStyleIdx="2" presStyleCnt="4" custScaleX="80344" custScaleY="493870" custLinFactNeighborX="25192" custLinFactNeighborY="-63564"/>
      <dgm:spPr/>
      <dgm:t>
        <a:bodyPr/>
        <a:lstStyle>
          <a:defPPr>
            <a:defRPr kern="1200" smtId="4294967295"/>
          </a:defPPr>
        </a:lstStyle>
        <a:p>
          <a:endParaRPr lang="cs-CZ"/>
        </a:p>
      </dgm:t>
    </dgm:pt>
    <dgm:pt modelId="{F675C3D0-B601-4F69-B025-4250848C88F3}" type="pres">
      <dgm:prSet presAssocID="{7050FB25-84B7-4201-BE70-C510B7FC997B}" presName="connTx" presStyleLbl="sibTrans2D1" presStyleIdx="2" presStyleCnt="4"/>
      <dgm:spPr/>
      <dgm:t>
        <a:bodyPr/>
        <a:lstStyle>
          <a:defPPr>
            <a:defRPr kern="1200" smtId="4294967295"/>
          </a:defPPr>
        </a:lstStyle>
        <a:p>
          <a:endParaRPr lang="cs-CZ"/>
        </a:p>
      </dgm:t>
    </dgm:pt>
    <dgm:pt modelId="{90DD709F-9E2A-4851-A12F-D6485EF9D156}" type="pres">
      <dgm:prSet presAssocID="{D067C154-AF99-43F9-87A4-70CEFC79AEE4}" presName="composite"/>
      <dgm:spPr/>
      <dgm:t>
        <a:bodyPr/>
        <a:lstStyle>
          <a:defPPr>
            <a:defRPr kern="1200" smtId="4294967295"/>
          </a:defPPr>
        </a:lstStyle>
        <a:p>
          <a:endParaRPr lang="cs-CZ"/>
        </a:p>
      </dgm:t>
    </dgm:pt>
    <dgm:pt modelId="{8D722E59-4F67-4F09-8657-4B291835AAF7}" type="pres">
      <dgm:prSet presAssocID="{D067C154-AF99-43F9-87A4-70CEFC79AEE4}" presName="parTx" presStyleLbl="node1" presStyleIdx="3" presStyleCnt="5">
        <dgm:presLayoutVars>
          <dgm:chMax val="0"/>
          <dgm:chPref val="0"/>
          <dgm:bulletEnabled val="1"/>
        </dgm:presLayoutVars>
      </dgm:prSet>
      <dgm:spPr/>
      <dgm:t>
        <a:bodyPr/>
        <a:lstStyle>
          <a:defPPr>
            <a:defRPr kern="1200" smtId="4294967295"/>
          </a:defPPr>
        </a:lstStyle>
        <a:p>
          <a:endParaRPr lang="cs-CZ"/>
        </a:p>
      </dgm:t>
    </dgm:pt>
    <dgm:pt modelId="{AF4763E7-BD65-4988-B776-8F4800ADF00B}" type="pres">
      <dgm:prSet presAssocID="{D067C154-AF99-43F9-87A4-70CEFC79AEE4}" presName="parSh" presStyleLbl="node1" presStyleIdx="3" presStyleCnt="5" custScaleX="166328" custScaleY="215084" custLinFactNeighborX="-54718" custLinFactNeighborY="-5739"/>
      <dgm:spPr/>
      <dgm:t>
        <a:bodyPr/>
        <a:lstStyle>
          <a:defPPr>
            <a:defRPr kern="1200" smtId="4294967295"/>
          </a:defPPr>
        </a:lstStyle>
        <a:p>
          <a:endParaRPr lang="cs-CZ"/>
        </a:p>
      </dgm:t>
    </dgm:pt>
    <dgm:pt modelId="{6A7B8F8E-4B5B-46E9-8ED0-8B0FE7941DFD}" type="pres">
      <dgm:prSet presAssocID="{D067C154-AF99-43F9-87A4-70CEFC79AEE4}" presName="desTx" presStyleLbl="fgAcc1" presStyleIdx="3" presStyleCnt="5" custScaleX="386402" custScaleY="100000" custLinFactNeighborX="-10557" custLinFactNeighborY="-5209">
        <dgm:presLayoutVars>
          <dgm:bulletEnabled val="1"/>
        </dgm:presLayoutVars>
      </dgm:prSet>
      <dgm:spPr/>
      <dgm:t>
        <a:bodyPr/>
        <a:lstStyle>
          <a:defPPr>
            <a:defRPr kern="1200" smtId="4294967295"/>
          </a:defPPr>
        </a:lstStyle>
        <a:p>
          <a:endParaRPr lang="cs-CZ"/>
        </a:p>
      </dgm:t>
    </dgm:pt>
    <dgm:pt modelId="{008E3732-9450-4CA5-A483-5B56BBF694B4}" type="pres">
      <dgm:prSet presAssocID="{4F704ACC-69C9-4A4F-9A43-FCFDCAB38E06}" presName="sibTrans" presStyleLbl="sibTrans2D1" presStyleIdx="3" presStyleCnt="4" custScaleX="75628" custScaleY="495779" custLinFactNeighborX="25890" custLinFactNeighborY="-61356"/>
      <dgm:spPr/>
      <dgm:t>
        <a:bodyPr/>
        <a:lstStyle>
          <a:defPPr>
            <a:defRPr kern="1200" smtId="4294967295"/>
          </a:defPPr>
        </a:lstStyle>
        <a:p>
          <a:endParaRPr lang="cs-CZ"/>
        </a:p>
      </dgm:t>
    </dgm:pt>
    <dgm:pt modelId="{F92624C0-4BB2-49C6-8763-AEA71AB612B8}" type="pres">
      <dgm:prSet presAssocID="{4F704ACC-69C9-4A4F-9A43-FCFDCAB38E06}" presName="connTx" presStyleLbl="sibTrans2D1" presStyleIdx="3" presStyleCnt="4"/>
      <dgm:spPr/>
      <dgm:t>
        <a:bodyPr/>
        <a:lstStyle>
          <a:defPPr>
            <a:defRPr kern="1200" smtId="4294967295"/>
          </a:defPPr>
        </a:lstStyle>
        <a:p>
          <a:endParaRPr lang="cs-CZ"/>
        </a:p>
      </dgm:t>
    </dgm:pt>
    <dgm:pt modelId="{9504E3D7-4526-499B-863A-2439F1CCD3DE}" type="pres">
      <dgm:prSet presAssocID="{74514E0B-8A4B-4AD5-B0CF-E626E245B228}" presName="composite"/>
      <dgm:spPr/>
      <dgm:t>
        <a:bodyPr/>
        <a:lstStyle>
          <a:defPPr>
            <a:defRPr kern="1200" smtId="4294967295"/>
          </a:defPPr>
        </a:lstStyle>
        <a:p>
          <a:endParaRPr lang="cs-CZ"/>
        </a:p>
      </dgm:t>
    </dgm:pt>
    <dgm:pt modelId="{F4ACEE62-89F5-42BB-A1D8-76F47FE338AA}" type="pres">
      <dgm:prSet presAssocID="{74514E0B-8A4B-4AD5-B0CF-E626E245B228}" presName="parTx" presStyleLbl="node1" presStyleIdx="4" presStyleCnt="5">
        <dgm:presLayoutVars>
          <dgm:chMax val="0"/>
          <dgm:chPref val="0"/>
          <dgm:bulletEnabled val="1"/>
        </dgm:presLayoutVars>
      </dgm:prSet>
      <dgm:spPr/>
      <dgm:t>
        <a:bodyPr/>
        <a:lstStyle>
          <a:defPPr>
            <a:defRPr kern="1200" smtId="4294967295"/>
          </a:defPPr>
        </a:lstStyle>
        <a:p>
          <a:endParaRPr lang="cs-CZ"/>
        </a:p>
      </dgm:t>
    </dgm:pt>
    <dgm:pt modelId="{C1FDC28D-2C33-4832-B593-8816C1B009DC}" type="pres">
      <dgm:prSet presAssocID="{74514E0B-8A4B-4AD5-B0CF-E626E245B228}" presName="parSh" presStyleLbl="node1" presStyleIdx="4" presStyleCnt="5" custScaleX="166328" custScaleY="208284" custLinFactNeighborX="-18047" custLinFactNeighborY="-8650"/>
      <dgm:spPr/>
      <dgm:t>
        <a:bodyPr/>
        <a:lstStyle>
          <a:defPPr>
            <a:defRPr kern="1200" smtId="4294967295"/>
          </a:defPPr>
        </a:lstStyle>
        <a:p>
          <a:endParaRPr lang="cs-CZ"/>
        </a:p>
      </dgm:t>
    </dgm:pt>
    <dgm:pt modelId="{CED11A01-C5D7-4A85-8873-F08FB758E033}" type="pres">
      <dgm:prSet presAssocID="{74514E0B-8A4B-4AD5-B0CF-E626E245B228}" presName="desTx" presStyleLbl="fgAcc1" presStyleIdx="4" presStyleCnt="5" custScaleX="316528" custScaleY="100000" custLinFactNeighborX="-6630" custLinFactNeighborY="-16980">
        <dgm:presLayoutVars>
          <dgm:bulletEnabled val="1"/>
        </dgm:presLayoutVars>
      </dgm:prSet>
      <dgm:spPr/>
      <dgm:t>
        <a:bodyPr/>
        <a:lstStyle>
          <a:defPPr>
            <a:defRPr kern="1200" smtId="4294967295"/>
          </a:defPPr>
        </a:lstStyle>
        <a:p>
          <a:endParaRPr lang="cs-CZ"/>
        </a:p>
      </dgm:t>
    </dgm:pt>
  </dgm:ptLst>
  <dgm:cxnLst>
    <dgm:cxn modelId="{097D1500-E31D-4BF9-A81D-CE01CE0859F2}" srcId="{B92F3F0A-A98D-48B1-BFB4-3403D830C05B}" destId="{C475CA7D-F4BD-4D5A-B43F-584F29830F87}" srcOrd="0" destOrd="0" parTransId="{FEDD61ED-21D2-4975-ADDA-ADB6CFC612E4}" sibTransId="{6926CE1F-E8AB-4ABA-80CA-10D5CFF18745}"/>
    <dgm:cxn modelId="{66060A48-C055-417E-B2F5-0A96A1CB297F}" srcId="{C475CA7D-F4BD-4D5A-B43F-584F29830F87}" destId="{D11623A3-5EBD-402E-A22A-692E5611FA85}" srcOrd="0" destOrd="0" parTransId="{9B605C7F-BBBA-4FBF-B8E7-FC114AB6290E}" sibTransId="{9AFCD279-C7B3-4A55-870A-5D585F07DC01}"/>
    <dgm:cxn modelId="{D23DE4B5-FEB3-486A-BD62-477526DFF55F}" srcId="{B92F3F0A-A98D-48B1-BFB4-3403D830C05B}" destId="{C2074977-8A2B-4E62-A8CA-396025005703}" srcOrd="1" destOrd="0" parTransId="{37C0C46C-8656-4164-88C3-A84E04388FCB}" sibTransId="{F795E5FC-B840-42F3-B860-0DAAE94A7FE4}"/>
    <dgm:cxn modelId="{EA463C1F-7F2B-408C-8968-D500C68DE0D3}" srcId="{C2074977-8A2B-4E62-A8CA-396025005703}" destId="{ABC80C61-91FD-4410-9BFC-CBFD0DB9F7FC}" srcOrd="0" destOrd="0" parTransId="{E571C32F-E7AD-48C4-891A-75D7E1CADC4D}" sibTransId="{A786A171-C733-43F9-B769-D836C89045DF}"/>
    <dgm:cxn modelId="{906F6732-F7B0-4DF4-B62A-29E77D2797CD}" srcId="{C2074977-8A2B-4E62-A8CA-396025005703}" destId="{626CB821-BB86-4B14-A801-4F92FB77F34C}" srcOrd="1" destOrd="0" parTransId="{A5928E45-ACC0-4AC1-B940-5B6C291B1425}" sibTransId="{07110B35-88E9-4F8E-8F15-0560CFBDCDE9}"/>
    <dgm:cxn modelId="{975B3B68-C625-45EF-8566-F72E80F7778D}" srcId="{C2074977-8A2B-4E62-A8CA-396025005703}" destId="{B396C389-1467-4DFE-B239-33B9E9CC668C}" srcOrd="2" destOrd="0" parTransId="{C77ED9EE-DA3A-4127-ABB7-105FB7B57607}" sibTransId="{C044149A-0A91-4F9F-8930-85333AD85E80}"/>
    <dgm:cxn modelId="{255EF452-8996-436A-ADEC-F1E6A56DAE4F}" srcId="{C2074977-8A2B-4E62-A8CA-396025005703}" destId="{8CF8C362-DAC4-4107-8B31-DB271858014E}" srcOrd="3" destOrd="0" parTransId="{A33EB39D-50C6-4E2F-861C-8454449E3027}" sibTransId="{89F5C69C-FC9E-475C-9DC4-AE32E7F39DBD}"/>
    <dgm:cxn modelId="{AB638F65-713B-4E4B-84CE-F0C055B12438}" srcId="{C2074977-8A2B-4E62-A8CA-396025005703}" destId="{DCE5EC49-6534-40C7-8164-18C94F649D88}" srcOrd="4" destOrd="0" parTransId="{08B6A45A-C181-4DD4-8DF8-23ECC005E577}" sibTransId="{697689F0-5FDB-4FDC-BE20-24742462F638}"/>
    <dgm:cxn modelId="{A9606ED6-A7AF-453F-8962-A45656D005C7}" srcId="{C2074977-8A2B-4E62-A8CA-396025005703}" destId="{B666716B-7441-4C7C-87DE-7D0EBA4DC441}" srcOrd="5" destOrd="0" parTransId="{248AB56D-612A-4B19-BDC3-A4FF2E18380B}" sibTransId="{4FDC6F29-1CF5-4A3B-B344-F7B0E0AFECAE}"/>
    <dgm:cxn modelId="{9C01CCF6-5998-40A1-9753-9F4A723CED8C}" srcId="{C2074977-8A2B-4E62-A8CA-396025005703}" destId="{D0DCB4C8-037B-4255-8B91-5DAECB52599D}" srcOrd="6" destOrd="0" parTransId="{96A685B2-C1ED-4EA6-9EF7-573ED6FD983A}" sibTransId="{DF83A16F-5D8E-4E58-958E-6213ECF9DB95}"/>
    <dgm:cxn modelId="{855C3793-F464-4F3B-ADCF-0BCF0E406C63}" srcId="{C2074977-8A2B-4E62-A8CA-396025005703}" destId="{18ED2E9E-9A78-4B90-81FD-DECE3BB42763}" srcOrd="7" destOrd="0" parTransId="{55738AAC-4ABA-4D62-ABE9-5B61514A93F1}" sibTransId="{B2592DFD-A455-43D4-885C-11770BBB5CF0}"/>
    <dgm:cxn modelId="{88A1ACE8-BE5F-4C06-845B-B4EE7DDE3753}" srcId="{B92F3F0A-A98D-48B1-BFB4-3403D830C05B}" destId="{ED58559B-8FC1-4327-BA21-7EAD5371C436}" srcOrd="2" destOrd="0" parTransId="{8C5CE434-BB07-48A5-A3B5-94130742EA73}" sibTransId="{7050FB25-84B7-4201-BE70-C510B7FC997B}"/>
    <dgm:cxn modelId="{D53CE75C-52F9-446B-9758-03CF5D7145BF}" srcId="{ED58559B-8FC1-4327-BA21-7EAD5371C436}" destId="{63FE8AE2-1796-488A-8395-E50C24457FF6}" srcOrd="0" destOrd="0" parTransId="{08FB3EE7-3EEC-48D3-A463-43035B665535}" sibTransId="{82C5C0E5-2876-46EA-827F-0B8BEBD0FCA6}"/>
    <dgm:cxn modelId="{4BDE6E96-17FA-474B-8006-51DD4B0A1C35}" srcId="{ED58559B-8FC1-4327-BA21-7EAD5371C436}" destId="{4CBA586A-EC7A-41F9-9CA7-C117CAF33C6A}" srcOrd="1" destOrd="0" parTransId="{B7E35C3C-DEF3-4532-A0F7-2AD7EDE8D1FF}" sibTransId="{4E2EA847-4945-4306-B89A-DFB823ECD825}"/>
    <dgm:cxn modelId="{9DEE84A4-627A-4771-9009-8EC18106FBF4}" srcId="{ED58559B-8FC1-4327-BA21-7EAD5371C436}" destId="{8FE5CFA6-28BB-494A-8546-D2FB98B704A3}" srcOrd="2" destOrd="0" parTransId="{C5999C64-8315-4F9C-ABC3-18E1B662FE80}" sibTransId="{7A696B8B-5637-426A-AB57-E6354366E94E}"/>
    <dgm:cxn modelId="{8AF8CBA7-D277-4227-897C-A9C4C265D389}" srcId="{ED58559B-8FC1-4327-BA21-7EAD5371C436}" destId="{C8A0D7E4-6747-4563-84BF-58D15A587D26}" srcOrd="3" destOrd="0" parTransId="{40472179-A6DD-440F-9631-1F082CA950E2}" sibTransId="{16F6E9B2-EB1C-4B3D-8CEA-0BC27F5ED47D}"/>
    <dgm:cxn modelId="{C2618A25-DC99-4E31-82E9-175C9E591922}" srcId="{ED58559B-8FC1-4327-BA21-7EAD5371C436}" destId="{F0086299-B8F5-40EE-8C7F-3BFB36F91D49}" srcOrd="4" destOrd="0" parTransId="{577E207C-AC8C-4F93-ACD6-A3754D4C7AE4}" sibTransId="{CD2C3FD4-487F-4FDC-A1F6-0967996213E7}"/>
    <dgm:cxn modelId="{D985E9BE-8838-46F7-8C76-58A0D7AAEEFC}" srcId="{ED58559B-8FC1-4327-BA21-7EAD5371C436}" destId="{FC0C68C1-1763-4A94-94BE-45BDB1494CB0}" srcOrd="5" destOrd="0" parTransId="{3926F7C1-AABC-4392-8FA5-1328E0F69834}" sibTransId="{353C57C4-A0D8-4678-BAC2-6C5B84CAF010}"/>
    <dgm:cxn modelId="{F86D4996-79E8-404C-BDD6-27F431CBFDEB}" srcId="{ED58559B-8FC1-4327-BA21-7EAD5371C436}" destId="{CFE0708D-8F40-4EF9-AAD6-DEE4D02DAFB9}" srcOrd="6" destOrd="0" parTransId="{01E9838E-5966-4C54-A14B-5738E957CFCD}" sibTransId="{144F8677-F47E-43DE-A603-71202352D9F2}"/>
    <dgm:cxn modelId="{007E0EE6-E6BB-4B50-ACC4-E4A8F12AD884}" srcId="{ED58559B-8FC1-4327-BA21-7EAD5371C436}" destId="{A0FDCD96-2462-4E97-B9F0-7B1345BA8B99}" srcOrd="7" destOrd="0" parTransId="{0736B078-F19A-450F-9F11-4504E9129905}" sibTransId="{98211830-5F50-419A-B54D-24CC95C7E83F}"/>
    <dgm:cxn modelId="{91E13A29-96CA-4753-91A5-B0CB1ECD7A0F}" srcId="{ED58559B-8FC1-4327-BA21-7EAD5371C436}" destId="{785CECF3-DDED-4F40-A228-A4025DC11551}" srcOrd="8" destOrd="0" parTransId="{6AC4B8B6-2BC4-4C75-BAEE-450328ABC9E6}" sibTransId="{DDC839E5-4654-4AE7-81A8-AFEDB07FF2EC}"/>
    <dgm:cxn modelId="{591C1783-A926-4720-ABD8-C5C4C16E237E}" srcId="{B92F3F0A-A98D-48B1-BFB4-3403D830C05B}" destId="{D067C154-AF99-43F9-87A4-70CEFC79AEE4}" srcOrd="3" destOrd="0" parTransId="{5A8C643F-3B66-432D-94F6-2FD2B16F3CA5}" sibTransId="{4F704ACC-69C9-4A4F-9A43-FCFDCAB38E06}"/>
    <dgm:cxn modelId="{327EDB38-AA0F-414D-8380-2B1C7FB21B76}" srcId="{D067C154-AF99-43F9-87A4-70CEFC79AEE4}" destId="{4C7469D3-6C51-45E0-9E68-02A93DEBDA9F}" srcOrd="0" destOrd="0" parTransId="{0C9DD9B4-AD41-406C-9365-335A2E1C9DC8}" sibTransId="{A83DA783-F0E9-4904-ABA6-E1821EC002B7}"/>
    <dgm:cxn modelId="{F1574FC4-74DE-41D0-977F-865FEE12EB27}" srcId="{D067C154-AF99-43F9-87A4-70CEFC79AEE4}" destId="{F9CFE8D6-1F3C-4803-ADFD-D86C8961F86E}" srcOrd="1" destOrd="0" parTransId="{1CED5BF7-497A-4FD4-9584-867221EE226F}" sibTransId="{8E8C2998-B2BF-4B0D-803C-31391C1554F1}"/>
    <dgm:cxn modelId="{F316EB36-BD48-4433-9593-B0CDB530A00F}" srcId="{D067C154-AF99-43F9-87A4-70CEFC79AEE4}" destId="{03805846-2D5E-4E40-BF88-81E524316C01}" srcOrd="2" destOrd="0" parTransId="{84A5E490-C144-4AE4-A915-57CDBE1AF6F2}" sibTransId="{68D72D27-B47E-4FC8-A545-6669FA1F33B6}"/>
    <dgm:cxn modelId="{85A41537-47F4-45EE-B7A3-7794EA3A1CBF}" srcId="{D067C154-AF99-43F9-87A4-70CEFC79AEE4}" destId="{0EB37680-F2DB-4F97-9BB3-1DA4C81579C3}" srcOrd="3" destOrd="0" parTransId="{C9EEE380-5E89-4836-BB30-160ABA1FF892}" sibTransId="{B6855655-F893-4916-AED3-FBD0A6AA1776}"/>
    <dgm:cxn modelId="{DCE785F9-D3C7-4266-9554-AABD222F3F5A}" srcId="{D067C154-AF99-43F9-87A4-70CEFC79AEE4}" destId="{0CA79794-3625-4269-AD62-F80649274EC8}" srcOrd="4" destOrd="0" parTransId="{3D1681F3-B1FC-4D27-803F-377FAC16F5BE}" sibTransId="{D93DC71C-2FF1-43DA-92FB-C6B6596F70F6}"/>
    <dgm:cxn modelId="{4F5C96C6-8FBD-47DB-9A33-F7EFD0F62937}" srcId="{D067C154-AF99-43F9-87A4-70CEFC79AEE4}" destId="{6CD089BE-0BA2-452D-97A9-EFA741B856AB}" srcOrd="5" destOrd="0" parTransId="{C3BCFE47-208E-4353-9433-F2D6C5F377A9}" sibTransId="{B087974D-D363-4EA8-BEB3-EF8CE675B4A5}"/>
    <dgm:cxn modelId="{2D13861B-C544-4CBB-BF2A-B1BA7217CD8A}" srcId="{D067C154-AF99-43F9-87A4-70CEFC79AEE4}" destId="{FE299064-760C-4880-8BD1-46C32ACECD2D}" srcOrd="6" destOrd="0" parTransId="{3FF55543-E9BD-4C91-9BA5-8B0F6127906A}" sibTransId="{B075E3C3-3CF7-4C5A-A85A-C32C106CE8F9}"/>
    <dgm:cxn modelId="{F6B337BA-EFD4-4CDD-918C-4474A45F8DC1}" srcId="{B92F3F0A-A98D-48B1-BFB4-3403D830C05B}" destId="{74514E0B-8A4B-4AD5-B0CF-E626E245B228}" srcOrd="4" destOrd="0" parTransId="{83281873-7E47-4D3D-BCCC-E861E6DE380D}" sibTransId="{7295A72B-88BB-4287-96DD-A6D758A13519}"/>
    <dgm:cxn modelId="{5209021B-90A8-421A-A4B5-6825DA08543F}" srcId="{74514E0B-8A4B-4AD5-B0CF-E626E245B228}" destId="{2081E8EC-B759-44A0-A466-CF507784C33F}" srcOrd="0" destOrd="0" parTransId="{7E7B2D4A-FF58-4A90-A49E-18AC66345B67}" sibTransId="{3221064C-B2F9-4BC9-9B5D-4C17A9F1AFF7}"/>
    <dgm:cxn modelId="{7EDD098A-ACB4-4053-A43A-129834B80364}" srcId="{74514E0B-8A4B-4AD5-B0CF-E626E245B228}" destId="{C2EA3429-F2D1-4EAA-81A1-E3B0590A76B2}" srcOrd="1" destOrd="0" parTransId="{A178E30A-E20D-4385-BE0D-5EB9DC9A3F7B}" sibTransId="{C05A9291-54F9-4445-BE63-A75160D0ADC5}"/>
    <dgm:cxn modelId="{9C2C33CE-4E61-47A0-8A9C-B1D331A198E4}" srcId="{74514E0B-8A4B-4AD5-B0CF-E626E245B228}" destId="{70412559-B7F3-4DBC-BBBB-69193AE58935}" srcOrd="2" destOrd="0" parTransId="{3AE3F969-A261-435A-A999-167746EEE356}" sibTransId="{FA70256F-F9BB-429D-85C3-54348C9A376E}"/>
    <dgm:cxn modelId="{618A3432-267C-4110-AF78-81E9BF8517C0}" srcId="{74514E0B-8A4B-4AD5-B0CF-E626E245B228}" destId="{AEAF25CF-06C1-4FA4-B9FC-50EBD5A8BDF8}" srcOrd="3" destOrd="0" parTransId="{047B1C52-4FB3-4C9E-9FE9-73CA6CCA15C0}" sibTransId="{6494ADFF-AD4B-41D5-9AE2-7D18CC033F6A}"/>
    <dgm:cxn modelId="{45D45D5A-4436-45A8-B2B7-07C5817A62EF}" srcId="{74514E0B-8A4B-4AD5-B0CF-E626E245B228}" destId="{FE249F14-2716-4117-ABA9-99ECBF091AEB}" srcOrd="4" destOrd="0" parTransId="{D73ECC60-1B1F-4573-AC21-42C40CB95126}" sibTransId="{00118EF5-1787-40BF-BF77-489442073566}"/>
    <dgm:cxn modelId="{5B8325F6-7D91-497E-83B6-5B6F5DCE3025}" type="presOf" srcId="{B92F3F0A-A98D-48B1-BFB4-3403D830C05B}" destId="{138CD8A1-96EE-4014-977F-10847F56DC9D}" srcOrd="0" destOrd="0" presId="urn:microsoft.com/office/officeart/2005/8/layout/process3"/>
    <dgm:cxn modelId="{E98947D0-DD23-460E-8431-739D9DECD392}" type="presParOf" srcId="{138CD8A1-96EE-4014-977F-10847F56DC9D}" destId="{24F86391-5C0E-4DBC-923B-3A8DDF313978}" srcOrd="0" destOrd="0" presId="urn:microsoft.com/office/officeart/2005/8/layout/process3"/>
    <dgm:cxn modelId="{6C242A90-CCF6-445F-918C-60573B7AF6CC}" type="presParOf" srcId="{24F86391-5C0E-4DBC-923B-3A8DDF313978}" destId="{BE73F134-BCA3-497B-B62A-99457FF11884}" srcOrd="0" destOrd="0" presId="urn:microsoft.com/office/officeart/2005/8/layout/process3"/>
    <dgm:cxn modelId="{700CF182-EDFB-4D19-802B-863C5E239F99}" type="presOf" srcId="{C475CA7D-F4BD-4D5A-B43F-584F29830F87}" destId="{BE73F134-BCA3-497B-B62A-99457FF11884}" srcOrd="0" destOrd="0" presId="urn:microsoft.com/office/officeart/2005/8/layout/process3"/>
    <dgm:cxn modelId="{C0C66C29-E31F-417B-A524-F72499CC8821}" type="presParOf" srcId="{24F86391-5C0E-4DBC-923B-3A8DDF313978}" destId="{58957864-3DF7-4EE2-B5D3-21D4E1E39420}" srcOrd="1" destOrd="0" presId="urn:microsoft.com/office/officeart/2005/8/layout/process3"/>
    <dgm:cxn modelId="{F7A2F7A4-5573-4098-9E58-99416D4F7604}" type="presOf" srcId="{C475CA7D-F4BD-4D5A-B43F-584F29830F87}" destId="{58957864-3DF7-4EE2-B5D3-21D4E1E39420}" srcOrd="1" destOrd="0" presId="urn:microsoft.com/office/officeart/2005/8/layout/process3"/>
    <dgm:cxn modelId="{23884C8E-7CA3-47D3-A3BD-3B200BA4837D}" type="presParOf" srcId="{24F86391-5C0E-4DBC-923B-3A8DDF313978}" destId="{13A8D104-D3B1-4F19-9B06-034BA8218096}" srcOrd="2" destOrd="0" presId="urn:microsoft.com/office/officeart/2005/8/layout/process3"/>
    <dgm:cxn modelId="{13F8747D-B86B-4EB5-B887-DA37F0E85F9B}" type="presOf" srcId="{D11623A3-5EBD-402E-A22A-692E5611FA85}" destId="{13A8D104-D3B1-4F19-9B06-034BA8218096}" srcOrd="0" destOrd="0" presId="urn:microsoft.com/office/officeart/2005/8/layout/process3"/>
    <dgm:cxn modelId="{9BE725FB-C856-4841-A137-930129A14AED}" type="presParOf" srcId="{138CD8A1-96EE-4014-977F-10847F56DC9D}" destId="{0DD9149C-5B1F-4D36-AEDD-369DD8E8D1BF}" srcOrd="1" destOrd="0" presId="urn:microsoft.com/office/officeart/2005/8/layout/process3"/>
    <dgm:cxn modelId="{C61E52DF-06FA-4360-8297-F65DD42E5869}" type="presOf" srcId="{6926CE1F-E8AB-4ABA-80CA-10D5CFF18745}" destId="{0DD9149C-5B1F-4D36-AEDD-369DD8E8D1BF}" srcOrd="0" destOrd="0" presId="urn:microsoft.com/office/officeart/2005/8/layout/process3"/>
    <dgm:cxn modelId="{8D345FE2-042E-4816-913A-E271B00DF293}" type="presParOf" srcId="{0DD9149C-5B1F-4D36-AEDD-369DD8E8D1BF}" destId="{6D6F5E0B-EE16-465F-AD3B-DC5CB8CF3907}" srcOrd="0" destOrd="0" presId="urn:microsoft.com/office/officeart/2005/8/layout/process3"/>
    <dgm:cxn modelId="{5D365505-2B04-45D7-BD93-A1217B687D0B}" type="presOf" srcId="{6926CE1F-E8AB-4ABA-80CA-10D5CFF18745}" destId="{6D6F5E0B-EE16-465F-AD3B-DC5CB8CF3907}" srcOrd="1" destOrd="0" presId="urn:microsoft.com/office/officeart/2005/8/layout/process3"/>
    <dgm:cxn modelId="{70B44C19-1831-4837-B73F-9FEEE21107C5}" type="presParOf" srcId="{138CD8A1-96EE-4014-977F-10847F56DC9D}" destId="{2E865BAC-6819-4F50-B402-593A2722EE48}" srcOrd="2" destOrd="0" presId="urn:microsoft.com/office/officeart/2005/8/layout/process3"/>
    <dgm:cxn modelId="{448640D2-41C4-4A4E-951D-005B9B7EAFB1}" type="presParOf" srcId="{2E865BAC-6819-4F50-B402-593A2722EE48}" destId="{4D539AA3-179D-41F6-95D7-3DA869301D2E}" srcOrd="0" destOrd="0" presId="urn:microsoft.com/office/officeart/2005/8/layout/process3"/>
    <dgm:cxn modelId="{2E69CF34-D6F1-4399-8E92-15926C5C769C}" type="presOf" srcId="{C2074977-8A2B-4E62-A8CA-396025005703}" destId="{4D539AA3-179D-41F6-95D7-3DA869301D2E}" srcOrd="0" destOrd="0" presId="urn:microsoft.com/office/officeart/2005/8/layout/process3"/>
    <dgm:cxn modelId="{0D25E0CE-B8A9-4995-8151-A0ADAEDC4001}" type="presParOf" srcId="{2E865BAC-6819-4F50-B402-593A2722EE48}" destId="{231E437D-6254-4A54-B99D-7FDD787A5E8A}" srcOrd="1" destOrd="0" presId="urn:microsoft.com/office/officeart/2005/8/layout/process3"/>
    <dgm:cxn modelId="{4D586785-B4EE-4CA5-82B6-B5CCAB1D1DA3}" type="presOf" srcId="{C2074977-8A2B-4E62-A8CA-396025005703}" destId="{231E437D-6254-4A54-B99D-7FDD787A5E8A}" srcOrd="1" destOrd="0" presId="urn:microsoft.com/office/officeart/2005/8/layout/process3"/>
    <dgm:cxn modelId="{A03DB5F9-2997-4F06-B113-176A72D573E8}" type="presParOf" srcId="{2E865BAC-6819-4F50-B402-593A2722EE48}" destId="{CF5CE79A-B8B0-4E0F-B76B-A3EBF107DE22}" srcOrd="2" destOrd="0" presId="urn:microsoft.com/office/officeart/2005/8/layout/process3"/>
    <dgm:cxn modelId="{1693C55D-D3E7-41C1-9B25-31D6F42E1565}" type="presOf" srcId="{ABC80C61-91FD-4410-9BFC-CBFD0DB9F7FC}" destId="{CF5CE79A-B8B0-4E0F-B76B-A3EBF107DE22}" srcOrd="0" destOrd="0" presId="urn:microsoft.com/office/officeart/2005/8/layout/process3"/>
    <dgm:cxn modelId="{7CF8A96E-0856-49D1-8DF6-6D15A08F5BE1}" type="presOf" srcId="{626CB821-BB86-4B14-A801-4F92FB77F34C}" destId="{CF5CE79A-B8B0-4E0F-B76B-A3EBF107DE22}" srcOrd="0" destOrd="1" presId="urn:microsoft.com/office/officeart/2005/8/layout/process3"/>
    <dgm:cxn modelId="{12EB52CD-D20E-428B-A1C9-B65605C22065}" type="presOf" srcId="{B396C389-1467-4DFE-B239-33B9E9CC668C}" destId="{CF5CE79A-B8B0-4E0F-B76B-A3EBF107DE22}" srcOrd="0" destOrd="2" presId="urn:microsoft.com/office/officeart/2005/8/layout/process3"/>
    <dgm:cxn modelId="{EE573AA2-30C5-4D81-ABBE-BC81DCEA3EA7}" type="presOf" srcId="{8CF8C362-DAC4-4107-8B31-DB271858014E}" destId="{CF5CE79A-B8B0-4E0F-B76B-A3EBF107DE22}" srcOrd="0" destOrd="3" presId="urn:microsoft.com/office/officeart/2005/8/layout/process3"/>
    <dgm:cxn modelId="{0B494CFC-B65C-4594-9D6A-19F1D55C746F}" type="presOf" srcId="{DCE5EC49-6534-40C7-8164-18C94F649D88}" destId="{CF5CE79A-B8B0-4E0F-B76B-A3EBF107DE22}" srcOrd="0" destOrd="4" presId="urn:microsoft.com/office/officeart/2005/8/layout/process3"/>
    <dgm:cxn modelId="{209D30E7-08B0-46FC-B9FD-7E3DE5AF9282}" type="presOf" srcId="{B666716B-7441-4C7C-87DE-7D0EBA4DC441}" destId="{CF5CE79A-B8B0-4E0F-B76B-A3EBF107DE22}" srcOrd="0" destOrd="5" presId="urn:microsoft.com/office/officeart/2005/8/layout/process3"/>
    <dgm:cxn modelId="{E0E16AAF-1A93-433F-9234-156ECE4961FE}" type="presOf" srcId="{D0DCB4C8-037B-4255-8B91-5DAECB52599D}" destId="{CF5CE79A-B8B0-4E0F-B76B-A3EBF107DE22}" srcOrd="0" destOrd="6" presId="urn:microsoft.com/office/officeart/2005/8/layout/process3"/>
    <dgm:cxn modelId="{E77CCD62-BC43-4AFB-B220-38F0E20D1EC3}" type="presOf" srcId="{18ED2E9E-9A78-4B90-81FD-DECE3BB42763}" destId="{CF5CE79A-B8B0-4E0F-B76B-A3EBF107DE22}" srcOrd="0" destOrd="7" presId="urn:microsoft.com/office/officeart/2005/8/layout/process3"/>
    <dgm:cxn modelId="{F30E6029-156A-46DE-91D4-C7EA856CF1DC}" type="presParOf" srcId="{138CD8A1-96EE-4014-977F-10847F56DC9D}" destId="{E38B5480-AF21-4DEB-8971-1D39BFEE632F}" srcOrd="3" destOrd="0" presId="urn:microsoft.com/office/officeart/2005/8/layout/process3"/>
    <dgm:cxn modelId="{1FF00D0F-C753-47AC-A73F-4133F06E6692}" type="presOf" srcId="{F795E5FC-B840-42F3-B860-0DAAE94A7FE4}" destId="{E38B5480-AF21-4DEB-8971-1D39BFEE632F}" srcOrd="0" destOrd="0" presId="urn:microsoft.com/office/officeart/2005/8/layout/process3"/>
    <dgm:cxn modelId="{5ABC9711-4D04-4900-ADF2-37F1EBB6D2E1}" type="presParOf" srcId="{E38B5480-AF21-4DEB-8971-1D39BFEE632F}" destId="{299C1031-5706-446C-AFE9-B3E458BF313F}" srcOrd="0" destOrd="0" presId="urn:microsoft.com/office/officeart/2005/8/layout/process3"/>
    <dgm:cxn modelId="{4C25B3A9-DFA3-4BEE-BE0D-B3F93C827D18}" type="presOf" srcId="{F795E5FC-B840-42F3-B860-0DAAE94A7FE4}" destId="{299C1031-5706-446C-AFE9-B3E458BF313F}" srcOrd="1" destOrd="0" presId="urn:microsoft.com/office/officeart/2005/8/layout/process3"/>
    <dgm:cxn modelId="{FDC1F99F-BBBD-46BF-80EC-BFA8AFB2C899}" type="presParOf" srcId="{138CD8A1-96EE-4014-977F-10847F56DC9D}" destId="{2A4A755E-114E-4B7E-BC9B-A045568CEF4F}" srcOrd="4" destOrd="0" presId="urn:microsoft.com/office/officeart/2005/8/layout/process3"/>
    <dgm:cxn modelId="{50852782-53DA-4F4E-AF1A-EDDC36B9CE81}" type="presParOf" srcId="{2A4A755E-114E-4B7E-BC9B-A045568CEF4F}" destId="{6E5E3A14-6F06-46B8-87BC-B8A014C13961}" srcOrd="0" destOrd="0" presId="urn:microsoft.com/office/officeart/2005/8/layout/process3"/>
    <dgm:cxn modelId="{8386B532-244E-4D3F-9BAD-605151CC1CFE}" type="presOf" srcId="{ED58559B-8FC1-4327-BA21-7EAD5371C436}" destId="{6E5E3A14-6F06-46B8-87BC-B8A014C13961}" srcOrd="0" destOrd="0" presId="urn:microsoft.com/office/officeart/2005/8/layout/process3"/>
    <dgm:cxn modelId="{4E25BAEA-B101-4297-AB48-27D0D1E3A2DB}" type="presParOf" srcId="{2A4A755E-114E-4B7E-BC9B-A045568CEF4F}" destId="{C84B7582-46B8-4BA4-A24E-B4011ADA0112}" srcOrd="1" destOrd="0" presId="urn:microsoft.com/office/officeart/2005/8/layout/process3"/>
    <dgm:cxn modelId="{88220B48-6204-45F6-AAC1-B77A0B8B6B22}" type="presOf" srcId="{ED58559B-8FC1-4327-BA21-7EAD5371C436}" destId="{C84B7582-46B8-4BA4-A24E-B4011ADA0112}" srcOrd="1" destOrd="0" presId="urn:microsoft.com/office/officeart/2005/8/layout/process3"/>
    <dgm:cxn modelId="{D721C75C-7A5F-4578-B66F-72BB9DCB229B}" type="presParOf" srcId="{2A4A755E-114E-4B7E-BC9B-A045568CEF4F}" destId="{D64B67D3-A77F-4D03-964E-577B69207C95}" srcOrd="2" destOrd="0" presId="urn:microsoft.com/office/officeart/2005/8/layout/process3"/>
    <dgm:cxn modelId="{CFC07867-BD75-44FF-BB33-B5ED4A7FD10C}" type="presOf" srcId="{63FE8AE2-1796-488A-8395-E50C24457FF6}" destId="{D64B67D3-A77F-4D03-964E-577B69207C95}" srcOrd="0" destOrd="0" presId="urn:microsoft.com/office/officeart/2005/8/layout/process3"/>
    <dgm:cxn modelId="{450A1822-A273-45B7-B8FF-F88F01186C6A}" type="presOf" srcId="{4CBA586A-EC7A-41F9-9CA7-C117CAF33C6A}" destId="{D64B67D3-A77F-4D03-964E-577B69207C95}" srcOrd="0" destOrd="1" presId="urn:microsoft.com/office/officeart/2005/8/layout/process3"/>
    <dgm:cxn modelId="{79DA2B14-A086-411A-9EF6-304E2DC91C33}" type="presOf" srcId="{8FE5CFA6-28BB-494A-8546-D2FB98B704A3}" destId="{D64B67D3-A77F-4D03-964E-577B69207C95}" srcOrd="0" destOrd="2" presId="urn:microsoft.com/office/officeart/2005/8/layout/process3"/>
    <dgm:cxn modelId="{16594514-14DC-425F-A0F9-ADB847178FBB}" type="presOf" srcId="{C8A0D7E4-6747-4563-84BF-58D15A587D26}" destId="{D64B67D3-A77F-4D03-964E-577B69207C95}" srcOrd="0" destOrd="3" presId="urn:microsoft.com/office/officeart/2005/8/layout/process3"/>
    <dgm:cxn modelId="{B766818C-8ECA-431E-B4AB-3CF7BDC3AB32}" type="presOf" srcId="{F0086299-B8F5-40EE-8C7F-3BFB36F91D49}" destId="{D64B67D3-A77F-4D03-964E-577B69207C95}" srcOrd="0" destOrd="4" presId="urn:microsoft.com/office/officeart/2005/8/layout/process3"/>
    <dgm:cxn modelId="{A4D8373D-6B16-4E76-99B5-5049034F1153}" type="presOf" srcId="{FC0C68C1-1763-4A94-94BE-45BDB1494CB0}" destId="{D64B67D3-A77F-4D03-964E-577B69207C95}" srcOrd="0" destOrd="5" presId="urn:microsoft.com/office/officeart/2005/8/layout/process3"/>
    <dgm:cxn modelId="{AC4AF3BC-122B-4B4B-B3DD-FE2995A303AE}" type="presOf" srcId="{CFE0708D-8F40-4EF9-AAD6-DEE4D02DAFB9}" destId="{D64B67D3-A77F-4D03-964E-577B69207C95}" srcOrd="0" destOrd="6" presId="urn:microsoft.com/office/officeart/2005/8/layout/process3"/>
    <dgm:cxn modelId="{6C793D2D-E006-4B0C-8B84-97CCC56F51CF}" type="presOf" srcId="{A0FDCD96-2462-4E97-B9F0-7B1345BA8B99}" destId="{D64B67D3-A77F-4D03-964E-577B69207C95}" srcOrd="0" destOrd="7" presId="urn:microsoft.com/office/officeart/2005/8/layout/process3"/>
    <dgm:cxn modelId="{BE92D181-EF4F-4430-AB9B-EEA8F3EE38CA}" type="presOf" srcId="{785CECF3-DDED-4F40-A228-A4025DC11551}" destId="{D64B67D3-A77F-4D03-964E-577B69207C95}" srcOrd="0" destOrd="8" presId="urn:microsoft.com/office/officeart/2005/8/layout/process3"/>
    <dgm:cxn modelId="{B2B67273-259F-4687-B698-38B00E3FF0D2}" type="presParOf" srcId="{138CD8A1-96EE-4014-977F-10847F56DC9D}" destId="{87774B5D-F146-4E31-A83C-727EB0852253}" srcOrd="5" destOrd="0" presId="urn:microsoft.com/office/officeart/2005/8/layout/process3"/>
    <dgm:cxn modelId="{6DD4E622-BC84-44B1-8295-5C3C1236D64A}" type="presOf" srcId="{7050FB25-84B7-4201-BE70-C510B7FC997B}" destId="{87774B5D-F146-4E31-A83C-727EB0852253}" srcOrd="0" destOrd="0" presId="urn:microsoft.com/office/officeart/2005/8/layout/process3"/>
    <dgm:cxn modelId="{D3D70B95-66A8-4AFD-B5DD-D7B6B115D134}" type="presParOf" srcId="{87774B5D-F146-4E31-A83C-727EB0852253}" destId="{F675C3D0-B601-4F69-B025-4250848C88F3}" srcOrd="0" destOrd="0" presId="urn:microsoft.com/office/officeart/2005/8/layout/process3"/>
    <dgm:cxn modelId="{55E39E74-C66D-4011-86E9-89CE02A3711C}" type="presOf" srcId="{7050FB25-84B7-4201-BE70-C510B7FC997B}" destId="{F675C3D0-B601-4F69-B025-4250848C88F3}" srcOrd="1" destOrd="0" presId="urn:microsoft.com/office/officeart/2005/8/layout/process3"/>
    <dgm:cxn modelId="{0EC345AC-B53A-41AF-AB43-21770CE9784E}" type="presParOf" srcId="{138CD8A1-96EE-4014-977F-10847F56DC9D}" destId="{90DD709F-9E2A-4851-A12F-D6485EF9D156}" srcOrd="6" destOrd="0" presId="urn:microsoft.com/office/officeart/2005/8/layout/process3"/>
    <dgm:cxn modelId="{D805A4F0-297D-414E-AB72-9372BE297300}" type="presParOf" srcId="{90DD709F-9E2A-4851-A12F-D6485EF9D156}" destId="{8D722E59-4F67-4F09-8657-4B291835AAF7}" srcOrd="0" destOrd="0" presId="urn:microsoft.com/office/officeart/2005/8/layout/process3"/>
    <dgm:cxn modelId="{AEA2E28E-5437-402E-BC9D-E0C159D945C2}" type="presOf" srcId="{D067C154-AF99-43F9-87A4-70CEFC79AEE4}" destId="{8D722E59-4F67-4F09-8657-4B291835AAF7}" srcOrd="0" destOrd="0" presId="urn:microsoft.com/office/officeart/2005/8/layout/process3"/>
    <dgm:cxn modelId="{D0D2C0BC-4B1D-47F4-9F9E-A418D5877E7B}" type="presParOf" srcId="{90DD709F-9E2A-4851-A12F-D6485EF9D156}" destId="{AF4763E7-BD65-4988-B776-8F4800ADF00B}" srcOrd="1" destOrd="0" presId="urn:microsoft.com/office/officeart/2005/8/layout/process3"/>
    <dgm:cxn modelId="{1A83441E-ED5B-4AD9-83C2-600FD38072D6}" type="presOf" srcId="{D067C154-AF99-43F9-87A4-70CEFC79AEE4}" destId="{AF4763E7-BD65-4988-B776-8F4800ADF00B}" srcOrd="1" destOrd="0" presId="urn:microsoft.com/office/officeart/2005/8/layout/process3"/>
    <dgm:cxn modelId="{FA60A219-5202-452D-A325-F241B91DFD6C}" type="presParOf" srcId="{90DD709F-9E2A-4851-A12F-D6485EF9D156}" destId="{6A7B8F8E-4B5B-46E9-8ED0-8B0FE7941DFD}" srcOrd="2" destOrd="0" presId="urn:microsoft.com/office/officeart/2005/8/layout/process3"/>
    <dgm:cxn modelId="{1C87F121-C93C-49AE-877D-92DA7BD5F67A}" type="presOf" srcId="{4C7469D3-6C51-45E0-9E68-02A93DEBDA9F}" destId="{6A7B8F8E-4B5B-46E9-8ED0-8B0FE7941DFD}" srcOrd="0" destOrd="0" presId="urn:microsoft.com/office/officeart/2005/8/layout/process3"/>
    <dgm:cxn modelId="{AA08510A-2FBC-492D-8AB8-3A014FC83D94}" type="presOf" srcId="{F9CFE8D6-1F3C-4803-ADFD-D86C8961F86E}" destId="{6A7B8F8E-4B5B-46E9-8ED0-8B0FE7941DFD}" srcOrd="0" destOrd="1" presId="urn:microsoft.com/office/officeart/2005/8/layout/process3"/>
    <dgm:cxn modelId="{2A3DAD47-B624-4920-8C69-840965590580}" type="presOf" srcId="{03805846-2D5E-4E40-BF88-81E524316C01}" destId="{6A7B8F8E-4B5B-46E9-8ED0-8B0FE7941DFD}" srcOrd="0" destOrd="2" presId="urn:microsoft.com/office/officeart/2005/8/layout/process3"/>
    <dgm:cxn modelId="{CB6F0452-09E3-406A-842A-8398000E7598}" type="presOf" srcId="{0EB37680-F2DB-4F97-9BB3-1DA4C81579C3}" destId="{6A7B8F8E-4B5B-46E9-8ED0-8B0FE7941DFD}" srcOrd="0" destOrd="3" presId="urn:microsoft.com/office/officeart/2005/8/layout/process3"/>
    <dgm:cxn modelId="{BF8CC03E-4EE9-483C-A45A-AF3539C74F44}" type="presOf" srcId="{0CA79794-3625-4269-AD62-F80649274EC8}" destId="{6A7B8F8E-4B5B-46E9-8ED0-8B0FE7941DFD}" srcOrd="0" destOrd="4" presId="urn:microsoft.com/office/officeart/2005/8/layout/process3"/>
    <dgm:cxn modelId="{F8DC72D0-7C22-41A5-93B5-3BCAD7A24C23}" type="presOf" srcId="{6CD089BE-0BA2-452D-97A9-EFA741B856AB}" destId="{6A7B8F8E-4B5B-46E9-8ED0-8B0FE7941DFD}" srcOrd="0" destOrd="5" presId="urn:microsoft.com/office/officeart/2005/8/layout/process3"/>
    <dgm:cxn modelId="{BA824172-0699-4D4E-AE8C-EBD09FAB4BFE}" type="presOf" srcId="{FE299064-760C-4880-8BD1-46C32ACECD2D}" destId="{6A7B8F8E-4B5B-46E9-8ED0-8B0FE7941DFD}" srcOrd="0" destOrd="6" presId="urn:microsoft.com/office/officeart/2005/8/layout/process3"/>
    <dgm:cxn modelId="{E513FFF9-399A-41D3-B882-6C0102D85662}" type="presParOf" srcId="{138CD8A1-96EE-4014-977F-10847F56DC9D}" destId="{008E3732-9450-4CA5-A483-5B56BBF694B4}" srcOrd="7" destOrd="0" presId="urn:microsoft.com/office/officeart/2005/8/layout/process3"/>
    <dgm:cxn modelId="{01593970-AFCE-409B-A548-964C5B32FFDE}" type="presOf" srcId="{4F704ACC-69C9-4A4F-9A43-FCFDCAB38E06}" destId="{008E3732-9450-4CA5-A483-5B56BBF694B4}" srcOrd="0" destOrd="0" presId="urn:microsoft.com/office/officeart/2005/8/layout/process3"/>
    <dgm:cxn modelId="{D63F1339-B99F-4BDB-AF4E-537B6B1D8E0F}" type="presParOf" srcId="{008E3732-9450-4CA5-A483-5B56BBF694B4}" destId="{F92624C0-4BB2-49C6-8763-AEA71AB612B8}" srcOrd="0" destOrd="0" presId="urn:microsoft.com/office/officeart/2005/8/layout/process3"/>
    <dgm:cxn modelId="{2B51139F-C717-4DE4-8B33-E0C7278DF66A}" type="presOf" srcId="{4F704ACC-69C9-4A4F-9A43-FCFDCAB38E06}" destId="{F92624C0-4BB2-49C6-8763-AEA71AB612B8}" srcOrd="1" destOrd="0" presId="urn:microsoft.com/office/officeart/2005/8/layout/process3"/>
    <dgm:cxn modelId="{FE92A686-A959-4294-82EE-5AAFD21BC404}" type="presParOf" srcId="{138CD8A1-96EE-4014-977F-10847F56DC9D}" destId="{9504E3D7-4526-499B-863A-2439F1CCD3DE}" srcOrd="8" destOrd="0" presId="urn:microsoft.com/office/officeart/2005/8/layout/process3"/>
    <dgm:cxn modelId="{B2350E14-4BCB-4F4C-9D1F-4841F967F23D}" type="presParOf" srcId="{9504E3D7-4526-499B-863A-2439F1CCD3DE}" destId="{F4ACEE62-89F5-42BB-A1D8-76F47FE338AA}" srcOrd="0" destOrd="0" presId="urn:microsoft.com/office/officeart/2005/8/layout/process3"/>
    <dgm:cxn modelId="{D8B9F613-AEAD-4177-8287-8B7960FEABD1}" type="presOf" srcId="{74514E0B-8A4B-4AD5-B0CF-E626E245B228}" destId="{F4ACEE62-89F5-42BB-A1D8-76F47FE338AA}" srcOrd="0" destOrd="0" presId="urn:microsoft.com/office/officeart/2005/8/layout/process3"/>
    <dgm:cxn modelId="{91ED9835-661D-4B05-BA7F-567148F19CE8}" type="presParOf" srcId="{9504E3D7-4526-499B-863A-2439F1CCD3DE}" destId="{C1FDC28D-2C33-4832-B593-8816C1B009DC}" srcOrd="1" destOrd="0" presId="urn:microsoft.com/office/officeart/2005/8/layout/process3"/>
    <dgm:cxn modelId="{2DC7DBC4-A79C-4D2D-B4CE-FE290A389EA4}" type="presOf" srcId="{74514E0B-8A4B-4AD5-B0CF-E626E245B228}" destId="{C1FDC28D-2C33-4832-B593-8816C1B009DC}" srcOrd="1" destOrd="0" presId="urn:microsoft.com/office/officeart/2005/8/layout/process3"/>
    <dgm:cxn modelId="{4C76A98F-7B10-416C-AB83-B076A8AE51C7}" type="presParOf" srcId="{9504E3D7-4526-499B-863A-2439F1CCD3DE}" destId="{CED11A01-C5D7-4A85-8873-F08FB758E033}" srcOrd="2" destOrd="0" presId="urn:microsoft.com/office/officeart/2005/8/layout/process3"/>
    <dgm:cxn modelId="{894B23CE-83F5-471E-9BC3-57C333666BE2}" type="presOf" srcId="{2081E8EC-B759-44A0-A466-CF507784C33F}" destId="{CED11A01-C5D7-4A85-8873-F08FB758E033}" srcOrd="0" destOrd="0" presId="urn:microsoft.com/office/officeart/2005/8/layout/process3"/>
    <dgm:cxn modelId="{8A14A663-541D-458E-A9B2-BCA50E8B77F9}" type="presOf" srcId="{C2EA3429-F2D1-4EAA-81A1-E3B0590A76B2}" destId="{CED11A01-C5D7-4A85-8873-F08FB758E033}" srcOrd="0" destOrd="1" presId="urn:microsoft.com/office/officeart/2005/8/layout/process3"/>
    <dgm:cxn modelId="{DE40C133-03EB-4A4D-BE2A-34AC033B0DCF}" type="presOf" srcId="{70412559-B7F3-4DBC-BBBB-69193AE58935}" destId="{CED11A01-C5D7-4A85-8873-F08FB758E033}" srcOrd="0" destOrd="2" presId="urn:microsoft.com/office/officeart/2005/8/layout/process3"/>
    <dgm:cxn modelId="{665939B6-A3AD-450A-9169-8B24A589FC24}" type="presOf" srcId="{AEAF25CF-06C1-4FA4-B9FC-50EBD5A8BDF8}" destId="{CED11A01-C5D7-4A85-8873-F08FB758E033}" srcOrd="0" destOrd="3" presId="urn:microsoft.com/office/officeart/2005/8/layout/process3"/>
    <dgm:cxn modelId="{B3102412-0AB2-4B4A-82C9-E06542ED001B}" type="presOf" srcId="{FE249F14-2716-4117-ABA9-99ECBF091AEB}" destId="{CED11A01-C5D7-4A85-8873-F08FB758E033}" srcOrd="0" destOrd="4" presId="urn:microsoft.com/office/officeart/2005/8/layout/process3"/>
  </dgm:cxnLst>
  <dgm:bg/>
  <dgm:whole/>
  <dgm:extLst>
    <a:ext uri="http://schemas.microsoft.com/office/drawing/2008/diagram">
      <dsp:dataModelExt xmlns:dsp="http://schemas.microsoft.com/office/drawing/2008/diagram" relId="rId3" minVer="http://schemas.openxmlformats.org/drawingml/2006/main"/>
    </a:ext>
  </dgm:extLst>
</dgm:dataModel>
</file>

<file path=ppt/diagrams/data4.xml><?xml version="1.0" encoding="utf-8"?>
<dgm:dataModel xmlns:a="http://schemas.openxmlformats.org/drawingml/2006/main" xmlns:r="http://schemas.openxmlformats.org/officeDocument/2006/relationships" xmlns:dgm="http://schemas.openxmlformats.org/drawingml/2006/diagram">
  <dgm:ptLst>
    <dgm:pt modelId="{D1DE2F02-B729-4B42-97DF-C93853E3725E}"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defPPr>
            <a:defRPr kern="1200" smtId="4294967295"/>
          </a:defPPr>
        </a:lstStyle>
        <a:p>
          <a:endParaRPr lang="cs-CZ"/>
        </a:p>
      </dgm:t>
    </dgm:pt>
    <dgm:pt modelId="{334645C9-5ED5-4B6A-8247-BD649D70AEE3}" type="parTrans" cxnId="{6279FC93-BDB6-453A-BFAA-884F618A28BA}">
      <dgm:prSet/>
      <dgm:spPr/>
      <dgm:t>
        <a:bodyPr/>
        <a:lstStyle>
          <a:defPPr>
            <a:defRPr kern="1200" smtId="4294967295"/>
          </a:defPPr>
        </a:lstStyle>
        <a:p>
          <a:endParaRPr lang="cs-CZ"/>
        </a:p>
      </dgm:t>
    </dgm:pt>
    <dgm:pt modelId="{E4147F17-C99B-4895-9426-A0FF1B153E0C}">
      <dgm:prSet phldrT="[Text]" custT="1"/>
      <dgm:spPr>
        <a:ln cmpd="sng">
          <a:solidFill>
            <a:schemeClr val="bg1">
              <a:lumMod val="50000"/>
            </a:schemeClr>
          </a:solidFill>
        </a:ln>
      </dgm:spPr>
      <dgm:t>
        <a:bodyPr/>
        <a:lstStyle>
          <a:defPPr>
            <a:defRPr kern="1200" smtId="4294967295"/>
          </a:defPPr>
        </a:lstStyle>
        <a:p>
          <a:r>
            <a:rPr lang="cs-CZ" sz="1800" b="1" smtClean="0"/>
            <a:t>Očekávané cyklicky očištěné příjmy S.13 pro t+1 </a:t>
          </a:r>
        </a:p>
        <a:p>
          <a:r>
            <a:rPr lang="cs-CZ" sz="1400" i="0" smtClean="0"/>
            <a:t>(ověření Výborem pro rozpočtové prognózy)</a:t>
          </a:r>
          <a:endParaRPr lang="cs-CZ" sz="1400" i="0"/>
        </a:p>
      </dgm:t>
    </dgm:pt>
    <dgm:pt modelId="{E270F6C5-A013-47CF-87BA-3390D8D7E41E}" type="sibTrans" cxnId="{6279FC93-BDB6-453A-BFAA-884F618A28BA}">
      <dgm:prSet/>
      <dgm:spPr>
        <a:ln w="25400" cmpd="sng">
          <a:solidFill>
            <a:schemeClr val="bg1">
              <a:lumMod val="50000"/>
            </a:schemeClr>
          </a:solidFill>
        </a:ln>
      </dgm:spPr>
      <dgm:t>
        <a:bodyPr/>
        <a:lstStyle>
          <a:defPPr>
            <a:defRPr kern="1200" smtId="4294967295"/>
          </a:defPPr>
        </a:lstStyle>
        <a:p>
          <a:endParaRPr lang="cs-CZ"/>
        </a:p>
      </dgm:t>
    </dgm:pt>
    <dgm:pt modelId="{4462EB86-8490-413D-AED3-0E4BABEC8A86}" type="parTrans" cxnId="{80513E5D-BF37-4E88-9FCB-A06AF99FEDB4}">
      <dgm:prSet/>
      <dgm:spPr/>
      <dgm:t>
        <a:bodyPr/>
        <a:lstStyle>
          <a:defPPr>
            <a:defRPr kern="1200" smtId="4294967295"/>
          </a:defPPr>
        </a:lstStyle>
        <a:p>
          <a:endParaRPr lang="cs-CZ"/>
        </a:p>
      </dgm:t>
    </dgm:pt>
    <dgm:pt modelId="{1B3455F2-7C83-4F96-B494-FA1CDDED2E52}">
      <dgm:prSet phldrT="[Text]" custT="1"/>
      <dgm:spPr>
        <a:ln cmpd="sng">
          <a:solidFill>
            <a:schemeClr val="bg1">
              <a:lumMod val="50000"/>
            </a:schemeClr>
          </a:solidFill>
        </a:ln>
      </dgm:spPr>
      <dgm:t>
        <a:bodyPr/>
        <a:lstStyle>
          <a:defPPr>
            <a:defRPr kern="1200" smtId="4294967295"/>
          </a:defPPr>
        </a:lstStyle>
        <a:p>
          <a:r>
            <a:rPr lang="cs-CZ" sz="1800" b="1" smtClean="0"/>
            <a:t>Očekávané jednorázové či přechodné P – V pro t+1 </a:t>
          </a:r>
          <a:r>
            <a:rPr lang="cs-CZ" sz="1800" b="0" smtClean="0"/>
            <a:t>(stanovisko NRR)</a:t>
          </a:r>
          <a:endParaRPr lang="cs-CZ" sz="1800" b="0"/>
        </a:p>
      </dgm:t>
    </dgm:pt>
    <dgm:pt modelId="{207E06F9-59CD-4C48-B23E-F4505395FFA9}" type="sibTrans" cxnId="{80513E5D-BF37-4E88-9FCB-A06AF99FEDB4}">
      <dgm:prSet/>
      <dgm:spPr>
        <a:ln w="25400">
          <a:solidFill>
            <a:schemeClr val="bg1">
              <a:lumMod val="50000"/>
            </a:schemeClr>
          </a:solidFill>
        </a:ln>
      </dgm:spPr>
      <dgm:t>
        <a:bodyPr/>
        <a:lstStyle>
          <a:defPPr>
            <a:defRPr kern="1200" smtId="4294967295"/>
          </a:defPPr>
        </a:lstStyle>
        <a:p>
          <a:endParaRPr lang="cs-CZ"/>
        </a:p>
      </dgm:t>
    </dgm:pt>
    <dgm:pt modelId="{9A4F7389-F7B6-43D8-88CE-BC7EF567BDEB}" type="parTrans" cxnId="{0A7775BA-9B6E-4D65-9BB5-19668A694584}">
      <dgm:prSet/>
      <dgm:spPr/>
      <dgm:t>
        <a:bodyPr/>
        <a:lstStyle>
          <a:defPPr>
            <a:defRPr kern="1200" smtId="4294967295"/>
          </a:defPPr>
        </a:lstStyle>
        <a:p>
          <a:endParaRPr lang="cs-CZ"/>
        </a:p>
      </dgm:t>
    </dgm:pt>
    <dgm:pt modelId="{B8BE836F-C086-40DD-978A-5CAF0DAA93E6}">
      <dgm:prSet phldrT="[Text]" custT="1"/>
      <dgm:spPr>
        <a:ln cmpd="sng">
          <a:solidFill>
            <a:schemeClr val="bg1">
              <a:lumMod val="50000"/>
            </a:schemeClr>
          </a:solidFill>
        </a:ln>
      </dgm:spPr>
      <dgm:t>
        <a:bodyPr/>
        <a:lstStyle>
          <a:defPPr>
            <a:defRPr kern="1200" smtId="4294967295"/>
          </a:defPPr>
        </a:lstStyle>
        <a:p>
          <a:r>
            <a:rPr lang="cs-CZ" sz="1800" b="1" smtClean="0"/>
            <a:t>Očekávaná výše položek specifikovaných           v únikové klausuli</a:t>
          </a:r>
          <a:endParaRPr lang="cs-CZ" sz="1800" b="1"/>
        </a:p>
      </dgm:t>
    </dgm:pt>
    <dgm:pt modelId="{D0B8BB2F-00E5-4EC5-A351-282984EB67E9}" type="sibTrans" cxnId="{0A7775BA-9B6E-4D65-9BB5-19668A694584}">
      <dgm:prSet/>
      <dgm:spPr>
        <a:ln w="25400" cmpd="sng">
          <a:solidFill>
            <a:schemeClr val="bg1">
              <a:lumMod val="50000"/>
            </a:schemeClr>
          </a:solidFill>
        </a:ln>
      </dgm:spPr>
      <dgm:t>
        <a:bodyPr/>
        <a:lstStyle>
          <a:defPPr>
            <a:defRPr kern="1200" smtId="4294967295"/>
          </a:defPPr>
        </a:lstStyle>
        <a:p>
          <a:endParaRPr lang="cs-CZ"/>
        </a:p>
      </dgm:t>
    </dgm:pt>
    <dgm:pt modelId="{FA359A81-164E-40C0-8F99-BE9527675BE0}" type="parTrans" cxnId="{5EAC99B3-F6A6-4279-B987-AE5AC4E2AD4A}">
      <dgm:prSet/>
      <dgm:spPr/>
      <dgm:t>
        <a:bodyPr/>
        <a:lstStyle>
          <a:defPPr>
            <a:defRPr kern="1200" smtId="4294967295"/>
          </a:defPPr>
        </a:lstStyle>
        <a:p>
          <a:endParaRPr lang="cs-CZ"/>
        </a:p>
      </dgm:t>
    </dgm:pt>
    <dgm:pt modelId="{9D22042C-19B1-4544-A70B-ADC1A6B6FD1F}">
      <dgm:prSet phldrT="[Text]" custT="1"/>
      <dgm:spPr>
        <a:ln cmpd="sng">
          <a:solidFill>
            <a:schemeClr val="bg1">
              <a:lumMod val="50000"/>
            </a:schemeClr>
          </a:solidFill>
        </a:ln>
      </dgm:spPr>
      <dgm:t>
        <a:bodyPr/>
        <a:lstStyle>
          <a:defPPr>
            <a:defRPr kern="1200" smtId="4294967295"/>
          </a:defPPr>
        </a:lstStyle>
        <a:p>
          <a:r>
            <a:rPr lang="cs-CZ" sz="1800" b="1" smtClean="0"/>
            <a:t>Nadměrná část nápravné složky </a:t>
          </a:r>
        </a:p>
        <a:p>
          <a:r>
            <a:rPr lang="cs-CZ" sz="1400" i="0" smtClean="0"/>
            <a:t>(snížení nadměrné části NS vypočítané v r. t na základě skutečnosti známé z r. t-1)</a:t>
          </a:r>
          <a:r>
            <a:rPr lang="cs-CZ" sz="1400" i="1" smtClean="0"/>
            <a:t>  </a:t>
          </a:r>
          <a:r>
            <a:rPr lang="cs-CZ" sz="1800" i="0" smtClean="0"/>
            <a:t>- NRR</a:t>
          </a:r>
          <a:endParaRPr lang="cs-CZ" sz="1800" i="0"/>
        </a:p>
      </dgm:t>
    </dgm:pt>
    <dgm:pt modelId="{DC31DA9B-A2CE-48C6-931E-0E06DA9FD749}" type="sibTrans" cxnId="{5EAC99B3-F6A6-4279-B987-AE5AC4E2AD4A}">
      <dgm:prSet/>
      <dgm:spPr>
        <a:ln w="25400" cmpd="sng">
          <a:solidFill>
            <a:schemeClr val="bg1">
              <a:lumMod val="50000"/>
            </a:schemeClr>
          </a:solidFill>
        </a:ln>
      </dgm:spPr>
      <dgm:t>
        <a:bodyPr/>
        <a:lstStyle>
          <a:defPPr>
            <a:defRPr kern="1200" smtId="4294967295"/>
          </a:defPPr>
        </a:lstStyle>
        <a:p>
          <a:endParaRPr lang="cs-CZ"/>
        </a:p>
      </dgm:t>
    </dgm:pt>
    <dgm:pt modelId="{E373EFF9-4EE1-436E-BF52-C6B1ACDC4A2D}" type="parTrans" cxnId="{B9E4FA5B-FED5-4FBC-83F0-81F8ED067492}">
      <dgm:prSet/>
      <dgm:spPr/>
      <dgm:t>
        <a:bodyPr/>
        <a:lstStyle>
          <a:defPPr>
            <a:defRPr kern="1200" smtId="4294967295"/>
          </a:defPPr>
        </a:lstStyle>
        <a:p>
          <a:endParaRPr lang="cs-CZ"/>
        </a:p>
      </dgm:t>
    </dgm:pt>
    <dgm:pt modelId="{97E4A5E0-FE45-4B65-8B37-BCF1C9668B8A}">
      <dgm:prSet phldrT="[Text]"/>
      <dgm:spPr>
        <a:ln cmpd="sng">
          <a:solidFill>
            <a:schemeClr val="bg1">
              <a:lumMod val="50000"/>
            </a:schemeClr>
          </a:solidFill>
        </a:ln>
      </dgm:spPr>
      <dgm:t>
        <a:bodyPr/>
        <a:lstStyle>
          <a:defPPr>
            <a:defRPr kern="1200" smtId="4294967295"/>
          </a:defPPr>
        </a:lstStyle>
        <a:p>
          <a:r>
            <a:rPr lang="cs-CZ" smtClean="0">
              <a:solidFill>
                <a:srgbClr val="FF0000"/>
              </a:solidFill>
            </a:rPr>
            <a:t>KONSOLIDOVANÉ VÝDAJE SEKTORU S.13</a:t>
          </a:r>
          <a:endParaRPr lang="cs-CZ">
            <a:solidFill>
              <a:srgbClr val="FF0000"/>
            </a:solidFill>
          </a:endParaRPr>
        </a:p>
      </dgm:t>
    </dgm:pt>
    <dgm:pt modelId="{7114F6DB-F96F-43E6-8341-866F2E3AAFCC}" type="sibTrans" cxnId="{B9E4FA5B-FED5-4FBC-83F0-81F8ED067492}">
      <dgm:prSet/>
      <dgm:spPr/>
      <dgm:t>
        <a:bodyPr/>
        <a:lstStyle>
          <a:defPPr>
            <a:defRPr kern="1200" smtId="4294967295"/>
          </a:defPPr>
        </a:lstStyle>
        <a:p>
          <a:endParaRPr lang="cs-CZ"/>
        </a:p>
      </dgm:t>
    </dgm:pt>
    <dgm:pt modelId="{F3F4EDA9-F486-4C3C-A3F9-20A2335227E0}" type="pres">
      <dgm:prSet presAssocID="{D1DE2F02-B729-4B42-97DF-C93853E3725E}" presName="Name0">
        <dgm:presLayoutVars>
          <dgm:dir/>
          <dgm:resizeHandles val="exact"/>
        </dgm:presLayoutVars>
      </dgm:prSet>
      <dgm:spPr/>
      <dgm:t>
        <a:bodyPr/>
        <a:lstStyle>
          <a:defPPr>
            <a:defRPr kern="1200" smtId="4294967295"/>
          </a:defPPr>
        </a:lstStyle>
        <a:p>
          <a:endParaRPr lang="cs-CZ"/>
        </a:p>
      </dgm:t>
    </dgm:pt>
    <dgm:pt modelId="{88C50844-ED00-46BB-A3BD-1A89DBC3388A}" type="pres">
      <dgm:prSet presAssocID="{E4147F17-C99B-4895-9426-A0FF1B153E0C}" presName="node" presStyleLbl="node1" presStyleCnt="5" custLinFactNeighborX="406" custLinFactNeighborY="1022">
        <dgm:presLayoutVars>
          <dgm:bulletEnabled val="1"/>
        </dgm:presLayoutVars>
      </dgm:prSet>
      <dgm:spPr/>
      <dgm:t>
        <a:bodyPr/>
        <a:lstStyle>
          <a:defPPr>
            <a:defRPr kern="1200" smtId="4294967295"/>
          </a:defPPr>
        </a:lstStyle>
        <a:p>
          <a:endParaRPr lang="cs-CZ"/>
        </a:p>
      </dgm:t>
    </dgm:pt>
    <dgm:pt modelId="{BE4917EE-5A81-438A-B1F8-7FA6F1F22687}" type="pres">
      <dgm:prSet presAssocID="{E270F6C5-A013-47CF-87BA-3390D8D7E41E}" presName="sibTrans" presStyleLbl="sibTrans1D1" presStyleCnt="4"/>
      <dgm:spPr/>
      <dgm:t>
        <a:bodyPr/>
        <a:lstStyle>
          <a:defPPr>
            <a:defRPr kern="1200" smtId="4294967295"/>
          </a:defPPr>
        </a:lstStyle>
        <a:p>
          <a:endParaRPr lang="cs-CZ"/>
        </a:p>
      </dgm:t>
    </dgm:pt>
    <dgm:pt modelId="{3CCB7E83-C880-4DD8-B3AF-13723446BB65}" type="pres">
      <dgm:prSet presAssocID="{E270F6C5-A013-47CF-87BA-3390D8D7E41E}" presName="connectorText" presStyleLbl="sibTrans2D1" presStyleCnt="4"/>
      <dgm:spPr/>
      <dgm:t>
        <a:bodyPr/>
        <a:lstStyle>
          <a:defPPr>
            <a:defRPr kern="1200" smtId="4294967295"/>
          </a:defPPr>
        </a:lstStyle>
        <a:p>
          <a:endParaRPr lang="cs-CZ"/>
        </a:p>
      </dgm:t>
    </dgm:pt>
    <dgm:pt modelId="{DD71E491-6747-4B4E-B5CA-0F0C563673C1}" type="pres">
      <dgm:prSet presAssocID="{1B3455F2-7C83-4F96-B494-FA1CDDED2E52}" presName="node" presStyleLbl="node1" presStyleIdx="1" presStyleCnt="5" custLinFactNeighborX="3100" custLinFactNeighborY="1022">
        <dgm:presLayoutVars>
          <dgm:bulletEnabled val="1"/>
        </dgm:presLayoutVars>
      </dgm:prSet>
      <dgm:spPr/>
      <dgm:t>
        <a:bodyPr/>
        <a:lstStyle>
          <a:defPPr>
            <a:defRPr kern="1200" smtId="4294967295"/>
          </a:defPPr>
        </a:lstStyle>
        <a:p>
          <a:endParaRPr lang="cs-CZ"/>
        </a:p>
      </dgm:t>
    </dgm:pt>
    <dgm:pt modelId="{3F35CE39-58BB-4D48-BDB9-C9130118465F}" type="pres">
      <dgm:prSet presAssocID="{207E06F9-59CD-4C48-B23E-F4505395FFA9}" presName="sibTrans" presStyleLbl="sibTrans1D1" presStyleIdx="1" presStyleCnt="4"/>
      <dgm:spPr/>
      <dgm:t>
        <a:bodyPr/>
        <a:lstStyle>
          <a:defPPr>
            <a:defRPr kern="1200" smtId="4294967295"/>
          </a:defPPr>
        </a:lstStyle>
        <a:p>
          <a:endParaRPr lang="cs-CZ"/>
        </a:p>
      </dgm:t>
    </dgm:pt>
    <dgm:pt modelId="{DFFF2BD4-A4DD-4B24-BEB4-0FCBB92B3BA6}" type="pres">
      <dgm:prSet presAssocID="{207E06F9-59CD-4C48-B23E-F4505395FFA9}" presName="connectorText" presStyleLbl="sibTrans2D1" presStyleIdx="1" presStyleCnt="4"/>
      <dgm:spPr/>
      <dgm:t>
        <a:bodyPr/>
        <a:lstStyle>
          <a:defPPr>
            <a:defRPr kern="1200" smtId="4294967295"/>
          </a:defPPr>
        </a:lstStyle>
        <a:p>
          <a:endParaRPr lang="cs-CZ"/>
        </a:p>
      </dgm:t>
    </dgm:pt>
    <dgm:pt modelId="{19A5DD5D-251B-4E03-B1A3-234463A1DE7C}" type="pres">
      <dgm:prSet presAssocID="{B8BE836F-C086-40DD-978A-5CAF0DAA93E6}" presName="node" presStyleLbl="node1" presStyleIdx="2" presStyleCnt="5" custLinFactNeighborX="2676" custLinFactNeighborY="1022">
        <dgm:presLayoutVars>
          <dgm:bulletEnabled val="1"/>
        </dgm:presLayoutVars>
      </dgm:prSet>
      <dgm:spPr/>
      <dgm:t>
        <a:bodyPr/>
        <a:lstStyle>
          <a:defPPr>
            <a:defRPr kern="1200" smtId="4294967295"/>
          </a:defPPr>
        </a:lstStyle>
        <a:p>
          <a:endParaRPr lang="cs-CZ"/>
        </a:p>
      </dgm:t>
    </dgm:pt>
    <dgm:pt modelId="{0DDC9846-B972-4899-8A53-45840FE46C10}" type="pres">
      <dgm:prSet presAssocID="{D0B8BB2F-00E5-4EC5-A351-282984EB67E9}" presName="sibTrans" presStyleLbl="sibTrans1D1" presStyleIdx="2" presStyleCnt="4"/>
      <dgm:spPr/>
      <dgm:t>
        <a:bodyPr/>
        <a:lstStyle>
          <a:defPPr>
            <a:defRPr kern="1200" smtId="4294967295"/>
          </a:defPPr>
        </a:lstStyle>
        <a:p>
          <a:endParaRPr lang="cs-CZ"/>
        </a:p>
      </dgm:t>
    </dgm:pt>
    <dgm:pt modelId="{11103123-8C78-4745-B859-E3555C67BAD8}" type="pres">
      <dgm:prSet presAssocID="{D0B8BB2F-00E5-4EC5-A351-282984EB67E9}" presName="connectorText" presStyleLbl="sibTrans2D1" presStyleIdx="2" presStyleCnt="4"/>
      <dgm:spPr/>
      <dgm:t>
        <a:bodyPr/>
        <a:lstStyle>
          <a:defPPr>
            <a:defRPr kern="1200" smtId="4294967295"/>
          </a:defPPr>
        </a:lstStyle>
        <a:p>
          <a:endParaRPr lang="cs-CZ"/>
        </a:p>
      </dgm:t>
    </dgm:pt>
    <dgm:pt modelId="{0DDE4D14-846A-451A-BD47-448F444BD0C5}" type="pres">
      <dgm:prSet presAssocID="{9D22042C-19B1-4544-A70B-ADC1A6B6FD1F}" presName="node" presStyleLbl="node1" presStyleIdx="3" presStyleCnt="5">
        <dgm:presLayoutVars>
          <dgm:bulletEnabled val="1"/>
        </dgm:presLayoutVars>
      </dgm:prSet>
      <dgm:spPr/>
      <dgm:t>
        <a:bodyPr/>
        <a:lstStyle>
          <a:defPPr>
            <a:defRPr kern="1200" smtId="4294967295"/>
          </a:defPPr>
        </a:lstStyle>
        <a:p>
          <a:endParaRPr lang="cs-CZ"/>
        </a:p>
      </dgm:t>
    </dgm:pt>
    <dgm:pt modelId="{4ABB5E52-BC3E-43BC-BAEB-9C74C794B631}" type="pres">
      <dgm:prSet presAssocID="{DC31DA9B-A2CE-48C6-931E-0E06DA9FD749}" presName="sibTrans" presStyleLbl="sibTrans1D1" presStyleIdx="3" presStyleCnt="4"/>
      <dgm:spPr/>
      <dgm:t>
        <a:bodyPr/>
        <a:lstStyle>
          <a:defPPr>
            <a:defRPr kern="1200" smtId="4294967295"/>
          </a:defPPr>
        </a:lstStyle>
        <a:p>
          <a:endParaRPr lang="cs-CZ"/>
        </a:p>
      </dgm:t>
    </dgm:pt>
    <dgm:pt modelId="{D1728897-9F94-4C1F-9C06-A4703DDB82A0}" type="pres">
      <dgm:prSet presAssocID="{DC31DA9B-A2CE-48C6-931E-0E06DA9FD749}" presName="connectorText" presStyleLbl="sibTrans2D1" presStyleIdx="3" presStyleCnt="4"/>
      <dgm:spPr/>
      <dgm:t>
        <a:bodyPr/>
        <a:lstStyle>
          <a:defPPr>
            <a:defRPr kern="1200" smtId="4294967295"/>
          </a:defPPr>
        </a:lstStyle>
        <a:p>
          <a:endParaRPr lang="cs-CZ"/>
        </a:p>
      </dgm:t>
    </dgm:pt>
    <dgm:pt modelId="{0BC9D820-73BA-4481-BDE5-27F12193F901}" type="pres">
      <dgm:prSet presAssocID="{97E4A5E0-FE45-4B65-8B37-BCF1C9668B8A}" presName="node" presStyleLbl="node1" presStyleIdx="4" presStyleCnt="5">
        <dgm:presLayoutVars>
          <dgm:bulletEnabled val="1"/>
        </dgm:presLayoutVars>
      </dgm:prSet>
      <dgm:spPr/>
      <dgm:t>
        <a:bodyPr/>
        <a:lstStyle>
          <a:defPPr>
            <a:defRPr kern="1200" smtId="4294967295"/>
          </a:defPPr>
        </a:lstStyle>
        <a:p>
          <a:endParaRPr lang="cs-CZ"/>
        </a:p>
      </dgm:t>
    </dgm:pt>
  </dgm:ptLst>
  <dgm:cxnLst>
    <dgm:cxn modelId="{6279FC93-BDB6-453A-BFAA-884F618A28BA}" srcId="{D1DE2F02-B729-4B42-97DF-C93853E3725E}" destId="{E4147F17-C99B-4895-9426-A0FF1B153E0C}" srcOrd="0" destOrd="0" parTransId="{334645C9-5ED5-4B6A-8247-BD649D70AEE3}" sibTransId="{E270F6C5-A013-47CF-87BA-3390D8D7E41E}"/>
    <dgm:cxn modelId="{80513E5D-BF37-4E88-9FCB-A06AF99FEDB4}" srcId="{D1DE2F02-B729-4B42-97DF-C93853E3725E}" destId="{1B3455F2-7C83-4F96-B494-FA1CDDED2E52}" srcOrd="1" destOrd="0" parTransId="{4462EB86-8490-413D-AED3-0E4BABEC8A86}" sibTransId="{207E06F9-59CD-4C48-B23E-F4505395FFA9}"/>
    <dgm:cxn modelId="{0A7775BA-9B6E-4D65-9BB5-19668A694584}" srcId="{D1DE2F02-B729-4B42-97DF-C93853E3725E}" destId="{B8BE836F-C086-40DD-978A-5CAF0DAA93E6}" srcOrd="2" destOrd="0" parTransId="{9A4F7389-F7B6-43D8-88CE-BC7EF567BDEB}" sibTransId="{D0B8BB2F-00E5-4EC5-A351-282984EB67E9}"/>
    <dgm:cxn modelId="{5EAC99B3-F6A6-4279-B987-AE5AC4E2AD4A}" srcId="{D1DE2F02-B729-4B42-97DF-C93853E3725E}" destId="{9D22042C-19B1-4544-A70B-ADC1A6B6FD1F}" srcOrd="3" destOrd="0" parTransId="{FA359A81-164E-40C0-8F99-BE9527675BE0}" sibTransId="{DC31DA9B-A2CE-48C6-931E-0E06DA9FD749}"/>
    <dgm:cxn modelId="{B9E4FA5B-FED5-4FBC-83F0-81F8ED067492}" srcId="{D1DE2F02-B729-4B42-97DF-C93853E3725E}" destId="{97E4A5E0-FE45-4B65-8B37-BCF1C9668B8A}" srcOrd="4" destOrd="0" parTransId="{E373EFF9-4EE1-436E-BF52-C6B1ACDC4A2D}" sibTransId="{7114F6DB-F96F-43E6-8341-866F2E3AAFCC}"/>
    <dgm:cxn modelId="{5AA990C7-E662-488E-B140-F366370FC6D8}" type="presOf" srcId="{D1DE2F02-B729-4B42-97DF-C93853E3725E}" destId="{F3F4EDA9-F486-4C3C-A3F9-20A2335227E0}" srcOrd="0" destOrd="0" presId="urn:microsoft.com/office/officeart/2005/8/layout/bProcess3"/>
    <dgm:cxn modelId="{01A63CF0-5896-4251-B0A8-41D999A4E88B}" type="presParOf" srcId="{F3F4EDA9-F486-4C3C-A3F9-20A2335227E0}" destId="{88C50844-ED00-46BB-A3BD-1A89DBC3388A}" srcOrd="0" destOrd="0" presId="urn:microsoft.com/office/officeart/2005/8/layout/bProcess3"/>
    <dgm:cxn modelId="{E3172EF7-AC57-4105-A64B-54B65C9BC4CE}" type="presOf" srcId="{E4147F17-C99B-4895-9426-A0FF1B153E0C}" destId="{88C50844-ED00-46BB-A3BD-1A89DBC3388A}" srcOrd="0" destOrd="0" presId="urn:microsoft.com/office/officeart/2005/8/layout/bProcess3"/>
    <dgm:cxn modelId="{5EFA9448-923A-4678-BAB8-5BD765E7698D}" type="presParOf" srcId="{F3F4EDA9-F486-4C3C-A3F9-20A2335227E0}" destId="{BE4917EE-5A81-438A-B1F8-7FA6F1F22687}" srcOrd="1" destOrd="0" presId="urn:microsoft.com/office/officeart/2005/8/layout/bProcess3"/>
    <dgm:cxn modelId="{328ABC84-BC99-404A-A430-E0DB2886766B}" type="presOf" srcId="{E270F6C5-A013-47CF-87BA-3390D8D7E41E}" destId="{BE4917EE-5A81-438A-B1F8-7FA6F1F22687}" srcOrd="0" destOrd="0" presId="urn:microsoft.com/office/officeart/2005/8/layout/bProcess3"/>
    <dgm:cxn modelId="{40F201EF-06B4-47FC-B10D-601C5E77A992}" type="presParOf" srcId="{BE4917EE-5A81-438A-B1F8-7FA6F1F22687}" destId="{3CCB7E83-C880-4DD8-B3AF-13723446BB65}" srcOrd="0" destOrd="0" presId="urn:microsoft.com/office/officeart/2005/8/layout/bProcess3"/>
    <dgm:cxn modelId="{940572F8-4AC5-4F62-B7AF-74C42CC84EDD}" type="presOf" srcId="{E270F6C5-A013-47CF-87BA-3390D8D7E41E}" destId="{3CCB7E83-C880-4DD8-B3AF-13723446BB65}" srcOrd="1" destOrd="0" presId="urn:microsoft.com/office/officeart/2005/8/layout/bProcess3"/>
    <dgm:cxn modelId="{22CEDB57-604C-46FA-8433-F21393C2191C}" type="presParOf" srcId="{F3F4EDA9-F486-4C3C-A3F9-20A2335227E0}" destId="{DD71E491-6747-4B4E-B5CA-0F0C563673C1}" srcOrd="2" destOrd="0" presId="urn:microsoft.com/office/officeart/2005/8/layout/bProcess3"/>
    <dgm:cxn modelId="{6F906A0E-92A1-4497-AB0F-EC89F4A62A3D}" type="presOf" srcId="{1B3455F2-7C83-4F96-B494-FA1CDDED2E52}" destId="{DD71E491-6747-4B4E-B5CA-0F0C563673C1}" srcOrd="0" destOrd="0" presId="urn:microsoft.com/office/officeart/2005/8/layout/bProcess3"/>
    <dgm:cxn modelId="{12FCCAB6-6869-4485-90A4-565C00C21DD7}" type="presParOf" srcId="{F3F4EDA9-F486-4C3C-A3F9-20A2335227E0}" destId="{3F35CE39-58BB-4D48-BDB9-C9130118465F}" srcOrd="3" destOrd="0" presId="urn:microsoft.com/office/officeart/2005/8/layout/bProcess3"/>
    <dgm:cxn modelId="{E8AAFCF2-B80C-4099-AC49-C7A0D9E7CEFA}" type="presOf" srcId="{207E06F9-59CD-4C48-B23E-F4505395FFA9}" destId="{3F35CE39-58BB-4D48-BDB9-C9130118465F}" srcOrd="0" destOrd="0" presId="urn:microsoft.com/office/officeart/2005/8/layout/bProcess3"/>
    <dgm:cxn modelId="{2A24844D-7576-4B76-9B11-1BE4E9AE4856}" type="presParOf" srcId="{3F35CE39-58BB-4D48-BDB9-C9130118465F}" destId="{DFFF2BD4-A4DD-4B24-BEB4-0FCBB92B3BA6}" srcOrd="0" destOrd="0" presId="urn:microsoft.com/office/officeart/2005/8/layout/bProcess3"/>
    <dgm:cxn modelId="{2E550615-5EE1-4CCA-9DF5-903696E55FF9}" type="presOf" srcId="{207E06F9-59CD-4C48-B23E-F4505395FFA9}" destId="{DFFF2BD4-A4DD-4B24-BEB4-0FCBB92B3BA6}" srcOrd="1" destOrd="0" presId="urn:microsoft.com/office/officeart/2005/8/layout/bProcess3"/>
    <dgm:cxn modelId="{5811B4F5-7203-47EC-A1CB-24A48C175C36}" type="presParOf" srcId="{F3F4EDA9-F486-4C3C-A3F9-20A2335227E0}" destId="{19A5DD5D-251B-4E03-B1A3-234463A1DE7C}" srcOrd="4" destOrd="0" presId="urn:microsoft.com/office/officeart/2005/8/layout/bProcess3"/>
    <dgm:cxn modelId="{C97CF212-E8FE-4603-B4B2-E5D2DDEE6993}" type="presOf" srcId="{B8BE836F-C086-40DD-978A-5CAF0DAA93E6}" destId="{19A5DD5D-251B-4E03-B1A3-234463A1DE7C}" srcOrd="0" destOrd="0" presId="urn:microsoft.com/office/officeart/2005/8/layout/bProcess3"/>
    <dgm:cxn modelId="{0CDF4EC4-0D0C-40E8-A04D-E8C191E6D6F0}" type="presParOf" srcId="{F3F4EDA9-F486-4C3C-A3F9-20A2335227E0}" destId="{0DDC9846-B972-4899-8A53-45840FE46C10}" srcOrd="5" destOrd="0" presId="urn:microsoft.com/office/officeart/2005/8/layout/bProcess3"/>
    <dgm:cxn modelId="{68CFC6A0-1783-4DC7-AF64-E96E0616A695}" type="presOf" srcId="{D0B8BB2F-00E5-4EC5-A351-282984EB67E9}" destId="{0DDC9846-B972-4899-8A53-45840FE46C10}" srcOrd="0" destOrd="0" presId="urn:microsoft.com/office/officeart/2005/8/layout/bProcess3"/>
    <dgm:cxn modelId="{86CA2CB6-5AA3-4781-9E6A-FCEDAF66D968}" type="presParOf" srcId="{0DDC9846-B972-4899-8A53-45840FE46C10}" destId="{11103123-8C78-4745-B859-E3555C67BAD8}" srcOrd="0" destOrd="0" presId="urn:microsoft.com/office/officeart/2005/8/layout/bProcess3"/>
    <dgm:cxn modelId="{B352650B-6E8E-4E95-A6B1-9B361D6615DE}" type="presOf" srcId="{D0B8BB2F-00E5-4EC5-A351-282984EB67E9}" destId="{11103123-8C78-4745-B859-E3555C67BAD8}" srcOrd="1" destOrd="0" presId="urn:microsoft.com/office/officeart/2005/8/layout/bProcess3"/>
    <dgm:cxn modelId="{0C86E202-D66A-4ED0-8878-B671FC370A84}" type="presParOf" srcId="{F3F4EDA9-F486-4C3C-A3F9-20A2335227E0}" destId="{0DDE4D14-846A-451A-BD47-448F444BD0C5}" srcOrd="6" destOrd="0" presId="urn:microsoft.com/office/officeart/2005/8/layout/bProcess3"/>
    <dgm:cxn modelId="{F3A27672-1D9A-40FF-B693-86D07E817BAF}" type="presOf" srcId="{9D22042C-19B1-4544-A70B-ADC1A6B6FD1F}" destId="{0DDE4D14-846A-451A-BD47-448F444BD0C5}" srcOrd="0" destOrd="0" presId="urn:microsoft.com/office/officeart/2005/8/layout/bProcess3"/>
    <dgm:cxn modelId="{17AA42CA-76AE-47BE-897D-CCF4511ABBF6}" type="presParOf" srcId="{F3F4EDA9-F486-4C3C-A3F9-20A2335227E0}" destId="{4ABB5E52-BC3E-43BC-BAEB-9C74C794B631}" srcOrd="7" destOrd="0" presId="urn:microsoft.com/office/officeart/2005/8/layout/bProcess3"/>
    <dgm:cxn modelId="{68BD7C31-F5D8-43E7-B1CE-4D0CDC6D9941}" type="presOf" srcId="{DC31DA9B-A2CE-48C6-931E-0E06DA9FD749}" destId="{4ABB5E52-BC3E-43BC-BAEB-9C74C794B631}" srcOrd="0" destOrd="0" presId="urn:microsoft.com/office/officeart/2005/8/layout/bProcess3"/>
    <dgm:cxn modelId="{D1EEB366-1611-4C27-BC34-10987ECB4C36}" type="presParOf" srcId="{4ABB5E52-BC3E-43BC-BAEB-9C74C794B631}" destId="{D1728897-9F94-4C1F-9C06-A4703DDB82A0}" srcOrd="0" destOrd="0" presId="urn:microsoft.com/office/officeart/2005/8/layout/bProcess3"/>
    <dgm:cxn modelId="{BBB4D1AE-49AE-439A-9F25-40083DF13046}" type="presOf" srcId="{DC31DA9B-A2CE-48C6-931E-0E06DA9FD749}" destId="{D1728897-9F94-4C1F-9C06-A4703DDB82A0}" srcOrd="1" destOrd="0" presId="urn:microsoft.com/office/officeart/2005/8/layout/bProcess3"/>
    <dgm:cxn modelId="{BF0FCD68-E0B6-4E53-BFFB-71220B03B6E4}" type="presParOf" srcId="{F3F4EDA9-F486-4C3C-A3F9-20A2335227E0}" destId="{0BC9D820-73BA-4481-BDE5-27F12193F901}" srcOrd="8" destOrd="0" presId="urn:microsoft.com/office/officeart/2005/8/layout/bProcess3"/>
    <dgm:cxn modelId="{9E3C56CD-ACDA-4125-A976-ABE56C2824A0}" type="presOf" srcId="{97E4A5E0-FE45-4B65-8B37-BCF1C9668B8A}" destId="{0BC9D820-73BA-4481-BDE5-27F12193F901}" srcOrd="0" destOrd="0" presId="urn:microsoft.com/office/officeart/2005/8/layout/bProcess3"/>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5.xml><?xml version="1.0" encoding="utf-8"?>
<dgm:dataModel xmlns:a="http://schemas.openxmlformats.org/drawingml/2006/main" xmlns:r="http://schemas.openxmlformats.org/officeDocument/2006/relationships" xmlns:dgm="http://schemas.openxmlformats.org/drawingml/2006/diagram">
  <dgm:ptLst>
    <dgm:pt modelId="{D4311922-2C1E-488F-BA23-DBF76C0E8297}" type="doc">
      <dgm:prSet loTypeId="urn:microsoft.com/office/officeart/2005/8/layout/process4" loCatId="list" qsTypeId="urn:microsoft.com/office/officeart/2005/8/quickstyle/simple1" qsCatId="simple" csTypeId="urn:microsoft.com/office/officeart/2005/8/colors/accent1_2" csCatId="accent1" phldr="1"/>
      <dgm:spPr/>
      <dgm:t>
        <a:bodyPr/>
        <a:lstStyle>
          <a:defPPr>
            <a:defRPr kern="1200" smtId="4294967295"/>
          </a:defPPr>
        </a:lstStyle>
        <a:p>
          <a:endParaRPr lang="cs-CZ"/>
        </a:p>
      </dgm:t>
    </dgm:pt>
    <dgm:pt modelId="{62C0B3D1-6B93-4BC0-AAE9-333B0E9A2A14}" type="parTrans" cxnId="{B5D34832-8125-42E7-8097-F2C5B054E29F}">
      <dgm:prSet/>
      <dgm:spPr/>
      <dgm:t>
        <a:bodyPr/>
        <a:lstStyle>
          <a:defPPr>
            <a:defRPr kern="1200" smtId="4294967295"/>
          </a:defPPr>
        </a:lstStyle>
        <a:p>
          <a:endParaRPr lang="cs-CZ"/>
        </a:p>
      </dgm:t>
    </dgm:pt>
    <dgm:pt modelId="{E81EC2AD-6E1F-478F-A778-A1A660AFD233}">
      <dgm:prSet phldrT="[Text]" custT="1"/>
      <dgm:spPr/>
      <dgm:t>
        <a:bodyPr/>
        <a:lstStyle>
          <a:defPPr>
            <a:defRPr kern="1200" smtId="4294967295"/>
          </a:defPPr>
        </a:lstStyle>
        <a:p>
          <a:r>
            <a:rPr lang="cs-CZ" sz="1600" smtClean="0"/>
            <a:t>CELKOVÉ PŘÍJMY – CELKOVÉ VÝDAJE S.13 STANOVENÉ PODLE PRAVIDLA </a:t>
          </a:r>
          <a:r>
            <a:rPr lang="cs-CZ" sz="1700" smtClean="0"/>
            <a:t>(v metodice ESA)</a:t>
          </a:r>
          <a:endParaRPr lang="cs-CZ" sz="1700"/>
        </a:p>
      </dgm:t>
    </dgm:pt>
    <dgm:pt modelId="{74805EA0-5A0B-4F95-B5D0-D1EB56EE337C}" type="parTrans" cxnId="{CAD05430-E82A-4D77-A649-4134E4B97746}">
      <dgm:prSet/>
      <dgm:spPr/>
      <dgm:t>
        <a:bodyPr/>
        <a:lstStyle>
          <a:defPPr>
            <a:defRPr kern="1200" smtId="4294967295"/>
          </a:defPPr>
        </a:lstStyle>
        <a:p>
          <a:endParaRPr lang="cs-CZ"/>
        </a:p>
      </dgm:t>
    </dgm:pt>
    <dgm:pt modelId="{DB08C2E7-24A3-4648-884C-5A049CAEA7A5}">
      <dgm:prSet phldrT="[Text]" custT="1"/>
      <dgm:spPr/>
      <dgm:t>
        <a:bodyPr/>
        <a:lstStyle>
          <a:defPPr>
            <a:defRPr kern="1200" smtId="4294967295"/>
          </a:defPPr>
        </a:lstStyle>
        <a:p>
          <a:r>
            <a:rPr lang="cs-CZ" sz="1600" smtClean="0">
              <a:solidFill>
                <a:schemeClr val="accent1"/>
              </a:solidFill>
            </a:rPr>
            <a:t>SALDO S.13</a:t>
          </a:r>
          <a:endParaRPr lang="cs-CZ" sz="1600">
            <a:solidFill>
              <a:schemeClr val="accent1"/>
            </a:solidFill>
          </a:endParaRPr>
        </a:p>
      </dgm:t>
    </dgm:pt>
    <dgm:pt modelId="{9FFC1A14-FD27-4CF8-ACC3-22643AA1CA74}" type="sibTrans" cxnId="{CAD05430-E82A-4D77-A649-4134E4B97746}">
      <dgm:prSet/>
      <dgm:spPr/>
      <dgm:t>
        <a:bodyPr/>
        <a:lstStyle>
          <a:defPPr>
            <a:defRPr kern="1200" smtId="4294967295"/>
          </a:defPPr>
        </a:lstStyle>
        <a:p>
          <a:endParaRPr lang="cs-CZ"/>
        </a:p>
      </dgm:t>
    </dgm:pt>
    <dgm:pt modelId="{F500B407-65E9-4F79-9989-737B2DC130D9}" type="sibTrans" cxnId="{B5D34832-8125-42E7-8097-F2C5B054E29F}">
      <dgm:prSet/>
      <dgm:spPr/>
      <dgm:t>
        <a:bodyPr/>
        <a:lstStyle>
          <a:defPPr>
            <a:defRPr kern="1200" smtId="4294967295"/>
          </a:defPPr>
        </a:lstStyle>
        <a:p>
          <a:endParaRPr lang="cs-CZ"/>
        </a:p>
      </dgm:t>
    </dgm:pt>
    <dgm:pt modelId="{5F091A22-ABD5-4F46-B63A-22D6D1E886E3}" type="parTrans" cxnId="{831CF484-2AE4-4593-A460-01801DF0C0D4}">
      <dgm:prSet/>
      <dgm:spPr/>
      <dgm:t>
        <a:bodyPr/>
        <a:lstStyle>
          <a:defPPr>
            <a:defRPr kern="1200" smtId="4294967295"/>
          </a:defPPr>
        </a:lstStyle>
        <a:p>
          <a:endParaRPr lang="cs-CZ"/>
        </a:p>
      </dgm:t>
    </dgm:pt>
    <dgm:pt modelId="{90D27A26-F2D4-4FCA-8669-BFA9BD091621}">
      <dgm:prSet phldrT="[Text]" custT="1"/>
      <dgm:spPr/>
      <dgm:t>
        <a:bodyPr/>
        <a:lstStyle>
          <a:defPPr>
            <a:defRPr kern="1200" smtId="4294967295"/>
          </a:defPPr>
        </a:lstStyle>
        <a:p>
          <a:r>
            <a:rPr lang="cs-CZ" sz="1600" smtClean="0"/>
            <a:t>SALDO HOSPODAŘENÍ S.13 BEZ SR A SF </a:t>
          </a:r>
          <a:r>
            <a:rPr lang="cs-CZ" sz="1600" b="0" smtClean="0">
              <a:solidFill>
                <a:srgbClr val="FF0000"/>
              </a:solidFill>
            </a:rPr>
            <a:t>(SPOLUPRÁCE S NRR)</a:t>
          </a:r>
          <a:endParaRPr lang="cs-CZ" sz="1600" b="0">
            <a:solidFill>
              <a:srgbClr val="FF0000"/>
            </a:solidFill>
          </a:endParaRPr>
        </a:p>
      </dgm:t>
    </dgm:pt>
    <dgm:pt modelId="{320B3FF4-4F13-45E0-97B2-3751FA12D9AC}" type="parTrans" cxnId="{9D8F46B2-CB61-45DD-A046-72F5E16AE46B}">
      <dgm:prSet/>
      <dgm:spPr/>
      <dgm:t>
        <a:bodyPr/>
        <a:lstStyle>
          <a:defPPr>
            <a:defRPr kern="1200" smtId="4294967295"/>
          </a:defPPr>
        </a:lstStyle>
        <a:p>
          <a:endParaRPr lang="cs-CZ"/>
        </a:p>
      </dgm:t>
    </dgm:pt>
    <dgm:pt modelId="{AA7C1003-7067-47F9-B840-F36393B0856B}">
      <dgm:prSet phldrT="[Text]" custT="1"/>
      <dgm:spPr/>
      <dgm:t>
        <a:bodyPr/>
        <a:lstStyle>
          <a:defPPr>
            <a:defRPr kern="1200" smtId="4294967295"/>
          </a:defPPr>
        </a:lstStyle>
        <a:p>
          <a:pPr algn="ctr"/>
          <a:r>
            <a:rPr lang="cs-CZ" sz="1600" smtClean="0">
              <a:solidFill>
                <a:srgbClr val="336699"/>
              </a:solidFill>
            </a:rPr>
            <a:t>DEAKRUALIZACE A DALŠÍ METODICKÉ ÚPRAVY </a:t>
          </a:r>
          <a:r>
            <a:rPr lang="cs-CZ" sz="1600" smtClean="0">
              <a:solidFill>
                <a:srgbClr val="FF0000"/>
              </a:solidFill>
            </a:rPr>
            <a:t>(SPOLUPRÁCE NRR)  </a:t>
          </a:r>
          <a:endParaRPr lang="cs-CZ" sz="1600">
            <a:solidFill>
              <a:srgbClr val="FF0000"/>
            </a:solidFill>
          </a:endParaRPr>
        </a:p>
      </dgm:t>
    </dgm:pt>
    <dgm:pt modelId="{119E31F6-3C55-4706-946F-6B68C8B183D6}" type="sibTrans" cxnId="{9D8F46B2-CB61-45DD-A046-72F5E16AE46B}">
      <dgm:prSet/>
      <dgm:spPr/>
      <dgm:t>
        <a:bodyPr/>
        <a:lstStyle>
          <a:defPPr>
            <a:defRPr kern="1200" smtId="4294967295"/>
          </a:defPPr>
        </a:lstStyle>
        <a:p>
          <a:endParaRPr lang="cs-CZ"/>
        </a:p>
      </dgm:t>
    </dgm:pt>
    <dgm:pt modelId="{AA899450-85A7-41B0-9EF3-1FE7764FFCAD}" type="sibTrans" cxnId="{831CF484-2AE4-4593-A460-01801DF0C0D4}">
      <dgm:prSet/>
      <dgm:spPr/>
      <dgm:t>
        <a:bodyPr/>
        <a:lstStyle>
          <a:defPPr>
            <a:defRPr kern="1200" smtId="4294967295"/>
          </a:defPPr>
        </a:lstStyle>
        <a:p>
          <a:endParaRPr lang="cs-CZ"/>
        </a:p>
      </dgm:t>
    </dgm:pt>
    <dgm:pt modelId="{E3A3FCB1-091A-4182-A99B-BFCDA0AFDAFC}" type="parTrans" cxnId="{813D99FF-AA4F-43E6-891B-293AEE501BD8}">
      <dgm:prSet/>
      <dgm:spPr/>
      <dgm:t>
        <a:bodyPr/>
        <a:lstStyle>
          <a:defPPr>
            <a:defRPr kern="1200" smtId="4294967295"/>
          </a:defPPr>
        </a:lstStyle>
        <a:p>
          <a:endParaRPr lang="cs-CZ"/>
        </a:p>
      </dgm:t>
    </dgm:pt>
    <dgm:pt modelId="{BE3FFB71-0C36-426D-A9F1-C82B6FD0643F}">
      <dgm:prSet phldrT="[Text]" custT="1"/>
      <dgm:spPr/>
      <dgm:t>
        <a:bodyPr/>
        <a:lstStyle>
          <a:defPPr>
            <a:defRPr kern="1200" smtId="4294967295"/>
          </a:defPPr>
        </a:lstStyle>
        <a:p>
          <a:r>
            <a:rPr lang="cs-CZ" sz="1600" smtClean="0"/>
            <a:t>HOTOVOSTNÍ SALDO SR A SF + HOTOVOSTNÍ PŘÍJMY SR A SF </a:t>
          </a:r>
          <a:endParaRPr lang="cs-CZ" sz="1600"/>
        </a:p>
      </dgm:t>
    </dgm:pt>
    <dgm:pt modelId="{2F97C46B-BB43-428A-B648-83282332E493}" type="parTrans" cxnId="{9A8FCA1A-761C-4FAF-BBCF-8C9CCD8B550A}">
      <dgm:prSet/>
      <dgm:spPr/>
      <dgm:t>
        <a:bodyPr/>
        <a:lstStyle>
          <a:defPPr>
            <a:defRPr kern="1200" smtId="4294967295"/>
          </a:defPPr>
        </a:lstStyle>
        <a:p>
          <a:endParaRPr lang="cs-CZ"/>
        </a:p>
      </dgm:t>
    </dgm:pt>
    <dgm:pt modelId="{7DC5A9A4-96D3-4DA3-88F8-49951E77F844}">
      <dgm:prSet phldrT="[Text]" custT="1"/>
      <dgm:spPr/>
      <dgm:t>
        <a:bodyPr/>
        <a:lstStyle>
          <a:defPPr>
            <a:defRPr kern="1200" smtId="4294967295"/>
          </a:defPPr>
        </a:lstStyle>
        <a:p>
          <a:r>
            <a:rPr lang="cs-CZ" sz="2400" smtClean="0">
              <a:solidFill>
                <a:srgbClr val="FF0000"/>
              </a:solidFill>
            </a:rPr>
            <a:t>VÝDAJOVÝ RÁMEC SR A SF</a:t>
          </a:r>
          <a:endParaRPr lang="cs-CZ" sz="2400">
            <a:solidFill>
              <a:srgbClr val="FF0000"/>
            </a:solidFill>
          </a:endParaRPr>
        </a:p>
      </dgm:t>
    </dgm:pt>
    <dgm:pt modelId="{BE76F54E-685E-4C0A-AC5C-3BA85B056D5E}" type="sibTrans" cxnId="{9A8FCA1A-761C-4FAF-BBCF-8C9CCD8B550A}">
      <dgm:prSet/>
      <dgm:spPr/>
      <dgm:t>
        <a:bodyPr/>
        <a:lstStyle>
          <a:defPPr>
            <a:defRPr kern="1200" smtId="4294967295"/>
          </a:defPPr>
        </a:lstStyle>
        <a:p>
          <a:endParaRPr lang="cs-CZ"/>
        </a:p>
      </dgm:t>
    </dgm:pt>
    <dgm:pt modelId="{EBB0F350-FA31-456D-892A-1D2D024C2488}" type="sibTrans" cxnId="{813D99FF-AA4F-43E6-891B-293AEE501BD8}">
      <dgm:prSet/>
      <dgm:spPr/>
      <dgm:t>
        <a:bodyPr/>
        <a:lstStyle>
          <a:defPPr>
            <a:defRPr kern="1200" smtId="4294967295"/>
          </a:defPPr>
        </a:lstStyle>
        <a:p>
          <a:endParaRPr lang="cs-CZ"/>
        </a:p>
      </dgm:t>
    </dgm:pt>
    <dgm:pt modelId="{7C38DF43-5E1E-4AFD-8461-52D072382F6F}" type="pres">
      <dgm:prSet presAssocID="{D4311922-2C1E-488F-BA23-DBF76C0E8297}" presName="Name0">
        <dgm:presLayoutVars>
          <dgm:dir/>
          <dgm:animLvl val="lvl"/>
          <dgm:resizeHandles val="exact"/>
        </dgm:presLayoutVars>
      </dgm:prSet>
      <dgm:spPr/>
      <dgm:t>
        <a:bodyPr/>
        <a:lstStyle>
          <a:defPPr>
            <a:defRPr kern="1200" smtId="4294967295"/>
          </a:defPPr>
        </a:lstStyle>
        <a:p>
          <a:endParaRPr lang="cs-CZ"/>
        </a:p>
      </dgm:t>
    </dgm:pt>
    <dgm:pt modelId="{C1DB1955-3F35-4E37-BE9E-84DA2467E4CD}" type="pres">
      <dgm:prSet presAssocID="{BE3FFB71-0C36-426D-A9F1-C82B6FD0643F}" presName="boxAndChildren"/>
      <dgm:spPr/>
      <dgm:t>
        <a:bodyPr/>
        <a:lstStyle>
          <a:defPPr>
            <a:defRPr kern="1200" smtId="4294967295"/>
          </a:defPPr>
        </a:lstStyle>
        <a:p/>
      </dgm:t>
    </dgm:pt>
    <dgm:pt modelId="{59C6860F-9521-4961-A58B-4988DC860D3B}" type="pres">
      <dgm:prSet presAssocID="{BE3FFB71-0C36-426D-A9F1-C82B6FD0643F}" presName="parentTextBox" presStyleLbl="node1" presStyleCnt="3"/>
      <dgm:spPr/>
      <dgm:t>
        <a:bodyPr/>
        <a:lstStyle>
          <a:defPPr>
            <a:defRPr kern="1200" smtId="4294967295"/>
          </a:defPPr>
        </a:lstStyle>
        <a:p>
          <a:endParaRPr lang="cs-CZ"/>
        </a:p>
      </dgm:t>
    </dgm:pt>
    <dgm:pt modelId="{0CA4D5EB-CACD-4B8E-979A-4A69B4F0879D}" type="pres">
      <dgm:prSet presAssocID="{BE3FFB71-0C36-426D-A9F1-C82B6FD0643F}" presName="entireBox" presStyleLbl="node1" presStyleCnt="3" custLinFactNeighborX="32" custLinFactNeighborY="194"/>
      <dgm:spPr/>
      <dgm:t>
        <a:bodyPr/>
        <a:lstStyle>
          <a:defPPr>
            <a:defRPr kern="1200" smtId="4294967295"/>
          </a:defPPr>
        </a:lstStyle>
        <a:p>
          <a:endParaRPr lang="cs-CZ"/>
        </a:p>
      </dgm:t>
    </dgm:pt>
    <dgm:pt modelId="{279C8BDC-FF89-4FF5-AA57-0C2C17C7E6B9}" type="pres">
      <dgm:prSet presAssocID="{BE3FFB71-0C36-426D-A9F1-C82B6FD0643F}" presName="descendantBox"/>
      <dgm:spPr/>
      <dgm:t>
        <a:bodyPr/>
        <a:lstStyle>
          <a:defPPr>
            <a:defRPr kern="1200" smtId="4294967295"/>
          </a:defPPr>
        </a:lstStyle>
        <a:p/>
      </dgm:t>
    </dgm:pt>
    <dgm:pt modelId="{C15761B1-5AEB-4A19-A8D3-AC5E1023DF09}" type="pres">
      <dgm:prSet presAssocID="{7DC5A9A4-96D3-4DA3-88F8-49951E77F844}" presName="childTextBox" presStyleLbl="fgAccFollowNode1" presStyleCnt="3">
        <dgm:presLayoutVars>
          <dgm:bulletEnabled val="1"/>
        </dgm:presLayoutVars>
      </dgm:prSet>
      <dgm:spPr/>
      <dgm:t>
        <a:bodyPr/>
        <a:lstStyle>
          <a:defPPr>
            <a:defRPr kern="1200" smtId="4294967295"/>
          </a:defPPr>
        </a:lstStyle>
        <a:p>
          <a:endParaRPr lang="cs-CZ"/>
        </a:p>
      </dgm:t>
    </dgm:pt>
    <dgm:pt modelId="{3A27B7A2-9E45-4E54-B4FB-284F0342BDDA}" type="pres">
      <dgm:prSet presAssocID="{AA899450-85A7-41B0-9EF3-1FE7764FFCAD}" presName="sp"/>
      <dgm:spPr/>
      <dgm:t>
        <a:bodyPr/>
        <a:lstStyle>
          <a:defPPr>
            <a:defRPr kern="1200" smtId="4294967295"/>
          </a:defPPr>
        </a:lstStyle>
        <a:p/>
      </dgm:t>
    </dgm:pt>
    <dgm:pt modelId="{5A4304FC-EFF9-477C-BB4C-7921DF771C42}" type="pres">
      <dgm:prSet presAssocID="{90D27A26-F2D4-4FCA-8669-BFA9BD091621}" presName="arrowAndChildren"/>
      <dgm:spPr/>
      <dgm:t>
        <a:bodyPr/>
        <a:lstStyle>
          <a:defPPr>
            <a:defRPr kern="1200" smtId="4294967295"/>
          </a:defPPr>
        </a:lstStyle>
        <a:p/>
      </dgm:t>
    </dgm:pt>
    <dgm:pt modelId="{CD76F5E7-A8DE-4199-89CB-E610EEF00A81}" type="pres">
      <dgm:prSet presAssocID="{90D27A26-F2D4-4FCA-8669-BFA9BD091621}" presName="parentTextArrow" presStyleLbl="node1" presStyleIdx="1" presStyleCnt="3"/>
      <dgm:spPr/>
      <dgm:t>
        <a:bodyPr/>
        <a:lstStyle>
          <a:defPPr>
            <a:defRPr kern="1200" smtId="4294967295"/>
          </a:defPPr>
        </a:lstStyle>
        <a:p>
          <a:endParaRPr lang="cs-CZ"/>
        </a:p>
      </dgm:t>
    </dgm:pt>
    <dgm:pt modelId="{428A7DD5-699D-43D0-8100-F6ED5275B926}" type="pres">
      <dgm:prSet presAssocID="{90D27A26-F2D4-4FCA-8669-BFA9BD091621}" presName="arrow" presStyleLbl="node1" presStyleIdx="1" presStyleCnt="3" custLinFactNeighborX="93" custLinFactNeighborY="943"/>
      <dgm:spPr/>
      <dgm:t>
        <a:bodyPr/>
        <a:lstStyle>
          <a:defPPr>
            <a:defRPr kern="1200" smtId="4294967295"/>
          </a:defPPr>
        </a:lstStyle>
        <a:p>
          <a:endParaRPr lang="cs-CZ"/>
        </a:p>
      </dgm:t>
    </dgm:pt>
    <dgm:pt modelId="{795B79A8-52A0-44E8-ADA2-1902C05C6E1A}" type="pres">
      <dgm:prSet presAssocID="{90D27A26-F2D4-4FCA-8669-BFA9BD091621}" presName="descendantArrow"/>
      <dgm:spPr/>
      <dgm:t>
        <a:bodyPr/>
        <a:lstStyle>
          <a:defPPr>
            <a:defRPr kern="1200" smtId="4294967295"/>
          </a:defPPr>
        </a:lstStyle>
        <a:p/>
      </dgm:t>
    </dgm:pt>
    <dgm:pt modelId="{BC57547D-86D1-433E-B62F-C213ADBEAC97}" type="pres">
      <dgm:prSet presAssocID="{AA7C1003-7067-47F9-B840-F36393B0856B}" presName="childTextArrow" presStyleLbl="fgAccFollowNode1" presStyleIdx="1" presStyleCnt="3">
        <dgm:presLayoutVars>
          <dgm:bulletEnabled val="1"/>
        </dgm:presLayoutVars>
      </dgm:prSet>
      <dgm:spPr/>
      <dgm:t>
        <a:bodyPr/>
        <a:lstStyle>
          <a:defPPr>
            <a:defRPr kern="1200" smtId="4294967295"/>
          </a:defPPr>
        </a:lstStyle>
        <a:p>
          <a:endParaRPr lang="cs-CZ"/>
        </a:p>
      </dgm:t>
    </dgm:pt>
    <dgm:pt modelId="{C57998F2-2739-490E-9E55-6CB5BB45231A}" type="pres">
      <dgm:prSet presAssocID="{F500B407-65E9-4F79-9989-737B2DC130D9}" presName="sp"/>
      <dgm:spPr/>
      <dgm:t>
        <a:bodyPr/>
        <a:lstStyle>
          <a:defPPr>
            <a:defRPr kern="1200" smtId="4294967295"/>
          </a:defPPr>
        </a:lstStyle>
        <a:p/>
      </dgm:t>
    </dgm:pt>
    <dgm:pt modelId="{1DFBD925-4E5B-4437-A690-067B3E1360F1}" type="pres">
      <dgm:prSet presAssocID="{E81EC2AD-6E1F-478F-A778-A1A660AFD233}" presName="arrowAndChildren"/>
      <dgm:spPr/>
      <dgm:t>
        <a:bodyPr/>
        <a:lstStyle>
          <a:defPPr>
            <a:defRPr kern="1200" smtId="4294967295"/>
          </a:defPPr>
        </a:lstStyle>
        <a:p/>
      </dgm:t>
    </dgm:pt>
    <dgm:pt modelId="{70E6076D-BD8C-448E-994D-EA8C013AF2A3}" type="pres">
      <dgm:prSet presAssocID="{E81EC2AD-6E1F-478F-A778-A1A660AFD233}" presName="parentTextArrow" presStyleLbl="node1" presStyleIdx="2" presStyleCnt="3"/>
      <dgm:spPr/>
      <dgm:t>
        <a:bodyPr/>
        <a:lstStyle>
          <a:defPPr>
            <a:defRPr kern="1200" smtId="4294967295"/>
          </a:defPPr>
        </a:lstStyle>
        <a:p>
          <a:endParaRPr lang="cs-CZ"/>
        </a:p>
      </dgm:t>
    </dgm:pt>
    <dgm:pt modelId="{E49D03E4-040E-4F61-95DE-94D35B15DD09}" type="pres">
      <dgm:prSet presAssocID="{E81EC2AD-6E1F-478F-A778-A1A660AFD233}" presName="arrow" presStyleLbl="node1" presStyleIdx="2" presStyleCnt="3" custScaleY="97965" custLinFactNeighborX="-2" custLinFactNeighborY="-46"/>
      <dgm:spPr/>
      <dgm:t>
        <a:bodyPr/>
        <a:lstStyle>
          <a:defPPr>
            <a:defRPr kern="1200" smtId="4294967295"/>
          </a:defPPr>
        </a:lstStyle>
        <a:p>
          <a:endParaRPr lang="cs-CZ"/>
        </a:p>
      </dgm:t>
    </dgm:pt>
    <dgm:pt modelId="{68110D61-1F05-452C-9916-6B999049F117}" type="pres">
      <dgm:prSet presAssocID="{E81EC2AD-6E1F-478F-A778-A1A660AFD233}" presName="descendantArrow"/>
      <dgm:spPr/>
      <dgm:t>
        <a:bodyPr/>
        <a:lstStyle>
          <a:defPPr>
            <a:defRPr kern="1200" smtId="4294967295"/>
          </a:defPPr>
        </a:lstStyle>
        <a:p/>
      </dgm:t>
    </dgm:pt>
    <dgm:pt modelId="{61355E8C-23F8-4667-9B84-530690693806}" type="pres">
      <dgm:prSet presAssocID="{DB08C2E7-24A3-4648-884C-5A049CAEA7A5}" presName="childTextArrow" presStyleLbl="fgAccFollowNode1" presStyleIdx="2" presStyleCnt="3" custScaleY="108940">
        <dgm:presLayoutVars>
          <dgm:bulletEnabled val="1"/>
        </dgm:presLayoutVars>
      </dgm:prSet>
      <dgm:spPr/>
      <dgm:t>
        <a:bodyPr/>
        <a:lstStyle>
          <a:defPPr>
            <a:defRPr kern="1200" smtId="4294967295"/>
          </a:defPPr>
        </a:lstStyle>
        <a:p>
          <a:endParaRPr lang="cs-CZ"/>
        </a:p>
      </dgm:t>
    </dgm:pt>
  </dgm:ptLst>
  <dgm:cxnLst>
    <dgm:cxn modelId="{B5D34832-8125-42E7-8097-F2C5B054E29F}" srcId="{D4311922-2C1E-488F-BA23-DBF76C0E8297}" destId="{E81EC2AD-6E1F-478F-A778-A1A660AFD233}" srcOrd="0" destOrd="0" parTransId="{62C0B3D1-6B93-4BC0-AAE9-333B0E9A2A14}" sibTransId="{F500B407-65E9-4F79-9989-737B2DC130D9}"/>
    <dgm:cxn modelId="{CAD05430-E82A-4D77-A649-4134E4B97746}" srcId="{E81EC2AD-6E1F-478F-A778-A1A660AFD233}" destId="{DB08C2E7-24A3-4648-884C-5A049CAEA7A5}" srcOrd="0" destOrd="0" parTransId="{74805EA0-5A0B-4F95-B5D0-D1EB56EE337C}" sibTransId="{9FFC1A14-FD27-4CF8-ACC3-22643AA1CA74}"/>
    <dgm:cxn modelId="{831CF484-2AE4-4593-A460-01801DF0C0D4}" srcId="{D4311922-2C1E-488F-BA23-DBF76C0E8297}" destId="{90D27A26-F2D4-4FCA-8669-BFA9BD091621}" srcOrd="1" destOrd="0" parTransId="{5F091A22-ABD5-4F46-B63A-22D6D1E886E3}" sibTransId="{AA899450-85A7-41B0-9EF3-1FE7764FFCAD}"/>
    <dgm:cxn modelId="{9D8F46B2-CB61-45DD-A046-72F5E16AE46B}" srcId="{90D27A26-F2D4-4FCA-8669-BFA9BD091621}" destId="{AA7C1003-7067-47F9-B840-F36393B0856B}" srcOrd="0" destOrd="0" parTransId="{320B3FF4-4F13-45E0-97B2-3751FA12D9AC}" sibTransId="{119E31F6-3C55-4706-946F-6B68C8B183D6}"/>
    <dgm:cxn modelId="{813D99FF-AA4F-43E6-891B-293AEE501BD8}" srcId="{D4311922-2C1E-488F-BA23-DBF76C0E8297}" destId="{BE3FFB71-0C36-426D-A9F1-C82B6FD0643F}" srcOrd="2" destOrd="0" parTransId="{E3A3FCB1-091A-4182-A99B-BFCDA0AFDAFC}" sibTransId="{EBB0F350-FA31-456D-892A-1D2D024C2488}"/>
    <dgm:cxn modelId="{9A8FCA1A-761C-4FAF-BBCF-8C9CCD8B550A}" srcId="{BE3FFB71-0C36-426D-A9F1-C82B6FD0643F}" destId="{7DC5A9A4-96D3-4DA3-88F8-49951E77F844}" srcOrd="0" destOrd="0" parTransId="{2F97C46B-BB43-428A-B648-83282332E493}" sibTransId="{BE76F54E-685E-4C0A-AC5C-3BA85B056D5E}"/>
    <dgm:cxn modelId="{FB731CCF-828A-48C1-8B47-5DF28EA090A4}" type="presOf" srcId="{D4311922-2C1E-488F-BA23-DBF76C0E8297}" destId="{7C38DF43-5E1E-4AFD-8461-52D072382F6F}" srcOrd="0" destOrd="0" presId="urn:microsoft.com/office/officeart/2005/8/layout/process4"/>
    <dgm:cxn modelId="{F31B232F-A2B6-4B06-93CB-8256A3158F49}" type="presParOf" srcId="{7C38DF43-5E1E-4AFD-8461-52D072382F6F}" destId="{C1DB1955-3F35-4E37-BE9E-84DA2467E4CD}" srcOrd="0" destOrd="0" presId="urn:microsoft.com/office/officeart/2005/8/layout/process4"/>
    <dgm:cxn modelId="{9FE386AB-E76B-4407-9715-25426BFF8679}" type="presParOf" srcId="{C1DB1955-3F35-4E37-BE9E-84DA2467E4CD}" destId="{59C6860F-9521-4961-A58B-4988DC860D3B}" srcOrd="0" destOrd="0" presId="urn:microsoft.com/office/officeart/2005/8/layout/process4"/>
    <dgm:cxn modelId="{B8C4D38F-C004-4F34-A588-B290F00ED4C3}" type="presOf" srcId="{BE3FFB71-0C36-426D-A9F1-C82B6FD0643F}" destId="{59C6860F-9521-4961-A58B-4988DC860D3B}" srcOrd="0" destOrd="0" presId="urn:microsoft.com/office/officeart/2005/8/layout/process4"/>
    <dgm:cxn modelId="{D8FD6F69-2FA3-4C1A-A911-5750FE88057B}" type="presParOf" srcId="{C1DB1955-3F35-4E37-BE9E-84DA2467E4CD}" destId="{0CA4D5EB-CACD-4B8E-979A-4A69B4F0879D}" srcOrd="1" destOrd="0" presId="urn:microsoft.com/office/officeart/2005/8/layout/process4"/>
    <dgm:cxn modelId="{784B579A-BA9E-497E-B5BF-C605B685EC4E}" type="presOf" srcId="{BE3FFB71-0C36-426D-A9F1-C82B6FD0643F}" destId="{0CA4D5EB-CACD-4B8E-979A-4A69B4F0879D}" srcOrd="1" destOrd="0" presId="urn:microsoft.com/office/officeart/2005/8/layout/process4"/>
    <dgm:cxn modelId="{F4159497-182A-4255-810E-91AB1539DCA1}" type="presParOf" srcId="{C1DB1955-3F35-4E37-BE9E-84DA2467E4CD}" destId="{279C8BDC-FF89-4FF5-AA57-0C2C17C7E6B9}" srcOrd="2" destOrd="0" presId="urn:microsoft.com/office/officeart/2005/8/layout/process4"/>
    <dgm:cxn modelId="{ED9D331F-BCD3-458B-B568-3B10759AB727}" type="presParOf" srcId="{279C8BDC-FF89-4FF5-AA57-0C2C17C7E6B9}" destId="{C15761B1-5AEB-4A19-A8D3-AC5E1023DF09}" srcOrd="0" destOrd="0" presId="urn:microsoft.com/office/officeart/2005/8/layout/process4"/>
    <dgm:cxn modelId="{EA4B29A4-B2FC-49CB-A6BE-B92B8EA0C7B6}" type="presOf" srcId="{7DC5A9A4-96D3-4DA3-88F8-49951E77F844}" destId="{C15761B1-5AEB-4A19-A8D3-AC5E1023DF09}" srcOrd="0" destOrd="0" presId="urn:microsoft.com/office/officeart/2005/8/layout/process4"/>
    <dgm:cxn modelId="{8B4CA29F-5299-45B1-AE11-D38CD5810C22}" type="presParOf" srcId="{7C38DF43-5E1E-4AFD-8461-52D072382F6F}" destId="{3A27B7A2-9E45-4E54-B4FB-284F0342BDDA}" srcOrd="1" destOrd="0" presId="urn:microsoft.com/office/officeart/2005/8/layout/process4"/>
    <dgm:cxn modelId="{037840DE-9CD7-4FFF-A99A-340EDA7A3896}" type="presParOf" srcId="{7C38DF43-5E1E-4AFD-8461-52D072382F6F}" destId="{5A4304FC-EFF9-477C-BB4C-7921DF771C42}" srcOrd="2" destOrd="0" presId="urn:microsoft.com/office/officeart/2005/8/layout/process4"/>
    <dgm:cxn modelId="{5D5C82AA-9C2E-4BCD-8436-A24696FE55F2}" type="presParOf" srcId="{5A4304FC-EFF9-477C-BB4C-7921DF771C42}" destId="{CD76F5E7-A8DE-4199-89CB-E610EEF00A81}" srcOrd="0" destOrd="0" presId="urn:microsoft.com/office/officeart/2005/8/layout/process4"/>
    <dgm:cxn modelId="{29880B5F-E659-4D8E-AB79-7F1CDFD7C802}" type="presOf" srcId="{90D27A26-F2D4-4FCA-8669-BFA9BD091621}" destId="{CD76F5E7-A8DE-4199-89CB-E610EEF00A81}" srcOrd="0" destOrd="0" presId="urn:microsoft.com/office/officeart/2005/8/layout/process4"/>
    <dgm:cxn modelId="{96E2F8C0-65FF-40AF-A418-5CA48541A619}" type="presParOf" srcId="{5A4304FC-EFF9-477C-BB4C-7921DF771C42}" destId="{428A7DD5-699D-43D0-8100-F6ED5275B926}" srcOrd="1" destOrd="0" presId="urn:microsoft.com/office/officeart/2005/8/layout/process4"/>
    <dgm:cxn modelId="{1471C0BA-EBA2-482C-BAD9-636F2C0D42FF}" type="presOf" srcId="{90D27A26-F2D4-4FCA-8669-BFA9BD091621}" destId="{428A7DD5-699D-43D0-8100-F6ED5275B926}" srcOrd="1" destOrd="0" presId="urn:microsoft.com/office/officeart/2005/8/layout/process4"/>
    <dgm:cxn modelId="{70609067-4525-47B6-BAEB-4E0E11D2A936}" type="presParOf" srcId="{5A4304FC-EFF9-477C-BB4C-7921DF771C42}" destId="{795B79A8-52A0-44E8-ADA2-1902C05C6E1A}" srcOrd="2" destOrd="0" presId="urn:microsoft.com/office/officeart/2005/8/layout/process4"/>
    <dgm:cxn modelId="{C5CB2437-41AB-441D-9D7A-F5167D5BFC29}" type="presParOf" srcId="{795B79A8-52A0-44E8-ADA2-1902C05C6E1A}" destId="{BC57547D-86D1-433E-B62F-C213ADBEAC97}" srcOrd="0" destOrd="0" presId="urn:microsoft.com/office/officeart/2005/8/layout/process4"/>
    <dgm:cxn modelId="{2B77CC6E-7E06-4056-AD01-4F6AE65B33E1}" type="presOf" srcId="{AA7C1003-7067-47F9-B840-F36393B0856B}" destId="{BC57547D-86D1-433E-B62F-C213ADBEAC97}" srcOrd="0" destOrd="0" presId="urn:microsoft.com/office/officeart/2005/8/layout/process4"/>
    <dgm:cxn modelId="{403B4A62-FA56-42DE-AC95-7A75D7540E67}" type="presParOf" srcId="{7C38DF43-5E1E-4AFD-8461-52D072382F6F}" destId="{C57998F2-2739-490E-9E55-6CB5BB45231A}" srcOrd="3" destOrd="0" presId="urn:microsoft.com/office/officeart/2005/8/layout/process4"/>
    <dgm:cxn modelId="{0711BDC1-06F9-4E71-AC93-04EE81271F5A}" type="presParOf" srcId="{7C38DF43-5E1E-4AFD-8461-52D072382F6F}" destId="{1DFBD925-4E5B-4437-A690-067B3E1360F1}" srcOrd="4" destOrd="0" presId="urn:microsoft.com/office/officeart/2005/8/layout/process4"/>
    <dgm:cxn modelId="{E7C33CAD-049B-4AF6-ABA4-06C586FA4EB1}" type="presParOf" srcId="{1DFBD925-4E5B-4437-A690-067B3E1360F1}" destId="{70E6076D-BD8C-448E-994D-EA8C013AF2A3}" srcOrd="0" destOrd="0" presId="urn:microsoft.com/office/officeart/2005/8/layout/process4"/>
    <dgm:cxn modelId="{C5B63FBF-4532-4F60-9B69-5B451CF4E840}" type="presOf" srcId="{E81EC2AD-6E1F-478F-A778-A1A660AFD233}" destId="{70E6076D-BD8C-448E-994D-EA8C013AF2A3}" srcOrd="0" destOrd="0" presId="urn:microsoft.com/office/officeart/2005/8/layout/process4"/>
    <dgm:cxn modelId="{13AA67AC-74E3-4FE0-84B4-0CFDAAE70F1B}" type="presParOf" srcId="{1DFBD925-4E5B-4437-A690-067B3E1360F1}" destId="{E49D03E4-040E-4F61-95DE-94D35B15DD09}" srcOrd="1" destOrd="0" presId="urn:microsoft.com/office/officeart/2005/8/layout/process4"/>
    <dgm:cxn modelId="{DE439F76-4DAC-42A5-9DE4-3E68B4D44804}" type="presOf" srcId="{E81EC2AD-6E1F-478F-A778-A1A660AFD233}" destId="{E49D03E4-040E-4F61-95DE-94D35B15DD09}" srcOrd="1" destOrd="0" presId="urn:microsoft.com/office/officeart/2005/8/layout/process4"/>
    <dgm:cxn modelId="{2791794F-DF77-47BD-9B7E-553AC61A8CB7}" type="presParOf" srcId="{1DFBD925-4E5B-4437-A690-067B3E1360F1}" destId="{68110D61-1F05-452C-9916-6B999049F117}" srcOrd="2" destOrd="0" presId="urn:microsoft.com/office/officeart/2005/8/layout/process4"/>
    <dgm:cxn modelId="{F86867E4-113B-4120-B0E1-205C6AB66D1D}" type="presParOf" srcId="{68110D61-1F05-452C-9916-6B999049F117}" destId="{61355E8C-23F8-4667-9B84-530690693806}" srcOrd="0" destOrd="0" presId="urn:microsoft.com/office/officeart/2005/8/layout/process4"/>
    <dgm:cxn modelId="{86E6BA90-1356-44DC-AE5D-9E48A84ED7DC}" type="presOf" srcId="{DB08C2E7-24A3-4648-884C-5A049CAEA7A5}" destId="{61355E8C-23F8-4667-9B84-530690693806}" srcOrd="0" destOrd="0" presId="urn:microsoft.com/office/officeart/2005/8/layout/process4"/>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6.xml><?xml version="1.0" encoding="utf-8"?>
<dgm:dataModel xmlns:a="http://schemas.openxmlformats.org/drawingml/2006/main" xmlns:r="http://schemas.openxmlformats.org/officeDocument/2006/relationships" xmlns:dgm="http://schemas.openxmlformats.org/drawingml/2006/diagram">
  <dgm:ptLst>
    <dgm:pt modelId="{B3257B55-7763-486E-B5F6-226F4BCAD2C7}" type="doc">
      <dgm:prSet loTypeId="urn:microsoft.com/office/officeart/2005/8/layout/hList1" loCatId="list" qsTypeId="urn:microsoft.com/office/officeart/2005/8/quickstyle/simple2" qsCatId="simple" csTypeId="urn:microsoft.com/office/officeart/2005/8/colors/accent5_4" csCatId="accent5" phldr="1"/>
      <dgm:spPr/>
      <dgm:t>
        <a:bodyPr/>
        <a:lstStyle>
          <a:defPPr>
            <a:defRPr kern="1200" smtId="4294967295"/>
          </a:defPPr>
        </a:lstStyle>
        <a:p>
          <a:endParaRPr lang="cs-CZ"/>
        </a:p>
      </dgm:t>
    </dgm:pt>
    <dgm:pt modelId="{D4A07B3C-ECDE-4FF1-9A31-69ED3360FD4E}" type="parTrans" cxnId="{722CFB4D-792A-4256-8D4F-9A6EC9AD5C0C}">
      <dgm:prSet/>
      <dgm:spPr/>
      <dgm:t>
        <a:bodyPr/>
        <a:lstStyle>
          <a:defPPr>
            <a:defRPr kern="1200" smtId="4294967295"/>
          </a:defPPr>
        </a:lstStyle>
        <a:p>
          <a:endParaRPr lang="cs-CZ"/>
        </a:p>
      </dgm:t>
    </dgm:pt>
    <dgm:pt modelId="{0C95ED24-D90E-4F14-B06C-DBA331DB17A6}">
      <dgm:prSet phldrT="[Text]" custT="1"/>
      <dgm:spPr>
        <a:solidFill>
          <a:schemeClr val="accent5">
            <a:lumMod val="50000"/>
          </a:schemeClr>
        </a:solidFill>
      </dgm:spPr>
      <dgm:t>
        <a:bodyPr/>
        <a:lstStyle>
          <a:defPPr>
            <a:defRPr kern="1200" smtId="4294967295"/>
          </a:defPPr>
        </a:lstStyle>
        <a:p>
          <a:r>
            <a:rPr lang="cs-CZ" sz="2400" b="1" baseline="0" smtClean="0"/>
            <a:t>Ústřední vláda</a:t>
          </a:r>
          <a:endParaRPr lang="cs-CZ" sz="2400" b="1" baseline="0"/>
        </a:p>
      </dgm:t>
    </dgm:pt>
    <dgm:pt modelId="{5D6283E1-FEA5-4118-9B67-E4462A1E5610}" type="parTrans" cxnId="{4D4BA93E-CA38-4D26-9ABC-EE8BEC5BE2EB}">
      <dgm:prSet/>
      <dgm:spPr/>
      <dgm:t>
        <a:bodyPr/>
        <a:lstStyle>
          <a:defPPr>
            <a:defRPr kern="1200" smtId="4294967295"/>
          </a:defPPr>
        </a:lstStyle>
        <a:p>
          <a:endParaRPr lang="cs-CZ"/>
        </a:p>
      </dgm:t>
    </dgm:pt>
    <dgm:pt modelId="{93BB1248-276B-4925-8AF9-AEF2BC682545}">
      <dgm:prSet phldrT="[Text]" custT="1"/>
      <dgm:spPr/>
      <dgm:t>
        <a:bodyPr/>
        <a:lstStyle>
          <a:defPPr>
            <a:defRPr kern="1200" smtId="4294967295"/>
          </a:defPPr>
        </a:lstStyle>
        <a:p>
          <a:r>
            <a:rPr lang="cs-CZ" sz="1600" smtClean="0"/>
            <a:t>OSS + mimorozpočtové účty (NF, privatizace) </a:t>
          </a:r>
          <a:r>
            <a:rPr lang="cs-CZ" sz="1600" i="0" smtClean="0"/>
            <a:t>(283)</a:t>
          </a:r>
          <a:endParaRPr lang="cs-CZ" sz="1600" i="0"/>
        </a:p>
      </dgm:t>
    </dgm:pt>
    <dgm:pt modelId="{3E6C269F-1887-4A4C-8748-6B044E637B97}" type="sibTrans" cxnId="{4D4BA93E-CA38-4D26-9ABC-EE8BEC5BE2EB}">
      <dgm:prSet/>
      <dgm:spPr/>
      <dgm:t>
        <a:bodyPr/>
        <a:lstStyle>
          <a:defPPr>
            <a:defRPr kern="1200" smtId="4294967295"/>
          </a:defPPr>
        </a:lstStyle>
        <a:p>
          <a:endParaRPr lang="cs-CZ"/>
        </a:p>
      </dgm:t>
    </dgm:pt>
    <dgm:pt modelId="{E2467626-DDD3-494E-A6AE-2FAA53593D86}" type="parTrans" cxnId="{C965218C-5259-4E6F-AF99-145B209A75C8}">
      <dgm:prSet/>
      <dgm:spPr/>
      <dgm:t>
        <a:bodyPr/>
        <a:lstStyle>
          <a:defPPr>
            <a:defRPr kern="1200" smtId="4294967295"/>
          </a:defPPr>
        </a:lstStyle>
        <a:p>
          <a:endParaRPr lang="cs-CZ"/>
        </a:p>
      </dgm:t>
    </dgm:pt>
    <dgm:pt modelId="{CC57747B-6427-425C-ADC9-28680B79A6E9}">
      <dgm:prSet phldrT="[Text]" custT="1"/>
      <dgm:spPr/>
      <dgm:t>
        <a:bodyPr/>
        <a:lstStyle>
          <a:defPPr>
            <a:defRPr kern="1200" smtId="4294967295"/>
          </a:defPPr>
        </a:lstStyle>
        <a:p>
          <a:r>
            <a:rPr lang="cs-CZ" sz="1600" smtClean="0"/>
            <a:t>Státní fondy (6)</a:t>
          </a:r>
          <a:endParaRPr lang="cs-CZ" sz="1600"/>
        </a:p>
      </dgm:t>
    </dgm:pt>
    <dgm:pt modelId="{5BEFAC27-0F2E-40CB-ACE9-C47F4235E524}" type="sibTrans" cxnId="{C965218C-5259-4E6F-AF99-145B209A75C8}">
      <dgm:prSet/>
      <dgm:spPr/>
      <dgm:t>
        <a:bodyPr/>
        <a:lstStyle>
          <a:defPPr>
            <a:defRPr kern="1200" smtId="4294967295"/>
          </a:defPPr>
        </a:lstStyle>
        <a:p>
          <a:endParaRPr lang="cs-CZ"/>
        </a:p>
      </dgm:t>
    </dgm:pt>
    <dgm:pt modelId="{DC1CC6A2-1418-4CBA-995E-7A2907FC2A00}" type="parTrans" cxnId="{D507F4CE-CFB5-49CD-9A79-C203995BA439}">
      <dgm:prSet/>
      <dgm:spPr/>
      <dgm:t>
        <a:bodyPr/>
        <a:lstStyle>
          <a:defPPr>
            <a:defRPr kern="1200" smtId="4294967295"/>
          </a:defPPr>
        </a:lstStyle>
        <a:p>
          <a:endParaRPr lang="cs-CZ"/>
        </a:p>
      </dgm:t>
    </dgm:pt>
    <dgm:pt modelId="{3C94B860-5408-4729-A3AE-5A8E070A3C16}">
      <dgm:prSet phldrT="[Text]" custT="1"/>
      <dgm:spPr/>
      <dgm:t>
        <a:bodyPr/>
        <a:lstStyle>
          <a:defPPr>
            <a:defRPr kern="1200" smtId="4294967295"/>
          </a:defPPr>
        </a:lstStyle>
        <a:p>
          <a:r>
            <a:rPr lang="cs-CZ" sz="1600" smtClean="0"/>
            <a:t>VVŠ (26)</a:t>
          </a:r>
          <a:endParaRPr lang="cs-CZ" sz="1600"/>
        </a:p>
      </dgm:t>
    </dgm:pt>
    <dgm:pt modelId="{15150CAD-EF0A-4893-AB19-9880AF84D1EC}" type="sibTrans" cxnId="{D507F4CE-CFB5-49CD-9A79-C203995BA439}">
      <dgm:prSet/>
      <dgm:spPr/>
      <dgm:t>
        <a:bodyPr/>
        <a:lstStyle>
          <a:defPPr>
            <a:defRPr kern="1200" smtId="4294967295"/>
          </a:defPPr>
        </a:lstStyle>
        <a:p>
          <a:endParaRPr lang="cs-CZ"/>
        </a:p>
      </dgm:t>
    </dgm:pt>
    <dgm:pt modelId="{9D0D91EA-D271-4813-8CDF-DBA7594FA4A6}" type="parTrans" cxnId="{ADDED7B1-8575-4738-8F28-9537BAC32F30}">
      <dgm:prSet/>
      <dgm:spPr/>
      <dgm:t>
        <a:bodyPr/>
        <a:lstStyle>
          <a:defPPr>
            <a:defRPr kern="1200" smtId="4294967295"/>
          </a:defPPr>
        </a:lstStyle>
        <a:p>
          <a:endParaRPr lang="cs-CZ"/>
        </a:p>
      </dgm:t>
    </dgm:pt>
    <dgm:pt modelId="{409D5896-D88A-4007-80C5-02899ECC1858}">
      <dgm:prSet phldrT="[Text]" custT="1"/>
      <dgm:spPr/>
      <dgm:t>
        <a:bodyPr/>
        <a:lstStyle>
          <a:defPPr>
            <a:defRPr kern="1200" smtId="4294967295"/>
          </a:defPPr>
        </a:lstStyle>
        <a:p>
          <a:r>
            <a:rPr lang="cs-CZ" sz="1600" smtClean="0"/>
            <a:t>VVI (66)</a:t>
          </a:r>
          <a:endParaRPr lang="cs-CZ" sz="1600"/>
        </a:p>
      </dgm:t>
    </dgm:pt>
    <dgm:pt modelId="{23ECBBF8-CFE3-4589-A5F9-46A08BB139B0}" type="sibTrans" cxnId="{ADDED7B1-8575-4738-8F28-9537BAC32F30}">
      <dgm:prSet/>
      <dgm:spPr/>
      <dgm:t>
        <a:bodyPr/>
        <a:lstStyle>
          <a:defPPr>
            <a:defRPr kern="1200" smtId="4294967295"/>
          </a:defPPr>
        </a:lstStyle>
        <a:p>
          <a:endParaRPr lang="cs-CZ"/>
        </a:p>
      </dgm:t>
    </dgm:pt>
    <dgm:pt modelId="{49328D16-610B-4E73-BABA-8A19697AB967}" type="parTrans" cxnId="{9788115A-CB18-4C37-AC22-A35562BBFE77}">
      <dgm:prSet/>
      <dgm:spPr/>
      <dgm:t>
        <a:bodyPr/>
        <a:lstStyle>
          <a:defPPr>
            <a:defRPr kern="1200" smtId="4294967295"/>
          </a:defPPr>
        </a:lstStyle>
        <a:p>
          <a:endParaRPr lang="cs-CZ"/>
        </a:p>
      </dgm:t>
    </dgm:pt>
    <dgm:pt modelId="{A3CA1ACB-2DE1-48B5-9332-BBB4CAF82DC1}">
      <dgm:prSet phldrT="[Text]" custT="1"/>
      <dgm:spPr/>
      <dgm:t>
        <a:bodyPr/>
        <a:lstStyle>
          <a:defPPr>
            <a:defRPr kern="1200" smtId="4294967295"/>
          </a:defPPr>
        </a:lstStyle>
        <a:p>
          <a:r>
            <a:rPr lang="cs-CZ" sz="1600" smtClean="0"/>
            <a:t>Státní příspěvkové organizace (153)</a:t>
          </a:r>
          <a:endParaRPr lang="cs-CZ" sz="1600"/>
        </a:p>
      </dgm:t>
    </dgm:pt>
    <dgm:pt modelId="{F4BA5600-839D-489E-B043-1F682AFAF861}" type="sibTrans" cxnId="{9788115A-CB18-4C37-AC22-A35562BBFE77}">
      <dgm:prSet/>
      <dgm:spPr/>
      <dgm:t>
        <a:bodyPr/>
        <a:lstStyle>
          <a:defPPr>
            <a:defRPr kern="1200" smtId="4294967295"/>
          </a:defPPr>
        </a:lstStyle>
        <a:p>
          <a:endParaRPr lang="cs-CZ"/>
        </a:p>
      </dgm:t>
    </dgm:pt>
    <dgm:pt modelId="{D78B5725-AE11-4C7E-AB12-D4257CCA596F}" type="parTrans" cxnId="{ECF33C44-FD6A-4A4B-A2B6-A7FCE2645D58}">
      <dgm:prSet/>
      <dgm:spPr/>
      <dgm:t>
        <a:bodyPr/>
        <a:lstStyle>
          <a:defPPr>
            <a:defRPr kern="1200" smtId="4294967295"/>
          </a:defPPr>
        </a:lstStyle>
        <a:p>
          <a:endParaRPr lang="cs-CZ"/>
        </a:p>
      </dgm:t>
    </dgm:pt>
    <dgm:pt modelId="{D374687A-84A4-4AD0-81B2-5069037D2E55}">
      <dgm:prSet phldrT="[Text]" custT="1"/>
      <dgm:spPr/>
      <dgm:t>
        <a:bodyPr/>
        <a:lstStyle>
          <a:defPPr>
            <a:defRPr kern="1200" smtId="4294967295"/>
          </a:defPPr>
        </a:lstStyle>
        <a:p>
          <a:r>
            <a:rPr lang="cs-CZ" sz="1600" smtClean="0"/>
            <a:t>PGRLF, a.s.</a:t>
          </a:r>
          <a:endParaRPr lang="cs-CZ" sz="1600"/>
        </a:p>
      </dgm:t>
    </dgm:pt>
    <dgm:pt modelId="{39CB6A60-43E2-4568-8F12-2851A7CBD807}" type="sibTrans" cxnId="{ECF33C44-FD6A-4A4B-A2B6-A7FCE2645D58}">
      <dgm:prSet/>
      <dgm:spPr/>
      <dgm:t>
        <a:bodyPr/>
        <a:lstStyle>
          <a:defPPr>
            <a:defRPr kern="1200" smtId="4294967295"/>
          </a:defPPr>
        </a:lstStyle>
        <a:p>
          <a:endParaRPr lang="cs-CZ"/>
        </a:p>
      </dgm:t>
    </dgm:pt>
    <dgm:pt modelId="{18AEEE9E-F89C-491B-AD68-E2CAB2235CC6}" type="parTrans" cxnId="{2C7E041D-9EA0-4822-B6AA-0A5C13098D17}">
      <dgm:prSet/>
      <dgm:spPr/>
      <dgm:t>
        <a:bodyPr/>
        <a:lstStyle>
          <a:defPPr>
            <a:defRPr kern="1200" smtId="4294967295"/>
          </a:defPPr>
        </a:lstStyle>
        <a:p>
          <a:endParaRPr lang="cs-CZ"/>
        </a:p>
      </dgm:t>
    </dgm:pt>
    <dgm:pt modelId="{57BDDFAA-795D-413E-9402-482CC8BB5053}">
      <dgm:prSet phldrT="[Text]" custT="1"/>
      <dgm:spPr/>
      <dgm:t>
        <a:bodyPr/>
        <a:lstStyle>
          <a:defPPr>
            <a:defRPr kern="1200" smtId="4294967295"/>
          </a:defPPr>
        </a:lstStyle>
        <a:p>
          <a:r>
            <a:rPr lang="cs-CZ" sz="1600" smtClean="0"/>
            <a:t>SŽDC, s. o.</a:t>
          </a:r>
          <a:endParaRPr lang="cs-CZ" sz="1600"/>
        </a:p>
      </dgm:t>
    </dgm:pt>
    <dgm:pt modelId="{4C8296AB-1D5C-4EF7-9F50-E7000B92A36B}" type="sibTrans" cxnId="{2C7E041D-9EA0-4822-B6AA-0A5C13098D17}">
      <dgm:prSet/>
      <dgm:spPr/>
      <dgm:t>
        <a:bodyPr/>
        <a:lstStyle>
          <a:defPPr>
            <a:defRPr kern="1200" smtId="4294967295"/>
          </a:defPPr>
        </a:lstStyle>
        <a:p>
          <a:endParaRPr lang="cs-CZ"/>
        </a:p>
      </dgm:t>
    </dgm:pt>
    <dgm:pt modelId="{6163B4F5-8A15-44A2-A4AF-57AF74217BA5}" type="parTrans" cxnId="{8C7FEA5F-AE50-4263-9FF2-20B393CA7BC3}">
      <dgm:prSet/>
      <dgm:spPr/>
      <dgm:t>
        <a:bodyPr/>
        <a:lstStyle>
          <a:defPPr>
            <a:defRPr kern="1200" smtId="4294967295"/>
          </a:defPPr>
        </a:lstStyle>
        <a:p>
          <a:endParaRPr lang="cs-CZ"/>
        </a:p>
      </dgm:t>
    </dgm:pt>
    <dgm:pt modelId="{9F7DFBF1-5AB6-4C40-8688-8642E2BFECD9}">
      <dgm:prSet phldrT="[Text]" custT="1"/>
      <dgm:spPr/>
      <dgm:t>
        <a:bodyPr/>
        <a:lstStyle>
          <a:defPPr>
            <a:defRPr kern="1200" smtId="4294967295"/>
          </a:defPPr>
        </a:lstStyle>
        <a:p>
          <a:r>
            <a:rPr lang="cs-CZ" sz="1600" smtClean="0"/>
            <a:t>Ostatní (6)</a:t>
          </a:r>
          <a:endParaRPr lang="cs-CZ" sz="1600"/>
        </a:p>
      </dgm:t>
    </dgm:pt>
    <dgm:pt modelId="{D7E82641-142A-4903-9537-57DFDB794FD1}" type="sibTrans" cxnId="{8C7FEA5F-AE50-4263-9FF2-20B393CA7BC3}">
      <dgm:prSet/>
      <dgm:spPr/>
      <dgm:t>
        <a:bodyPr/>
        <a:lstStyle>
          <a:defPPr>
            <a:defRPr kern="1200" smtId="4294967295"/>
          </a:defPPr>
        </a:lstStyle>
        <a:p>
          <a:endParaRPr lang="cs-CZ"/>
        </a:p>
      </dgm:t>
    </dgm:pt>
    <dgm:pt modelId="{45289F02-87DD-4851-AC91-E641ED1B5548}" type="sibTrans" cxnId="{722CFB4D-792A-4256-8D4F-9A6EC9AD5C0C}">
      <dgm:prSet/>
      <dgm:spPr/>
      <dgm:t>
        <a:bodyPr/>
        <a:lstStyle>
          <a:defPPr>
            <a:defRPr kern="1200" smtId="4294967295"/>
          </a:defPPr>
        </a:lstStyle>
        <a:p>
          <a:endParaRPr lang="cs-CZ"/>
        </a:p>
      </dgm:t>
    </dgm:pt>
    <dgm:pt modelId="{11FEFFEC-DA28-48FA-A6BD-A49AEB87ACBF}" type="parTrans" cxnId="{41D4E22F-D020-4CA7-BFC9-39F6A2A3AF0F}">
      <dgm:prSet/>
      <dgm:spPr/>
      <dgm:t>
        <a:bodyPr/>
        <a:lstStyle>
          <a:defPPr>
            <a:defRPr kern="1200" smtId="4294967295"/>
          </a:defPPr>
        </a:lstStyle>
        <a:p>
          <a:endParaRPr lang="cs-CZ"/>
        </a:p>
      </dgm:t>
    </dgm:pt>
    <dgm:pt modelId="{52C7730C-631F-4687-A7F6-30DDE8DE8939}">
      <dgm:prSet phldrT="[Text]" custT="1"/>
      <dgm:spPr>
        <a:solidFill>
          <a:schemeClr val="accent5">
            <a:lumMod val="75000"/>
          </a:schemeClr>
        </a:solidFill>
      </dgm:spPr>
      <dgm:t>
        <a:bodyPr/>
        <a:lstStyle>
          <a:defPPr>
            <a:defRPr kern="1200" smtId="4294967295"/>
          </a:defPPr>
        </a:lstStyle>
        <a:p>
          <a:r>
            <a:rPr lang="cs-CZ" sz="2400" b="1" smtClean="0"/>
            <a:t>Místní vláda</a:t>
          </a:r>
          <a:endParaRPr lang="cs-CZ" sz="2400" b="1"/>
        </a:p>
      </dgm:t>
    </dgm:pt>
    <dgm:pt modelId="{11DD85A0-683E-4714-8FA1-214A867C784E}" type="parTrans" cxnId="{2334018B-B69B-4F01-94BD-88B2EC3E10DF}">
      <dgm:prSet/>
      <dgm:spPr/>
      <dgm:t>
        <a:bodyPr/>
        <a:lstStyle>
          <a:defPPr>
            <a:defRPr kern="1200" smtId="4294967295"/>
          </a:defPPr>
        </a:lstStyle>
        <a:p>
          <a:endParaRPr lang="cs-CZ"/>
        </a:p>
      </dgm:t>
    </dgm:pt>
    <dgm:pt modelId="{C6C48C86-4A3E-4882-A837-2F5655C9A0E7}">
      <dgm:prSet phldrT="[Text]" custT="1"/>
      <dgm:spPr/>
      <dgm:t>
        <a:bodyPr/>
        <a:lstStyle>
          <a:defPPr>
            <a:defRPr kern="1200" smtId="4294967295"/>
          </a:defPPr>
        </a:lstStyle>
        <a:p>
          <a:r>
            <a:rPr lang="cs-CZ" sz="1600" smtClean="0"/>
            <a:t>Kraje a hl. m. Praha (14)</a:t>
          </a:r>
          <a:endParaRPr lang="cs-CZ" sz="1600"/>
        </a:p>
      </dgm:t>
    </dgm:pt>
    <dgm:pt modelId="{F2DB56FE-62EC-405D-9802-34D21F4E8F3E}" type="sibTrans" cxnId="{2334018B-B69B-4F01-94BD-88B2EC3E10DF}">
      <dgm:prSet/>
      <dgm:spPr/>
      <dgm:t>
        <a:bodyPr/>
        <a:lstStyle>
          <a:defPPr>
            <a:defRPr kern="1200" smtId="4294967295"/>
          </a:defPPr>
        </a:lstStyle>
        <a:p>
          <a:endParaRPr lang="cs-CZ"/>
        </a:p>
      </dgm:t>
    </dgm:pt>
    <dgm:pt modelId="{DD125C1A-8333-4319-8653-D2BFB5617703}" type="parTrans" cxnId="{6B1D8899-2533-4B8B-87F2-1DBFE5CAD79D}">
      <dgm:prSet/>
      <dgm:spPr/>
      <dgm:t>
        <a:bodyPr/>
        <a:lstStyle>
          <a:defPPr>
            <a:defRPr kern="1200" smtId="4294967295"/>
          </a:defPPr>
        </a:lstStyle>
        <a:p>
          <a:endParaRPr lang="cs-CZ"/>
        </a:p>
      </dgm:t>
    </dgm:pt>
    <dgm:pt modelId="{069E49B2-E37A-4BE1-9A26-0EFFE759B5DE}">
      <dgm:prSet phldrT="[Text]" custT="1"/>
      <dgm:spPr/>
      <dgm:t>
        <a:bodyPr/>
        <a:lstStyle>
          <a:defPPr>
            <a:defRPr kern="1200" smtId="4294967295"/>
          </a:defPPr>
        </a:lstStyle>
        <a:p>
          <a:r>
            <a:rPr lang="cs-CZ" sz="1600" smtClean="0"/>
            <a:t>Obce (6 247)</a:t>
          </a:r>
          <a:endParaRPr lang="cs-CZ" sz="1600"/>
        </a:p>
      </dgm:t>
    </dgm:pt>
    <dgm:pt modelId="{CBDC3F70-2ED0-4B29-BE01-017848FA2657}" type="sibTrans" cxnId="{6B1D8899-2533-4B8B-87F2-1DBFE5CAD79D}">
      <dgm:prSet/>
      <dgm:spPr/>
      <dgm:t>
        <a:bodyPr/>
        <a:lstStyle>
          <a:defPPr>
            <a:defRPr kern="1200" smtId="4294967295"/>
          </a:defPPr>
        </a:lstStyle>
        <a:p>
          <a:endParaRPr lang="cs-CZ"/>
        </a:p>
      </dgm:t>
    </dgm:pt>
    <dgm:pt modelId="{49BEE177-CEF6-4405-952D-1669A6E94E9A}" type="parTrans" cxnId="{866937A0-086E-4E1A-BCD9-4882AE7EE95A}">
      <dgm:prSet/>
      <dgm:spPr/>
      <dgm:t>
        <a:bodyPr/>
        <a:lstStyle>
          <a:defPPr>
            <a:defRPr kern="1200" smtId="4294967295"/>
          </a:defPPr>
        </a:lstStyle>
        <a:p>
          <a:endParaRPr lang="cs-CZ"/>
        </a:p>
      </dgm:t>
    </dgm:pt>
    <dgm:pt modelId="{2DE62A1C-0327-4E48-A574-97F0654DA5BD}">
      <dgm:prSet phldrT="[Text]" custT="1"/>
      <dgm:spPr/>
      <dgm:t>
        <a:bodyPr/>
        <a:lstStyle>
          <a:defPPr>
            <a:defRPr kern="1200" smtId="4294967295"/>
          </a:defPPr>
        </a:lstStyle>
        <a:p>
          <a:r>
            <a:rPr lang="cs-CZ" sz="1600" smtClean="0"/>
            <a:t>DSO (735)</a:t>
          </a:r>
          <a:endParaRPr lang="cs-CZ" sz="1600"/>
        </a:p>
      </dgm:t>
    </dgm:pt>
    <dgm:pt modelId="{3C52E8B4-2FE5-4A14-A4EA-1CD7C487CDB2}" type="sibTrans" cxnId="{866937A0-086E-4E1A-BCD9-4882AE7EE95A}">
      <dgm:prSet/>
      <dgm:spPr/>
      <dgm:t>
        <a:bodyPr/>
        <a:lstStyle>
          <a:defPPr>
            <a:defRPr kern="1200" smtId="4294967295"/>
          </a:defPPr>
        </a:lstStyle>
        <a:p>
          <a:endParaRPr lang="cs-CZ"/>
        </a:p>
      </dgm:t>
    </dgm:pt>
    <dgm:pt modelId="{9B62E28F-1DA1-4BC1-B974-5C115F3D96BA}" type="parTrans" cxnId="{33496D3A-F186-4D3D-B930-00C8BAFB6488}">
      <dgm:prSet/>
      <dgm:spPr/>
      <dgm:t>
        <a:bodyPr/>
        <a:lstStyle>
          <a:defPPr>
            <a:defRPr kern="1200" smtId="4294967295"/>
          </a:defPPr>
        </a:lstStyle>
        <a:p>
          <a:endParaRPr lang="cs-CZ"/>
        </a:p>
      </dgm:t>
    </dgm:pt>
    <dgm:pt modelId="{5D9F4278-8CD8-4F02-B2DF-0C58ED157D76}">
      <dgm:prSet phldrT="[Text]" custT="1"/>
      <dgm:spPr/>
      <dgm:t>
        <a:bodyPr/>
        <a:lstStyle>
          <a:defPPr>
            <a:defRPr kern="1200" smtId="4294967295"/>
          </a:defPPr>
        </a:lstStyle>
        <a:p>
          <a:r>
            <a:rPr lang="cs-CZ" sz="1600" smtClean="0"/>
            <a:t>RRRS (7)</a:t>
          </a:r>
          <a:endParaRPr lang="cs-CZ" sz="1600"/>
        </a:p>
      </dgm:t>
    </dgm:pt>
    <dgm:pt modelId="{A0DE508D-8694-4C2B-B642-BA009DF1B921}" type="sibTrans" cxnId="{33496D3A-F186-4D3D-B930-00C8BAFB6488}">
      <dgm:prSet/>
      <dgm:spPr/>
      <dgm:t>
        <a:bodyPr/>
        <a:lstStyle>
          <a:defPPr>
            <a:defRPr kern="1200" smtId="4294967295"/>
          </a:defPPr>
        </a:lstStyle>
        <a:p>
          <a:endParaRPr lang="cs-CZ"/>
        </a:p>
      </dgm:t>
    </dgm:pt>
    <dgm:pt modelId="{F0A99FE0-91BE-48AE-BD5F-7DB24C7521C3}" type="parTrans" cxnId="{8E7B8CDB-2C75-4051-91D0-39A355C99C9E}">
      <dgm:prSet/>
      <dgm:spPr/>
      <dgm:t>
        <a:bodyPr/>
        <a:lstStyle>
          <a:defPPr>
            <a:defRPr kern="1200" smtId="4294967295"/>
          </a:defPPr>
        </a:lstStyle>
        <a:p>
          <a:endParaRPr lang="cs-CZ"/>
        </a:p>
      </dgm:t>
    </dgm:pt>
    <dgm:pt modelId="{899FB449-8E1F-4EE8-843D-2EC84181CB68}">
      <dgm:prSet phldrT="[Text]" custT="1"/>
      <dgm:spPr/>
      <dgm:t>
        <a:bodyPr/>
        <a:lstStyle>
          <a:defPPr>
            <a:defRPr kern="1200" smtId="4294967295"/>
          </a:defPPr>
        </a:lstStyle>
        <a:p>
          <a:r>
            <a:rPr lang="cs-CZ" sz="1600" smtClean="0"/>
            <a:t>VVI (1)</a:t>
          </a:r>
          <a:endParaRPr lang="cs-CZ" sz="1600"/>
        </a:p>
      </dgm:t>
    </dgm:pt>
    <dgm:pt modelId="{F48F403C-12B0-43D5-8666-1D377BEF3EF3}" type="sibTrans" cxnId="{8E7B8CDB-2C75-4051-91D0-39A355C99C9E}">
      <dgm:prSet/>
      <dgm:spPr/>
      <dgm:t>
        <a:bodyPr/>
        <a:lstStyle>
          <a:defPPr>
            <a:defRPr kern="1200" smtId="4294967295"/>
          </a:defPPr>
        </a:lstStyle>
        <a:p>
          <a:endParaRPr lang="cs-CZ"/>
        </a:p>
      </dgm:t>
    </dgm:pt>
    <dgm:pt modelId="{16A690F1-F62B-4BA4-8580-C91BB81716BC}" type="parTrans" cxnId="{55D24881-2702-4C94-B324-DFD9635A2538}">
      <dgm:prSet/>
      <dgm:spPr/>
      <dgm:t>
        <a:bodyPr/>
        <a:lstStyle>
          <a:defPPr>
            <a:defRPr kern="1200" smtId="4294967295"/>
          </a:defPPr>
        </a:lstStyle>
        <a:p>
          <a:endParaRPr lang="cs-CZ"/>
        </a:p>
      </dgm:t>
    </dgm:pt>
    <dgm:pt modelId="{838966CD-EDB0-40BE-BEF8-5AE44D5A1A19}">
      <dgm:prSet phldrT="[Text]" custT="1"/>
      <dgm:spPr/>
      <dgm:t>
        <a:bodyPr/>
        <a:lstStyle>
          <a:defPPr>
            <a:defRPr kern="1200" smtId="4294967295"/>
          </a:defPPr>
        </a:lstStyle>
        <a:p>
          <a:r>
            <a:rPr lang="cs-CZ" sz="1600" smtClean="0"/>
            <a:t>Příspěvkové organizace zřízené ÚSC a DSO (9 819)</a:t>
          </a:r>
          <a:endParaRPr lang="cs-CZ" sz="1600"/>
        </a:p>
      </dgm:t>
    </dgm:pt>
    <dgm:pt modelId="{D838378E-006E-40CB-8C4A-1F98F40E2031}" type="sibTrans" cxnId="{55D24881-2702-4C94-B324-DFD9635A2538}">
      <dgm:prSet/>
      <dgm:spPr/>
      <dgm:t>
        <a:bodyPr/>
        <a:lstStyle>
          <a:defPPr>
            <a:defRPr kern="1200" smtId="4294967295"/>
          </a:defPPr>
        </a:lstStyle>
        <a:p>
          <a:endParaRPr lang="cs-CZ"/>
        </a:p>
      </dgm:t>
    </dgm:pt>
    <dgm:pt modelId="{72CE3B22-50CB-4823-B213-57455CB1425E}" type="parTrans" cxnId="{43935C19-9C0C-4394-A279-EFEFCDCBFD23}">
      <dgm:prSet/>
      <dgm:spPr/>
      <dgm:t>
        <a:bodyPr/>
        <a:lstStyle>
          <a:defPPr>
            <a:defRPr kern="1200" smtId="4294967295"/>
          </a:defPPr>
        </a:lstStyle>
        <a:p>
          <a:endParaRPr lang="cs-CZ"/>
        </a:p>
      </dgm:t>
    </dgm:pt>
    <dgm:pt modelId="{D8EAF4F5-A987-4A16-989E-7F5E55A57EB3}">
      <dgm:prSet phldrT="[Text]" custT="1"/>
      <dgm:spPr/>
      <dgm:t>
        <a:bodyPr/>
        <a:lstStyle>
          <a:defPPr>
            <a:defRPr kern="1200" smtId="4294967295"/>
          </a:defPPr>
        </a:lstStyle>
        <a:p>
          <a:r>
            <a:rPr lang="cs-CZ" sz="1600" smtClean="0"/>
            <a:t>Zájmová sdružení PO (6)</a:t>
          </a:r>
          <a:endParaRPr lang="cs-CZ" sz="1600"/>
        </a:p>
      </dgm:t>
    </dgm:pt>
    <dgm:pt modelId="{EA146838-9AA0-4DB4-8B4C-5242834BD03C}" type="sibTrans" cxnId="{43935C19-9C0C-4394-A279-EFEFCDCBFD23}">
      <dgm:prSet/>
      <dgm:spPr/>
      <dgm:t>
        <a:bodyPr/>
        <a:lstStyle>
          <a:defPPr>
            <a:defRPr kern="1200" smtId="4294967295"/>
          </a:defPPr>
        </a:lstStyle>
        <a:p>
          <a:endParaRPr lang="cs-CZ"/>
        </a:p>
      </dgm:t>
    </dgm:pt>
    <dgm:pt modelId="{A4CC8440-6CBB-4B7C-A623-AEC6862EE650}" type="parTrans" cxnId="{CBCD4BEA-2885-47CD-8366-EAD9308087E2}">
      <dgm:prSet/>
      <dgm:spPr/>
      <dgm:t>
        <a:bodyPr/>
        <a:lstStyle>
          <a:defPPr>
            <a:defRPr kern="1200" smtId="4294967295"/>
          </a:defPPr>
        </a:lstStyle>
        <a:p>
          <a:endParaRPr lang="cs-CZ"/>
        </a:p>
      </dgm:t>
    </dgm:pt>
    <dgm:pt modelId="{1584420A-A09D-408F-8518-744F4454DD64}">
      <dgm:prSet phldrT="[Text]" custT="1"/>
      <dgm:spPr/>
      <dgm:t>
        <a:bodyPr/>
        <a:lstStyle>
          <a:defPPr>
            <a:defRPr kern="1200" smtId="4294967295"/>
          </a:defPPr>
        </a:lstStyle>
        <a:p>
          <a:r>
            <a:rPr lang="cs-CZ" sz="1600" smtClean="0"/>
            <a:t>Ostatní (5)</a:t>
          </a:r>
          <a:endParaRPr lang="cs-CZ" sz="1600"/>
        </a:p>
      </dgm:t>
    </dgm:pt>
    <dgm:pt modelId="{6C1A49C7-9FE6-43EB-80CD-9C24AD75211E}" type="sibTrans" cxnId="{CBCD4BEA-2885-47CD-8366-EAD9308087E2}">
      <dgm:prSet/>
      <dgm:spPr/>
      <dgm:t>
        <a:bodyPr/>
        <a:lstStyle>
          <a:defPPr>
            <a:defRPr kern="1200" smtId="4294967295"/>
          </a:defPPr>
        </a:lstStyle>
        <a:p>
          <a:endParaRPr lang="cs-CZ"/>
        </a:p>
      </dgm:t>
    </dgm:pt>
    <dgm:pt modelId="{264F060D-51DC-466C-9C72-684EFE0744E7}" type="sibTrans" cxnId="{41D4E22F-D020-4CA7-BFC9-39F6A2A3AF0F}">
      <dgm:prSet/>
      <dgm:spPr/>
      <dgm:t>
        <a:bodyPr/>
        <a:lstStyle>
          <a:defPPr>
            <a:defRPr kern="1200" smtId="4294967295"/>
          </a:defPPr>
        </a:lstStyle>
        <a:p>
          <a:endParaRPr lang="cs-CZ"/>
        </a:p>
      </dgm:t>
    </dgm:pt>
    <dgm:pt modelId="{6077D74C-8CC0-456D-8948-BB0A1CA22646}" type="parTrans" cxnId="{6CCDD6CC-5202-492C-B3B3-C4403B9269A6}">
      <dgm:prSet/>
      <dgm:spPr/>
      <dgm:t>
        <a:bodyPr/>
        <a:lstStyle>
          <a:defPPr>
            <a:defRPr kern="1200" smtId="4294967295"/>
          </a:defPPr>
        </a:lstStyle>
        <a:p>
          <a:endParaRPr lang="cs-CZ"/>
        </a:p>
      </dgm:t>
    </dgm:pt>
    <dgm:pt modelId="{8BB499A2-B496-4754-9642-743262D7482C}">
      <dgm:prSet phldrT="[Text]" custT="1"/>
      <dgm:spPr>
        <a:solidFill>
          <a:schemeClr val="accent5">
            <a:lumMod val="60000"/>
            <a:lumOff val="40000"/>
          </a:schemeClr>
        </a:solidFill>
      </dgm:spPr>
      <dgm:t>
        <a:bodyPr/>
        <a:lstStyle>
          <a:defPPr>
            <a:defRPr kern="1200" smtId="4294967295"/>
          </a:defPPr>
        </a:lstStyle>
        <a:p>
          <a:r>
            <a:rPr lang="cs-CZ" sz="2400" b="1" smtClean="0"/>
            <a:t>Fondy soc. zabezpečení</a:t>
          </a:r>
          <a:endParaRPr lang="cs-CZ" sz="2400" b="1"/>
        </a:p>
      </dgm:t>
    </dgm:pt>
    <dgm:pt modelId="{B9B66E37-7CE9-444A-9A91-18FF3663C095}" type="parTrans" cxnId="{7AE3ECB4-8001-4736-97F0-AC11D3316438}">
      <dgm:prSet/>
      <dgm:spPr/>
      <dgm:t>
        <a:bodyPr/>
        <a:lstStyle>
          <a:defPPr>
            <a:defRPr kern="1200" smtId="4294967295"/>
          </a:defPPr>
        </a:lstStyle>
        <a:p>
          <a:endParaRPr lang="cs-CZ"/>
        </a:p>
      </dgm:t>
    </dgm:pt>
    <dgm:pt modelId="{DBCF8756-CB7E-4699-B149-20E45CDBE278}">
      <dgm:prSet phldrT="[Text]" custT="1"/>
      <dgm:spPr/>
      <dgm:t>
        <a:bodyPr/>
        <a:lstStyle>
          <a:defPPr>
            <a:defRPr kern="1200" smtId="4294967295"/>
          </a:defPPr>
        </a:lstStyle>
        <a:p>
          <a:r>
            <a:rPr lang="cs-CZ" sz="1700" smtClean="0"/>
            <a:t>Zdravotní pojišťovny </a:t>
          </a:r>
          <a:r>
            <a:rPr lang="cs-CZ" sz="1600" smtClean="0"/>
            <a:t>(7)</a:t>
          </a:r>
          <a:endParaRPr lang="cs-CZ" sz="1600"/>
        </a:p>
      </dgm:t>
    </dgm:pt>
    <dgm:pt modelId="{C6282142-54AE-457C-B737-3DA5D292C66B}" type="sibTrans" cxnId="{7AE3ECB4-8001-4736-97F0-AC11D3316438}">
      <dgm:prSet/>
      <dgm:spPr/>
      <dgm:t>
        <a:bodyPr/>
        <a:lstStyle>
          <a:defPPr>
            <a:defRPr kern="1200" smtId="4294967295"/>
          </a:defPPr>
        </a:lstStyle>
        <a:p>
          <a:endParaRPr lang="cs-CZ"/>
        </a:p>
      </dgm:t>
    </dgm:pt>
    <dgm:pt modelId="{9D2F9D44-E82B-4AAE-96AF-EB96AD2EFA89}" type="parTrans" cxnId="{D416A8E9-F79B-477D-91A1-51CF23A354A4}">
      <dgm:prSet/>
      <dgm:spPr/>
      <dgm:t>
        <a:bodyPr/>
        <a:lstStyle>
          <a:defPPr>
            <a:defRPr kern="1200" smtId="4294967295"/>
          </a:defPPr>
        </a:lstStyle>
        <a:p>
          <a:endParaRPr lang="cs-CZ"/>
        </a:p>
      </dgm:t>
    </dgm:pt>
    <dgm:pt modelId="{0539A354-2ED3-4C2A-AC6A-3CA4557AED82}">
      <dgm:prSet phldrT="[Text]" custT="1"/>
      <dgm:spPr/>
      <dgm:t>
        <a:bodyPr/>
        <a:lstStyle>
          <a:defPPr>
            <a:defRPr kern="1200" smtId="4294967295"/>
          </a:defPPr>
        </a:lstStyle>
        <a:p>
          <a:r>
            <a:rPr lang="cs-CZ" sz="1700" smtClean="0"/>
            <a:t>Sdružení PO zal. ZP </a:t>
          </a:r>
          <a:r>
            <a:rPr lang="cs-CZ" sz="1600" smtClean="0"/>
            <a:t>(4)</a:t>
          </a:r>
          <a:endParaRPr lang="cs-CZ" sz="1600"/>
        </a:p>
      </dgm:t>
    </dgm:pt>
    <dgm:pt modelId="{25DD4EF0-1317-43F8-9D33-9257DEAD893D}" type="sibTrans" cxnId="{D416A8E9-F79B-477D-91A1-51CF23A354A4}">
      <dgm:prSet/>
      <dgm:spPr/>
      <dgm:t>
        <a:bodyPr/>
        <a:lstStyle>
          <a:defPPr>
            <a:defRPr kern="1200" smtId="4294967295"/>
          </a:defPPr>
        </a:lstStyle>
        <a:p>
          <a:endParaRPr lang="cs-CZ"/>
        </a:p>
      </dgm:t>
    </dgm:pt>
    <dgm:pt modelId="{681DA5B0-0EC5-4064-8CFB-F10B403980E1}" type="sibTrans" cxnId="{6CCDD6CC-5202-492C-B3B3-C4403B9269A6}">
      <dgm:prSet/>
      <dgm:spPr/>
      <dgm:t>
        <a:bodyPr/>
        <a:lstStyle>
          <a:defPPr>
            <a:defRPr kern="1200" smtId="4294967295"/>
          </a:defPPr>
        </a:lstStyle>
        <a:p>
          <a:endParaRPr lang="cs-CZ"/>
        </a:p>
      </dgm:t>
    </dgm:pt>
    <dgm:pt modelId="{43C90E25-8CA1-4849-88F6-DD3AB7693BB6}" type="pres">
      <dgm:prSet presAssocID="{B3257B55-7763-486E-B5F6-226F4BCAD2C7}" presName="Name0">
        <dgm:presLayoutVars>
          <dgm:dir/>
          <dgm:animLvl val="lvl"/>
          <dgm:resizeHandles val="exact"/>
        </dgm:presLayoutVars>
      </dgm:prSet>
      <dgm:spPr/>
      <dgm:t>
        <a:bodyPr/>
        <a:lstStyle>
          <a:defPPr>
            <a:defRPr kern="1200" smtId="4294967295"/>
          </a:defPPr>
        </a:lstStyle>
        <a:p>
          <a:endParaRPr lang="cs-CZ"/>
        </a:p>
      </dgm:t>
    </dgm:pt>
    <dgm:pt modelId="{9BC691D9-001F-4D2C-9699-02FCDDE26837}" type="pres">
      <dgm:prSet presAssocID="{0C95ED24-D90E-4F14-B06C-DBA331DB17A6}" presName="composite"/>
      <dgm:spPr/>
      <dgm:t>
        <a:bodyPr/>
        <a:lstStyle>
          <a:defPPr>
            <a:defRPr kern="1200" smtId="4294967295"/>
          </a:defPPr>
        </a:lstStyle>
        <a:p/>
      </dgm:t>
    </dgm:pt>
    <dgm:pt modelId="{61CB243B-BD55-4B0F-8D36-F7316668F0A4}" type="pres">
      <dgm:prSet presAssocID="{0C95ED24-D90E-4F14-B06C-DBA331DB17A6}" presName="parTx" presStyleLbl="alignNode1" presStyleCnt="3" custScaleX="114888">
        <dgm:presLayoutVars>
          <dgm:chMax val="0"/>
          <dgm:chPref val="0"/>
          <dgm:bulletEnabled val="1"/>
        </dgm:presLayoutVars>
      </dgm:prSet>
      <dgm:spPr/>
      <dgm:t>
        <a:bodyPr/>
        <a:lstStyle>
          <a:defPPr>
            <a:defRPr kern="1200" smtId="4294967295"/>
          </a:defPPr>
        </a:lstStyle>
        <a:p>
          <a:endParaRPr lang="cs-CZ"/>
        </a:p>
      </dgm:t>
    </dgm:pt>
    <dgm:pt modelId="{39BC7FE7-8A6F-43C0-ADC2-8F2E5B937334}" type="pres">
      <dgm:prSet presAssocID="{0C95ED24-D90E-4F14-B06C-DBA331DB17A6}" presName="desTx" presStyleLbl="alignAccFollowNode1" presStyleCnt="3" custScaleX="114888">
        <dgm:presLayoutVars>
          <dgm:bulletEnabled val="1"/>
        </dgm:presLayoutVars>
      </dgm:prSet>
      <dgm:spPr/>
      <dgm:t>
        <a:bodyPr/>
        <a:lstStyle>
          <a:defPPr>
            <a:defRPr kern="1200" smtId="4294967295"/>
          </a:defPPr>
        </a:lstStyle>
        <a:p>
          <a:endParaRPr lang="cs-CZ"/>
        </a:p>
      </dgm:t>
    </dgm:pt>
    <dgm:pt modelId="{722239D2-E426-4640-A793-000002F67AEF}" type="pres">
      <dgm:prSet presAssocID="{45289F02-87DD-4851-AC91-E641ED1B5548}" presName="space"/>
      <dgm:spPr/>
      <dgm:t>
        <a:bodyPr/>
        <a:lstStyle>
          <a:defPPr>
            <a:defRPr kern="1200" smtId="4294967295"/>
          </a:defPPr>
        </a:lstStyle>
        <a:p/>
      </dgm:t>
    </dgm:pt>
    <dgm:pt modelId="{88A63301-50BC-4209-87C2-880B0E2BD868}" type="pres">
      <dgm:prSet presAssocID="{52C7730C-631F-4687-A7F6-30DDE8DE8939}" presName="composite"/>
      <dgm:spPr/>
      <dgm:t>
        <a:bodyPr/>
        <a:lstStyle>
          <a:defPPr>
            <a:defRPr kern="1200" smtId="4294967295"/>
          </a:defPPr>
        </a:lstStyle>
        <a:p/>
      </dgm:t>
    </dgm:pt>
    <dgm:pt modelId="{AE72E81C-E416-49D8-AF39-CAB5253691DD}" type="pres">
      <dgm:prSet presAssocID="{52C7730C-631F-4687-A7F6-30DDE8DE8939}" presName="parTx" presStyleLbl="alignNode1" presStyleIdx="1" presStyleCnt="3" custScaleX="116172">
        <dgm:presLayoutVars>
          <dgm:chMax val="0"/>
          <dgm:chPref val="0"/>
          <dgm:bulletEnabled val="1"/>
        </dgm:presLayoutVars>
      </dgm:prSet>
      <dgm:spPr/>
      <dgm:t>
        <a:bodyPr/>
        <a:lstStyle>
          <a:defPPr>
            <a:defRPr kern="1200" smtId="4294967295"/>
          </a:defPPr>
        </a:lstStyle>
        <a:p>
          <a:endParaRPr lang="cs-CZ"/>
        </a:p>
      </dgm:t>
    </dgm:pt>
    <dgm:pt modelId="{92664844-7776-47EC-A6E9-8C2DC44D53DE}" type="pres">
      <dgm:prSet presAssocID="{52C7730C-631F-4687-A7F6-30DDE8DE8939}" presName="desTx" presStyleLbl="alignAccFollowNode1" presStyleIdx="1" presStyleCnt="3" custScaleX="116172">
        <dgm:presLayoutVars>
          <dgm:bulletEnabled val="1"/>
        </dgm:presLayoutVars>
      </dgm:prSet>
      <dgm:spPr/>
      <dgm:t>
        <a:bodyPr/>
        <a:lstStyle>
          <a:defPPr>
            <a:defRPr kern="1200" smtId="4294967295"/>
          </a:defPPr>
        </a:lstStyle>
        <a:p>
          <a:endParaRPr lang="cs-CZ"/>
        </a:p>
      </dgm:t>
    </dgm:pt>
    <dgm:pt modelId="{8D38847D-B7CD-4B07-A89C-B0642FEC1ADC}" type="pres">
      <dgm:prSet presAssocID="{264F060D-51DC-466C-9C72-684EFE0744E7}" presName="space"/>
      <dgm:spPr/>
      <dgm:t>
        <a:bodyPr/>
        <a:lstStyle>
          <a:defPPr>
            <a:defRPr kern="1200" smtId="4294967295"/>
          </a:defPPr>
        </a:lstStyle>
        <a:p/>
      </dgm:t>
    </dgm:pt>
    <dgm:pt modelId="{07AC9B75-DE4A-4EDC-963F-C58EA28DCE92}" type="pres">
      <dgm:prSet presAssocID="{8BB499A2-B496-4754-9642-743262D7482C}" presName="composite"/>
      <dgm:spPr/>
      <dgm:t>
        <a:bodyPr/>
        <a:lstStyle>
          <a:defPPr>
            <a:defRPr kern="1200" smtId="4294967295"/>
          </a:defPPr>
        </a:lstStyle>
        <a:p/>
      </dgm:t>
    </dgm:pt>
    <dgm:pt modelId="{D544F17C-5FEB-47A3-8492-DA7CCA49DC76}" type="pres">
      <dgm:prSet presAssocID="{8BB499A2-B496-4754-9642-743262D7482C}" presName="parTx" presStyleLbl="alignNode1" presStyleIdx="2" presStyleCnt="3" custScaleX="113519">
        <dgm:presLayoutVars>
          <dgm:chMax val="0"/>
          <dgm:chPref val="0"/>
          <dgm:bulletEnabled val="1"/>
        </dgm:presLayoutVars>
      </dgm:prSet>
      <dgm:spPr/>
      <dgm:t>
        <a:bodyPr/>
        <a:lstStyle>
          <a:defPPr>
            <a:defRPr kern="1200" smtId="4294967295"/>
          </a:defPPr>
        </a:lstStyle>
        <a:p>
          <a:endParaRPr lang="cs-CZ"/>
        </a:p>
      </dgm:t>
    </dgm:pt>
    <dgm:pt modelId="{FBBB8D80-FCE4-44E9-AC46-604C28638807}" type="pres">
      <dgm:prSet presAssocID="{8BB499A2-B496-4754-9642-743262D7482C}" presName="desTx" presStyleLbl="alignAccFollowNode1" presStyleIdx="2" presStyleCnt="3" custScaleX="113519">
        <dgm:presLayoutVars>
          <dgm:bulletEnabled val="1"/>
        </dgm:presLayoutVars>
      </dgm:prSet>
      <dgm:spPr/>
      <dgm:t>
        <a:bodyPr/>
        <a:lstStyle>
          <a:defPPr>
            <a:defRPr kern="1200" smtId="4294967295"/>
          </a:defPPr>
        </a:lstStyle>
        <a:p>
          <a:endParaRPr lang="cs-CZ"/>
        </a:p>
      </dgm:t>
    </dgm:pt>
  </dgm:ptLst>
  <dgm:cxnLst>
    <dgm:cxn modelId="{722CFB4D-792A-4256-8D4F-9A6EC9AD5C0C}" srcId="{B3257B55-7763-486E-B5F6-226F4BCAD2C7}" destId="{0C95ED24-D90E-4F14-B06C-DBA331DB17A6}" srcOrd="0" destOrd="0" parTransId="{D4A07B3C-ECDE-4FF1-9A31-69ED3360FD4E}" sibTransId="{45289F02-87DD-4851-AC91-E641ED1B5548}"/>
    <dgm:cxn modelId="{4D4BA93E-CA38-4D26-9ABC-EE8BEC5BE2EB}" srcId="{0C95ED24-D90E-4F14-B06C-DBA331DB17A6}" destId="{93BB1248-276B-4925-8AF9-AEF2BC682545}" srcOrd="0" destOrd="0" parTransId="{5D6283E1-FEA5-4118-9B67-E4462A1E5610}" sibTransId="{3E6C269F-1887-4A4C-8748-6B044E637B97}"/>
    <dgm:cxn modelId="{C965218C-5259-4E6F-AF99-145B209A75C8}" srcId="{0C95ED24-D90E-4F14-B06C-DBA331DB17A6}" destId="{CC57747B-6427-425C-ADC9-28680B79A6E9}" srcOrd="1" destOrd="0" parTransId="{E2467626-DDD3-494E-A6AE-2FAA53593D86}" sibTransId="{5BEFAC27-0F2E-40CB-ACE9-C47F4235E524}"/>
    <dgm:cxn modelId="{D507F4CE-CFB5-49CD-9A79-C203995BA439}" srcId="{0C95ED24-D90E-4F14-B06C-DBA331DB17A6}" destId="{3C94B860-5408-4729-A3AE-5A8E070A3C16}" srcOrd="2" destOrd="0" parTransId="{DC1CC6A2-1418-4CBA-995E-7A2907FC2A00}" sibTransId="{15150CAD-EF0A-4893-AB19-9880AF84D1EC}"/>
    <dgm:cxn modelId="{ADDED7B1-8575-4738-8F28-9537BAC32F30}" srcId="{0C95ED24-D90E-4F14-B06C-DBA331DB17A6}" destId="{409D5896-D88A-4007-80C5-02899ECC1858}" srcOrd="3" destOrd="0" parTransId="{9D0D91EA-D271-4813-8CDF-DBA7594FA4A6}" sibTransId="{23ECBBF8-CFE3-4589-A5F9-46A08BB139B0}"/>
    <dgm:cxn modelId="{9788115A-CB18-4C37-AC22-A35562BBFE77}" srcId="{0C95ED24-D90E-4F14-B06C-DBA331DB17A6}" destId="{A3CA1ACB-2DE1-48B5-9332-BBB4CAF82DC1}" srcOrd="4" destOrd="0" parTransId="{49328D16-610B-4E73-BABA-8A19697AB967}" sibTransId="{F4BA5600-839D-489E-B043-1F682AFAF861}"/>
    <dgm:cxn modelId="{ECF33C44-FD6A-4A4B-A2B6-A7FCE2645D58}" srcId="{0C95ED24-D90E-4F14-B06C-DBA331DB17A6}" destId="{D374687A-84A4-4AD0-81B2-5069037D2E55}" srcOrd="5" destOrd="0" parTransId="{D78B5725-AE11-4C7E-AB12-D4257CCA596F}" sibTransId="{39CB6A60-43E2-4568-8F12-2851A7CBD807}"/>
    <dgm:cxn modelId="{2C7E041D-9EA0-4822-B6AA-0A5C13098D17}" srcId="{0C95ED24-D90E-4F14-B06C-DBA331DB17A6}" destId="{57BDDFAA-795D-413E-9402-482CC8BB5053}" srcOrd="6" destOrd="0" parTransId="{18AEEE9E-F89C-491B-AD68-E2CAB2235CC6}" sibTransId="{4C8296AB-1D5C-4EF7-9F50-E7000B92A36B}"/>
    <dgm:cxn modelId="{8C7FEA5F-AE50-4263-9FF2-20B393CA7BC3}" srcId="{0C95ED24-D90E-4F14-B06C-DBA331DB17A6}" destId="{9F7DFBF1-5AB6-4C40-8688-8642E2BFECD9}" srcOrd="7" destOrd="0" parTransId="{6163B4F5-8A15-44A2-A4AF-57AF74217BA5}" sibTransId="{D7E82641-142A-4903-9537-57DFDB794FD1}"/>
    <dgm:cxn modelId="{41D4E22F-D020-4CA7-BFC9-39F6A2A3AF0F}" srcId="{B3257B55-7763-486E-B5F6-226F4BCAD2C7}" destId="{52C7730C-631F-4687-A7F6-30DDE8DE8939}" srcOrd="1" destOrd="0" parTransId="{11FEFFEC-DA28-48FA-A6BD-A49AEB87ACBF}" sibTransId="{264F060D-51DC-466C-9C72-684EFE0744E7}"/>
    <dgm:cxn modelId="{2334018B-B69B-4F01-94BD-88B2EC3E10DF}" srcId="{52C7730C-631F-4687-A7F6-30DDE8DE8939}" destId="{C6C48C86-4A3E-4882-A837-2F5655C9A0E7}" srcOrd="0" destOrd="0" parTransId="{11DD85A0-683E-4714-8FA1-214A867C784E}" sibTransId="{F2DB56FE-62EC-405D-9802-34D21F4E8F3E}"/>
    <dgm:cxn modelId="{6B1D8899-2533-4B8B-87F2-1DBFE5CAD79D}" srcId="{52C7730C-631F-4687-A7F6-30DDE8DE8939}" destId="{069E49B2-E37A-4BE1-9A26-0EFFE759B5DE}" srcOrd="1" destOrd="0" parTransId="{DD125C1A-8333-4319-8653-D2BFB5617703}" sibTransId="{CBDC3F70-2ED0-4B29-BE01-017848FA2657}"/>
    <dgm:cxn modelId="{866937A0-086E-4E1A-BCD9-4882AE7EE95A}" srcId="{52C7730C-631F-4687-A7F6-30DDE8DE8939}" destId="{2DE62A1C-0327-4E48-A574-97F0654DA5BD}" srcOrd="2" destOrd="0" parTransId="{49BEE177-CEF6-4405-952D-1669A6E94E9A}" sibTransId="{3C52E8B4-2FE5-4A14-A4EA-1CD7C487CDB2}"/>
    <dgm:cxn modelId="{33496D3A-F186-4D3D-B930-00C8BAFB6488}" srcId="{52C7730C-631F-4687-A7F6-30DDE8DE8939}" destId="{5D9F4278-8CD8-4F02-B2DF-0C58ED157D76}" srcOrd="3" destOrd="0" parTransId="{9B62E28F-1DA1-4BC1-B974-5C115F3D96BA}" sibTransId="{A0DE508D-8694-4C2B-B642-BA009DF1B921}"/>
    <dgm:cxn modelId="{8E7B8CDB-2C75-4051-91D0-39A355C99C9E}" srcId="{52C7730C-631F-4687-A7F6-30DDE8DE8939}" destId="{899FB449-8E1F-4EE8-843D-2EC84181CB68}" srcOrd="4" destOrd="0" parTransId="{F0A99FE0-91BE-48AE-BD5F-7DB24C7521C3}" sibTransId="{F48F403C-12B0-43D5-8666-1D377BEF3EF3}"/>
    <dgm:cxn modelId="{55D24881-2702-4C94-B324-DFD9635A2538}" srcId="{52C7730C-631F-4687-A7F6-30DDE8DE8939}" destId="{838966CD-EDB0-40BE-BEF8-5AE44D5A1A19}" srcOrd="5" destOrd="0" parTransId="{16A690F1-F62B-4BA4-8580-C91BB81716BC}" sibTransId="{D838378E-006E-40CB-8C4A-1F98F40E2031}"/>
    <dgm:cxn modelId="{43935C19-9C0C-4394-A279-EFEFCDCBFD23}" srcId="{52C7730C-631F-4687-A7F6-30DDE8DE8939}" destId="{D8EAF4F5-A987-4A16-989E-7F5E55A57EB3}" srcOrd="6" destOrd="0" parTransId="{72CE3B22-50CB-4823-B213-57455CB1425E}" sibTransId="{EA146838-9AA0-4DB4-8B4C-5242834BD03C}"/>
    <dgm:cxn modelId="{CBCD4BEA-2885-47CD-8366-EAD9308087E2}" srcId="{52C7730C-631F-4687-A7F6-30DDE8DE8939}" destId="{1584420A-A09D-408F-8518-744F4454DD64}" srcOrd="7" destOrd="0" parTransId="{A4CC8440-6CBB-4B7C-A623-AEC6862EE650}" sibTransId="{6C1A49C7-9FE6-43EB-80CD-9C24AD75211E}"/>
    <dgm:cxn modelId="{6CCDD6CC-5202-492C-B3B3-C4403B9269A6}" srcId="{B3257B55-7763-486E-B5F6-226F4BCAD2C7}" destId="{8BB499A2-B496-4754-9642-743262D7482C}" srcOrd="2" destOrd="0" parTransId="{6077D74C-8CC0-456D-8948-BB0A1CA22646}" sibTransId="{681DA5B0-0EC5-4064-8CFB-F10B403980E1}"/>
    <dgm:cxn modelId="{7AE3ECB4-8001-4736-97F0-AC11D3316438}" srcId="{8BB499A2-B496-4754-9642-743262D7482C}" destId="{DBCF8756-CB7E-4699-B149-20E45CDBE278}" srcOrd="0" destOrd="0" parTransId="{B9B66E37-7CE9-444A-9A91-18FF3663C095}" sibTransId="{C6282142-54AE-457C-B737-3DA5D292C66B}"/>
    <dgm:cxn modelId="{D416A8E9-F79B-477D-91A1-51CF23A354A4}" srcId="{8BB499A2-B496-4754-9642-743262D7482C}" destId="{0539A354-2ED3-4C2A-AC6A-3CA4557AED82}" srcOrd="1" destOrd="0" parTransId="{9D2F9D44-E82B-4AAE-96AF-EB96AD2EFA89}" sibTransId="{25DD4EF0-1317-43F8-9D33-9257DEAD893D}"/>
    <dgm:cxn modelId="{A29E4586-DEF7-4683-A60C-1D97D2032656}" type="presOf" srcId="{B3257B55-7763-486E-B5F6-226F4BCAD2C7}" destId="{43C90E25-8CA1-4849-88F6-DD3AB7693BB6}" srcOrd="0" destOrd="0" presId="urn:microsoft.com/office/officeart/2005/8/layout/hList1"/>
    <dgm:cxn modelId="{2B55E5DF-902C-4494-A1ED-44C94BBDD305}" type="presParOf" srcId="{43C90E25-8CA1-4849-88F6-DD3AB7693BB6}" destId="{9BC691D9-001F-4D2C-9699-02FCDDE26837}" srcOrd="0" destOrd="0" presId="urn:microsoft.com/office/officeart/2005/8/layout/hList1"/>
    <dgm:cxn modelId="{F7BD6D06-91FF-44C8-8BEC-477435CEA895}" type="presParOf" srcId="{9BC691D9-001F-4D2C-9699-02FCDDE26837}" destId="{61CB243B-BD55-4B0F-8D36-F7316668F0A4}" srcOrd="0" destOrd="0" presId="urn:microsoft.com/office/officeart/2005/8/layout/hList1"/>
    <dgm:cxn modelId="{FB1BBC2A-C303-4E3A-9557-FA678ED76E99}" type="presOf" srcId="{0C95ED24-D90E-4F14-B06C-DBA331DB17A6}" destId="{61CB243B-BD55-4B0F-8D36-F7316668F0A4}" srcOrd="0" destOrd="0" presId="urn:microsoft.com/office/officeart/2005/8/layout/hList1"/>
    <dgm:cxn modelId="{C4BA0239-E603-4A40-A09D-D744ECC228E8}" type="presParOf" srcId="{9BC691D9-001F-4D2C-9699-02FCDDE26837}" destId="{39BC7FE7-8A6F-43C0-ADC2-8F2E5B937334}" srcOrd="1" destOrd="0" presId="urn:microsoft.com/office/officeart/2005/8/layout/hList1"/>
    <dgm:cxn modelId="{FA236736-223A-467D-993F-43A02641F9BC}" type="presOf" srcId="{93BB1248-276B-4925-8AF9-AEF2BC682545}" destId="{39BC7FE7-8A6F-43C0-ADC2-8F2E5B937334}" srcOrd="0" destOrd="0" presId="urn:microsoft.com/office/officeart/2005/8/layout/hList1"/>
    <dgm:cxn modelId="{AF09AA0A-F111-4409-8656-9AEDC74E4920}" type="presOf" srcId="{CC57747B-6427-425C-ADC9-28680B79A6E9}" destId="{39BC7FE7-8A6F-43C0-ADC2-8F2E5B937334}" srcOrd="0" destOrd="1" presId="urn:microsoft.com/office/officeart/2005/8/layout/hList1"/>
    <dgm:cxn modelId="{B728FF20-1939-47DD-88B1-8FDD479824EC}" type="presOf" srcId="{3C94B860-5408-4729-A3AE-5A8E070A3C16}" destId="{39BC7FE7-8A6F-43C0-ADC2-8F2E5B937334}" srcOrd="0" destOrd="2" presId="urn:microsoft.com/office/officeart/2005/8/layout/hList1"/>
    <dgm:cxn modelId="{480615B5-FDD0-4D9D-A11F-5B8EB76370AF}" type="presOf" srcId="{409D5896-D88A-4007-80C5-02899ECC1858}" destId="{39BC7FE7-8A6F-43C0-ADC2-8F2E5B937334}" srcOrd="0" destOrd="3" presId="urn:microsoft.com/office/officeart/2005/8/layout/hList1"/>
    <dgm:cxn modelId="{D4F05A7E-BC0D-4F79-9EE4-88FDDB7D37C2}" type="presOf" srcId="{A3CA1ACB-2DE1-48B5-9332-BBB4CAF82DC1}" destId="{39BC7FE7-8A6F-43C0-ADC2-8F2E5B937334}" srcOrd="0" destOrd="4" presId="urn:microsoft.com/office/officeart/2005/8/layout/hList1"/>
    <dgm:cxn modelId="{8C294379-8B24-4741-AAFE-777C5B834F07}" type="presOf" srcId="{D374687A-84A4-4AD0-81B2-5069037D2E55}" destId="{39BC7FE7-8A6F-43C0-ADC2-8F2E5B937334}" srcOrd="0" destOrd="5" presId="urn:microsoft.com/office/officeart/2005/8/layout/hList1"/>
    <dgm:cxn modelId="{E5C34116-D946-405A-916D-B727DB48B53E}" type="presOf" srcId="{57BDDFAA-795D-413E-9402-482CC8BB5053}" destId="{39BC7FE7-8A6F-43C0-ADC2-8F2E5B937334}" srcOrd="0" destOrd="6" presId="urn:microsoft.com/office/officeart/2005/8/layout/hList1"/>
    <dgm:cxn modelId="{852BBBC6-90B7-4CD4-A6FC-777BA47014C9}" type="presOf" srcId="{9F7DFBF1-5AB6-4C40-8688-8642E2BFECD9}" destId="{39BC7FE7-8A6F-43C0-ADC2-8F2E5B937334}" srcOrd="0" destOrd="7" presId="urn:microsoft.com/office/officeart/2005/8/layout/hList1"/>
    <dgm:cxn modelId="{CA655743-13D1-43FD-822C-B2AD6F7C3C91}" type="presParOf" srcId="{43C90E25-8CA1-4849-88F6-DD3AB7693BB6}" destId="{722239D2-E426-4640-A793-000002F67AEF}" srcOrd="1" destOrd="0" presId="urn:microsoft.com/office/officeart/2005/8/layout/hList1"/>
    <dgm:cxn modelId="{EE9C3D91-B4D8-4BB6-95FA-8D0DA315CC69}" type="presParOf" srcId="{43C90E25-8CA1-4849-88F6-DD3AB7693BB6}" destId="{88A63301-50BC-4209-87C2-880B0E2BD868}" srcOrd="2" destOrd="0" presId="urn:microsoft.com/office/officeart/2005/8/layout/hList1"/>
    <dgm:cxn modelId="{FB480FB1-83D8-49BD-9E9F-B85777DB2AEF}" type="presParOf" srcId="{88A63301-50BC-4209-87C2-880B0E2BD868}" destId="{AE72E81C-E416-49D8-AF39-CAB5253691DD}" srcOrd="0" destOrd="0" presId="urn:microsoft.com/office/officeart/2005/8/layout/hList1"/>
    <dgm:cxn modelId="{67AEFB24-0E68-4DE5-9248-FA54AC28721F}" type="presOf" srcId="{52C7730C-631F-4687-A7F6-30DDE8DE8939}" destId="{AE72E81C-E416-49D8-AF39-CAB5253691DD}" srcOrd="0" destOrd="0" presId="urn:microsoft.com/office/officeart/2005/8/layout/hList1"/>
    <dgm:cxn modelId="{C1B1F545-D255-401B-8D71-DBC975F0AB75}" type="presParOf" srcId="{88A63301-50BC-4209-87C2-880B0E2BD868}" destId="{92664844-7776-47EC-A6E9-8C2DC44D53DE}" srcOrd="1" destOrd="0" presId="urn:microsoft.com/office/officeart/2005/8/layout/hList1"/>
    <dgm:cxn modelId="{024DA383-EF7C-41BB-8CCB-246A49034276}" type="presOf" srcId="{C6C48C86-4A3E-4882-A837-2F5655C9A0E7}" destId="{92664844-7776-47EC-A6E9-8C2DC44D53DE}" srcOrd="0" destOrd="0" presId="urn:microsoft.com/office/officeart/2005/8/layout/hList1"/>
    <dgm:cxn modelId="{0267A786-A58F-4FFB-89C9-AEAD12589FFF}" type="presOf" srcId="{069E49B2-E37A-4BE1-9A26-0EFFE759B5DE}" destId="{92664844-7776-47EC-A6E9-8C2DC44D53DE}" srcOrd="0" destOrd="1" presId="urn:microsoft.com/office/officeart/2005/8/layout/hList1"/>
    <dgm:cxn modelId="{3D6E8A9E-DF27-455D-9545-61894B7434BB}" type="presOf" srcId="{2DE62A1C-0327-4E48-A574-97F0654DA5BD}" destId="{92664844-7776-47EC-A6E9-8C2DC44D53DE}" srcOrd="0" destOrd="2" presId="urn:microsoft.com/office/officeart/2005/8/layout/hList1"/>
    <dgm:cxn modelId="{28699F3F-C99C-420D-89DC-17C5D52D032E}" type="presOf" srcId="{5D9F4278-8CD8-4F02-B2DF-0C58ED157D76}" destId="{92664844-7776-47EC-A6E9-8C2DC44D53DE}" srcOrd="0" destOrd="3" presId="urn:microsoft.com/office/officeart/2005/8/layout/hList1"/>
    <dgm:cxn modelId="{EE19DDEC-4CE0-4E8C-B1E0-0C97B14F7DD7}" type="presOf" srcId="{899FB449-8E1F-4EE8-843D-2EC84181CB68}" destId="{92664844-7776-47EC-A6E9-8C2DC44D53DE}" srcOrd="0" destOrd="4" presId="urn:microsoft.com/office/officeart/2005/8/layout/hList1"/>
    <dgm:cxn modelId="{38A43597-67D9-425C-AE28-ABD98587F50E}" type="presOf" srcId="{838966CD-EDB0-40BE-BEF8-5AE44D5A1A19}" destId="{92664844-7776-47EC-A6E9-8C2DC44D53DE}" srcOrd="0" destOrd="5" presId="urn:microsoft.com/office/officeart/2005/8/layout/hList1"/>
    <dgm:cxn modelId="{7B18BF22-A373-4C84-A3B8-539CA0A5D347}" type="presOf" srcId="{D8EAF4F5-A987-4A16-989E-7F5E55A57EB3}" destId="{92664844-7776-47EC-A6E9-8C2DC44D53DE}" srcOrd="0" destOrd="6" presId="urn:microsoft.com/office/officeart/2005/8/layout/hList1"/>
    <dgm:cxn modelId="{BE7CCD9D-0E22-4EE2-B36A-66180671A62F}" type="presOf" srcId="{1584420A-A09D-408F-8518-744F4454DD64}" destId="{92664844-7776-47EC-A6E9-8C2DC44D53DE}" srcOrd="0" destOrd="7" presId="urn:microsoft.com/office/officeart/2005/8/layout/hList1"/>
    <dgm:cxn modelId="{C690E775-FEBB-4679-9C5B-2728BCEC9968}" type="presParOf" srcId="{43C90E25-8CA1-4849-88F6-DD3AB7693BB6}" destId="{8D38847D-B7CD-4B07-A89C-B0642FEC1ADC}" srcOrd="3" destOrd="0" presId="urn:microsoft.com/office/officeart/2005/8/layout/hList1"/>
    <dgm:cxn modelId="{C0476A1F-7307-4D71-AF7A-EE1C32C7EC8F}" type="presParOf" srcId="{43C90E25-8CA1-4849-88F6-DD3AB7693BB6}" destId="{07AC9B75-DE4A-4EDC-963F-C58EA28DCE92}" srcOrd="4" destOrd="0" presId="urn:microsoft.com/office/officeart/2005/8/layout/hList1"/>
    <dgm:cxn modelId="{930FE7EE-11E5-4BB6-9157-2BF283B5392A}" type="presParOf" srcId="{07AC9B75-DE4A-4EDC-963F-C58EA28DCE92}" destId="{D544F17C-5FEB-47A3-8492-DA7CCA49DC76}" srcOrd="0" destOrd="0" presId="urn:microsoft.com/office/officeart/2005/8/layout/hList1"/>
    <dgm:cxn modelId="{5D00F12D-607A-42B0-BE61-E5C992DBE885}" type="presOf" srcId="{8BB499A2-B496-4754-9642-743262D7482C}" destId="{D544F17C-5FEB-47A3-8492-DA7CCA49DC76}" srcOrd="0" destOrd="0" presId="urn:microsoft.com/office/officeart/2005/8/layout/hList1"/>
    <dgm:cxn modelId="{2AFC9F55-E9D9-49A8-8737-3A674E4C3D2A}" type="presParOf" srcId="{07AC9B75-DE4A-4EDC-963F-C58EA28DCE92}" destId="{FBBB8D80-FCE4-44E9-AC46-604C28638807}" srcOrd="1" destOrd="0" presId="urn:microsoft.com/office/officeart/2005/8/layout/hList1"/>
    <dgm:cxn modelId="{8D12A5E3-B3EB-4ECF-87E1-88845036AC6F}" type="presOf" srcId="{DBCF8756-CB7E-4699-B149-20E45CDBE278}" destId="{FBBB8D80-FCE4-44E9-AC46-604C28638807}" srcOrd="0" destOrd="0" presId="urn:microsoft.com/office/officeart/2005/8/layout/hList1"/>
    <dgm:cxn modelId="{09A781A7-69FC-4479-BC01-BC8EA92F4E9C}" type="presOf" srcId="{0539A354-2ED3-4C2A-AC6A-3CA4557AED82}" destId="{FBBB8D80-FCE4-44E9-AC46-604C28638807}" srcOrd="0" destOrd="1" presId="urn:microsoft.com/office/officeart/2005/8/layout/hList1"/>
  </dgm:cxnLst>
  <dgm:bg/>
  <dgm:whole/>
  <dgm:extLst>
    <a:ext uri="http://schemas.microsoft.com/office/drawing/2008/diagram">
      <dsp:dataModelExt xmlns:dsp="http://schemas.microsoft.com/office/drawing/2008/diagram" relId="rId3" minVer="http://schemas.openxmlformats.org/drawingml/2006/main"/>
    </a:ext>
  </dgm:extLst>
</dgm:dataModel>
</file>

<file path=ppt/diagrams/drawing1.xml><?xml version="1.0" encoding="utf-8"?>
<dsp:drawing xmlns:a="http://schemas.openxmlformats.org/drawingml/2006/main" xmlns:r="http://schemas.openxmlformats.org/officeDocument/2006/relationships" xmlns:dsp="http://schemas.microsoft.com/office/drawing/2008/diagram">
  <dsp:spTree>
    <dsp:nvGrpSpPr>
      <dsp:cNvPr id="6" name=""/>
      <dsp:cNvGrpSpPr/>
    </dsp:nvGrpSpPr>
    <dsp:grpSpPr/>
    <dsp:sp modelId="{92627573-68EE-41B4-B924-99EBE4BA5839}">
      <dsp:nvSpPr>
        <dsp:cNvPr id="7" name=""/>
        <dsp:cNvSpPr/>
      </dsp:nvSpPr>
      <dsp:spPr>
        <a:xfrm rot="5400000">
          <a:off x="-237889" y="589529"/>
          <a:ext cx="1585930" cy="11101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anchor="ctr" anchorCtr="0">
          <a:noAutofit/>
        </a:bodyPr>
        <a:lstStyle>
          <a:defPPr>
            <a:defRPr kern="1200" smtId="4294967295"/>
          </a:defPPr>
        </a:lstStyle>
        <a:p>
          <a:pPr lvl="0" algn="ctr" defTabSz="977900">
            <a:lnSpc>
              <a:spcPct val="90000"/>
            </a:lnSpc>
            <a:spcBef>
              <a:spcPct val="0"/>
            </a:spcBef>
            <a:spcAft>
              <a:spcPct val="35000"/>
            </a:spcAft>
          </a:pPr>
          <a:r>
            <a:rPr lang="cs-CZ" sz="2200" kern="1200" smtClean="0"/>
            <a:t>01-06/12</a:t>
          </a:r>
          <a:endParaRPr lang="cs-CZ" sz="2200" kern="1200"/>
        </a:p>
      </dsp:txBody>
      <dsp:txXfrm rot="16200000">
        <a:off x="0" y="906715"/>
        <a:ext cx="1110151" cy="475779"/>
      </dsp:txXfrm>
    </dsp:sp>
    <dsp:sp modelId="{C778122A-234E-4CAC-8DD0-DFDD7C9B14AE}">
      <dsp:nvSpPr>
        <dsp:cNvPr id="8" name=""/>
        <dsp:cNvSpPr/>
      </dsp:nvSpPr>
      <dsp:spPr>
        <a:xfrm rot="5400000">
          <a:off x="3929644" y="-2790324"/>
          <a:ext cx="1675799" cy="731478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dsp:style>
      <dsp:txBody>
        <a:bodyPr spcFirstLastPara="0" vert="horz" wrap="square" lIns="113792" tIns="10160" rIns="10160" bIns="10160" anchor="ctr" anchorCtr="0">
          <a:noAutofit/>
        </a:bodyPr>
        <a:lstStyle>
          <a:defPPr>
            <a:defRPr kern="1200" smtId="4294967295"/>
          </a:defPPr>
        </a:lstStyle>
        <a:p>
          <a:pPr marL="171450" lvl="1" indent="-171450" algn="just" defTabSz="711200">
            <a:lnSpc>
              <a:spcPct val="90000"/>
            </a:lnSpc>
            <a:spcBef>
              <a:spcPct val="0"/>
            </a:spcBef>
            <a:spcAft>
              <a:spcPct val="15000"/>
            </a:spcAft>
            <a:buChar char="•"/>
          </a:pPr>
          <a:r>
            <a:rPr lang="cs-CZ" sz="1600" b="1" kern="1200" smtClean="0">
              <a:solidFill>
                <a:schemeClr val="tx2">
                  <a:lumMod val="60000"/>
                  <a:lumOff val="40000"/>
                </a:schemeClr>
              </a:solidFill>
            </a:rPr>
            <a:t>Pracovní skupina ministra financí</a:t>
          </a:r>
          <a:r>
            <a:rPr lang="cs-CZ" sz="1600" b="1" kern="1200" smtClean="0"/>
            <a:t> </a:t>
          </a:r>
          <a:r>
            <a:rPr lang="cs-CZ" sz="1600" kern="1200" smtClean="0"/>
            <a:t>se zástupci parlamentních politických stran    (ČSSD, KSČM, VV, ODS, TOP09) – 01 až 03/12</a:t>
          </a:r>
          <a:endParaRPr lang="cs-CZ" sz="1600" kern="1200"/>
        </a:p>
        <a:p>
          <a:pPr marL="171450" lvl="1" indent="-171450" algn="just" defTabSz="711200">
            <a:lnSpc>
              <a:spcPct val="90000"/>
            </a:lnSpc>
            <a:spcBef>
              <a:spcPct val="0"/>
            </a:spcBef>
            <a:spcAft>
              <a:spcPct val="0"/>
            </a:spcAft>
            <a:buChar char="•"/>
          </a:pPr>
          <a:r>
            <a:rPr lang="cs-CZ" sz="1600" kern="1200" smtClean="0"/>
            <a:t>„Předpoklady a východiska pro přípravu ústavního zákona o rozpočtové kázni             a odpovědnosti“ – schválen 11. 4. 2012 (usnesení vlády 253) </a:t>
          </a:r>
          <a:endParaRPr lang="cs-CZ" sz="1600" kern="1200"/>
        </a:p>
        <a:p>
          <a:pPr marL="171450" lvl="1" indent="-171450" algn="just" defTabSz="711200">
            <a:lnSpc>
              <a:spcPct val="90000"/>
            </a:lnSpc>
            <a:spcBef>
              <a:spcPct val="0"/>
            </a:spcBef>
            <a:spcAft>
              <a:spcPct val="0"/>
            </a:spcAft>
            <a:buChar char="•"/>
          </a:pPr>
          <a:r>
            <a:rPr lang="cs-CZ" sz="1600" kern="1200" smtClean="0"/>
            <a:t>Vnitřní a vnější připomínkové řízení</a:t>
          </a:r>
          <a:endParaRPr lang="cs-CZ" sz="1600" kern="1200"/>
        </a:p>
        <a:p>
          <a:pPr marL="171450" lvl="1" indent="-171450" algn="just" defTabSz="711200">
            <a:lnSpc>
              <a:spcPct val="90000"/>
            </a:lnSpc>
            <a:spcBef>
              <a:spcPct val="0"/>
            </a:spcBef>
            <a:spcAft>
              <a:spcPct val="15000"/>
            </a:spcAft>
            <a:buChar char="•"/>
          </a:pPr>
          <a:r>
            <a:rPr lang="cs-CZ" sz="1600" kern="1200" smtClean="0"/>
            <a:t>MF předložilo návrh ústavního zákona Úřadu vlády 30. 6. 2012 </a:t>
          </a:r>
          <a:endParaRPr lang="cs-CZ" sz="1600" kern="1200"/>
        </a:p>
      </dsp:txBody>
      <dsp:txXfrm rot="16200000">
        <a:off x="1110152" y="110974"/>
        <a:ext cx="7232978" cy="1512188"/>
      </dsp:txXfrm>
    </dsp:sp>
    <dsp:sp modelId="{31437471-2EF1-4EC0-B8FF-286B63DBE85B}">
      <dsp:nvSpPr>
        <dsp:cNvPr id="9" name=""/>
        <dsp:cNvSpPr/>
      </dsp:nvSpPr>
      <dsp:spPr>
        <a:xfrm rot="5400000">
          <a:off x="-237889" y="2266326"/>
          <a:ext cx="1585930" cy="11101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anchor="ctr" anchorCtr="0">
          <a:noAutofit/>
        </a:bodyPr>
        <a:lstStyle>
          <a:defPPr>
            <a:defRPr kern="1200" smtId="4294967295"/>
          </a:defPPr>
        </a:lstStyle>
        <a:p>
          <a:pPr lvl="0" algn="ctr" defTabSz="977900">
            <a:lnSpc>
              <a:spcPct val="90000"/>
            </a:lnSpc>
            <a:spcBef>
              <a:spcPct val="0"/>
            </a:spcBef>
            <a:spcAft>
              <a:spcPct val="35000"/>
            </a:spcAft>
          </a:pPr>
          <a:r>
            <a:rPr lang="cs-CZ" sz="2200" kern="1200" smtClean="0"/>
            <a:t>10/12</a:t>
          </a:r>
          <a:endParaRPr lang="cs-CZ" sz="2200" kern="1200"/>
        </a:p>
      </dsp:txBody>
      <dsp:txXfrm rot="16200000">
        <a:off x="1" y="2583512"/>
        <a:ext cx="1110151" cy="475779"/>
      </dsp:txXfrm>
    </dsp:sp>
    <dsp:sp modelId="{9764A98E-A1F0-43FC-B5D5-DEA152DCA4CC}">
      <dsp:nvSpPr>
        <dsp:cNvPr id="10" name=""/>
        <dsp:cNvSpPr/>
      </dsp:nvSpPr>
      <dsp:spPr>
        <a:xfrm rot="5400000">
          <a:off x="4003943" y="-1113527"/>
          <a:ext cx="1527201" cy="731478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dsp:style>
      <dsp:txBody>
        <a:bodyPr spcFirstLastPara="0" vert="horz" wrap="square" lIns="113792" tIns="10160" rIns="10160" bIns="10160" anchor="ctr" anchorCtr="0">
          <a:noAutofit/>
        </a:bodyPr>
        <a:lstStyle>
          <a:defPPr>
            <a:defRPr kern="1200" smtId="4294967295"/>
          </a:defPPr>
        </a:lstStyle>
        <a:p>
          <a:pPr marL="171450" lvl="1" indent="-171450" algn="just" defTabSz="711200">
            <a:lnSpc>
              <a:spcPct val="90000"/>
            </a:lnSpc>
            <a:spcBef>
              <a:spcPct val="0"/>
            </a:spcBef>
            <a:spcAft>
              <a:spcPct val="15000"/>
            </a:spcAft>
            <a:buChar char="•"/>
          </a:pPr>
          <a:r>
            <a:rPr lang="cs-CZ" sz="1600" kern="1200" smtClean="0"/>
            <a:t>3x projednáván LRV – schválen a doporučen vládě ke schválení v září 2012 </a:t>
          </a:r>
          <a:endParaRPr lang="cs-CZ" sz="1600" kern="1200"/>
        </a:p>
        <a:p>
          <a:pPr marL="171450" lvl="1" indent="-171450" algn="just" defTabSz="711200">
            <a:lnSpc>
              <a:spcPct val="90000"/>
            </a:lnSpc>
            <a:spcBef>
              <a:spcPct val="0"/>
            </a:spcBef>
            <a:spcAft>
              <a:spcPct val="15000"/>
            </a:spcAft>
            <a:buChar char="•"/>
          </a:pPr>
          <a:r>
            <a:rPr lang="cs-CZ" sz="1600" b="1" kern="1200" smtClean="0">
              <a:solidFill>
                <a:schemeClr val="tx2">
                  <a:lumMod val="60000"/>
                  <a:lumOff val="40000"/>
                </a:schemeClr>
              </a:solidFill>
            </a:rPr>
            <a:t>Schválen vládou - 10. 10. 2012 </a:t>
          </a:r>
          <a:r>
            <a:rPr lang="cs-CZ" sz="1600" kern="1200" smtClean="0"/>
            <a:t>(usnesení vlády 737) – ministr zdravotnictví se zdržel</a:t>
          </a:r>
          <a:endParaRPr lang="cs-CZ" sz="1600" kern="1200"/>
        </a:p>
        <a:p>
          <a:pPr marL="171450" lvl="1" indent="-171450" algn="just" defTabSz="711200">
            <a:lnSpc>
              <a:spcPct val="90000"/>
            </a:lnSpc>
            <a:spcBef>
              <a:spcPct val="0"/>
            </a:spcBef>
            <a:spcAft>
              <a:spcPct val="15000"/>
            </a:spcAft>
            <a:buChar char="•"/>
          </a:pPr>
          <a:r>
            <a:rPr lang="cs-CZ" sz="1600" b="1" kern="1200" smtClean="0">
              <a:solidFill>
                <a:schemeClr val="tx2">
                  <a:lumMod val="60000"/>
                  <a:lumOff val="40000"/>
                </a:schemeClr>
              </a:solidFill>
            </a:rPr>
            <a:t>První čtení PSP ČR </a:t>
          </a:r>
          <a:r>
            <a:rPr lang="cs-CZ" sz="1600" kern="1200" smtClean="0"/>
            <a:t>– 6. 2. 2013 – přikázán k projednání Rozpočtovému výboru</a:t>
          </a:r>
          <a:endParaRPr lang="cs-CZ" sz="1600" kern="1200"/>
        </a:p>
        <a:p>
          <a:pPr marL="171450" lvl="1" indent="-171450" algn="just" defTabSz="711200">
            <a:lnSpc>
              <a:spcPct val="90000"/>
            </a:lnSpc>
            <a:spcBef>
              <a:spcPct val="0"/>
            </a:spcBef>
            <a:spcAft>
              <a:spcPct val="15000"/>
            </a:spcAft>
            <a:buChar char="•"/>
          </a:pPr>
          <a:r>
            <a:rPr lang="cs-CZ" sz="1600" kern="1200" smtClean="0"/>
            <a:t>Schůze rozpočtového výboru – 2x přerušeno projednávání (3 pozměňovací návrhy)</a:t>
          </a:r>
          <a:endParaRPr lang="cs-CZ" sz="1600" kern="1200"/>
        </a:p>
      </dsp:txBody>
      <dsp:txXfrm rot="16200000">
        <a:off x="1110152" y="1854816"/>
        <a:ext cx="7240232" cy="1378097"/>
      </dsp:txXfrm>
    </dsp:sp>
    <dsp:sp modelId="{807CE71F-ED55-4B26-A086-D603F9885371}">
      <dsp:nvSpPr>
        <dsp:cNvPr id="11" name=""/>
        <dsp:cNvSpPr/>
      </dsp:nvSpPr>
      <dsp:spPr>
        <a:xfrm rot="5400000">
          <a:off x="-237889" y="4023391"/>
          <a:ext cx="1585930" cy="11101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anchor="ctr" anchorCtr="0">
          <a:noAutofit/>
        </a:bodyPr>
        <a:lstStyle>
          <a:defPPr>
            <a:defRPr kern="1200" smtId="4294967295"/>
          </a:defPPr>
        </a:lstStyle>
        <a:p>
          <a:pPr lvl="0" algn="ctr" defTabSz="977900">
            <a:lnSpc>
              <a:spcPct val="90000"/>
            </a:lnSpc>
            <a:spcBef>
              <a:spcPct val="0"/>
            </a:spcBef>
            <a:spcAft>
              <a:spcPct val="35000"/>
            </a:spcAft>
          </a:pPr>
          <a:r>
            <a:rPr lang="cs-CZ" sz="2200" kern="1200" smtClean="0"/>
            <a:t>04-05/13</a:t>
          </a:r>
          <a:endParaRPr lang="cs-CZ" sz="2200" kern="1200"/>
        </a:p>
      </dsp:txBody>
      <dsp:txXfrm rot="16200000">
        <a:off x="0" y="4340578"/>
        <a:ext cx="1110151" cy="475779"/>
      </dsp:txXfrm>
    </dsp:sp>
    <dsp:sp modelId="{14D5DC90-F239-48C8-9B81-B148A51B5B7A}">
      <dsp:nvSpPr>
        <dsp:cNvPr id="12" name=""/>
        <dsp:cNvSpPr/>
      </dsp:nvSpPr>
      <dsp:spPr>
        <a:xfrm rot="5400000">
          <a:off x="3923675" y="643536"/>
          <a:ext cx="1687736" cy="731478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dsp:spPr>
      <dsp:style>
        <a:lnRef idx="2">
          <a:scrgbClr r="0" g="0" b="0"/>
        </a:lnRef>
        <a:fillRef idx="1">
          <a:scrgbClr r="0" g="0" b="0"/>
        </a:fillRef>
        <a:effectRef idx="0">
          <a:scrgbClr r="0" g="0" b="0"/>
        </a:effectRef>
        <a:fontRef idx="minor"/>
      </dsp:style>
      <dsp:txBody>
        <a:bodyPr spcFirstLastPara="0" vert="horz" wrap="square" lIns="106680" tIns="9525" rIns="9525" bIns="9525" anchor="ctr" anchorCtr="0">
          <a:noAutofit/>
        </a:bodyPr>
        <a:lstStyle>
          <a:defPPr>
            <a:defRPr kern="1200" smtId="4294967295"/>
          </a:defPPr>
        </a:lstStyle>
        <a:p>
          <a:pPr marL="114300" lvl="1" indent="-114300" algn="just" defTabSz="666750">
            <a:lnSpc>
              <a:spcPct val="90000"/>
            </a:lnSpc>
            <a:spcBef>
              <a:spcPct val="0"/>
            </a:spcBef>
            <a:spcAft>
              <a:spcPct val="15000"/>
            </a:spcAft>
            <a:buChar char="•"/>
          </a:pPr>
          <a:r>
            <a:rPr lang="cs-CZ" sz="1500" kern="1200" smtClean="0"/>
            <a:t>MF předložilo ÚV návrh navazujícího zákona o pravidlech rozpočtové odpovědnosti              a změnového zákona – 30. 4. 2013 </a:t>
          </a:r>
          <a:endParaRPr lang="cs-CZ" sz="1500" kern="1200"/>
        </a:p>
        <a:p>
          <a:pPr marL="114300" lvl="1" indent="-114300" algn="just" defTabSz="666750">
            <a:lnSpc>
              <a:spcPct val="90000"/>
            </a:lnSpc>
            <a:spcBef>
              <a:spcPct val="0"/>
            </a:spcBef>
            <a:spcAft>
              <a:spcPct val="15000"/>
            </a:spcAft>
            <a:buChar char="•"/>
          </a:pPr>
          <a:r>
            <a:rPr lang="cs-CZ" sz="1500" kern="1200" smtClean="0"/>
            <a:t>Jednání ministra financí s předsedy poslaneckých klubů (15. 4., resp. 26. 4. 2013)                  a s předsedy politických stran - 2. 5. 2013 </a:t>
          </a:r>
          <a:endParaRPr lang="cs-CZ" sz="1500" kern="1200"/>
        </a:p>
        <a:p>
          <a:pPr marL="114300" lvl="1" indent="-114300" algn="just" defTabSz="666750">
            <a:lnSpc>
              <a:spcPct val="90000"/>
            </a:lnSpc>
            <a:spcBef>
              <a:spcPct val="0"/>
            </a:spcBef>
            <a:spcAft>
              <a:spcPct val="15000"/>
            </a:spcAft>
            <a:buChar char="•"/>
          </a:pPr>
          <a:r>
            <a:rPr lang="cs-CZ" sz="1500" b="1" kern="1200" smtClean="0">
              <a:solidFill>
                <a:schemeClr val="tx2">
                  <a:lumMod val="60000"/>
                  <a:lumOff val="40000"/>
                </a:schemeClr>
              </a:solidFill>
            </a:rPr>
            <a:t>Komplexní pozměňovací návrh </a:t>
          </a:r>
          <a:r>
            <a:rPr lang="cs-CZ" sz="1500" kern="1200" smtClean="0"/>
            <a:t>(schválen  RV 9. 5. 2013) + memorandum</a:t>
          </a:r>
          <a:endParaRPr lang="cs-CZ" sz="1500" kern="1200"/>
        </a:p>
        <a:p>
          <a:pPr marL="114300" lvl="1" indent="-114300" algn="just" defTabSz="666750">
            <a:lnSpc>
              <a:spcPct val="90000"/>
            </a:lnSpc>
            <a:spcBef>
              <a:spcPct val="0"/>
            </a:spcBef>
            <a:spcAft>
              <a:spcPct val="15000"/>
            </a:spcAft>
            <a:buChar char="•"/>
          </a:pPr>
          <a:r>
            <a:rPr lang="cs-CZ" sz="1500" kern="1200" smtClean="0"/>
            <a:t>Návrh ÚZ zařazen na jednání probíhající 53. schůze PSP ČR – </a:t>
          </a:r>
          <a:r>
            <a:rPr lang="cs-CZ" sz="1500" b="1" kern="1200" smtClean="0">
              <a:solidFill>
                <a:schemeClr val="tx2">
                  <a:lumMod val="60000"/>
                  <a:lumOff val="40000"/>
                </a:schemeClr>
              </a:solidFill>
            </a:rPr>
            <a:t>druhé čtení PSP ČR</a:t>
          </a:r>
          <a:endParaRPr lang="cs-CZ" sz="1500" b="1" kern="1200">
            <a:solidFill>
              <a:schemeClr val="tx2">
                <a:lumMod val="60000"/>
                <a:lumOff val="40000"/>
              </a:schemeClr>
            </a:solidFill>
          </a:endParaRPr>
        </a:p>
      </dsp:txBody>
      <dsp:txXfrm rot="16200000">
        <a:off x="1110152" y="3539449"/>
        <a:ext cx="7232395" cy="1522959"/>
      </dsp:txXfrm>
    </dsp:sp>
  </dsp:spTree>
</dsp:drawing>
</file>

<file path=ppt/diagrams/drawing2.xml><?xml version="1.0" encoding="utf-8"?>
<dsp:drawing xmlns:a="http://schemas.openxmlformats.org/drawingml/2006/main" xmlns:r="http://schemas.openxmlformats.org/officeDocument/2006/relationships" xmlns:dsp="http://schemas.microsoft.com/office/drawing/2008/diagram">
  <dsp:spTree>
    <dsp:nvGrpSpPr>
      <dsp:cNvPr id="6" name=""/>
      <dsp:cNvGrpSpPr/>
    </dsp:nvGrpSpPr>
    <dsp:grpSpPr/>
  </dsp:spTree>
</dsp:drawing>
</file>

<file path=ppt/diagrams/drawing3.xml><?xml version="1.0" encoding="utf-8"?>
<dsp:drawing xmlns:a="http://schemas.openxmlformats.org/drawingml/2006/main" xmlns:r="http://schemas.openxmlformats.org/officeDocument/2006/relationships" xmlns:dsp="http://schemas.microsoft.com/office/drawing/2008/diagram">
  <dsp:spTree>
    <dsp:nvGrpSpPr>
      <dsp:cNvPr id="10" name=""/>
      <dsp:cNvGrpSpPr/>
    </dsp:nvGrpSpPr>
    <dsp:grpSpPr/>
  </dsp:spTree>
</dsp:drawing>
</file>

<file path=ppt/diagrams/drawing4.xml><?xml version="1.0" encoding="utf-8"?>
<dsp:drawing xmlns:a="http://schemas.openxmlformats.org/drawingml/2006/main" xmlns:r="http://schemas.openxmlformats.org/officeDocument/2006/relationships" xmlns:dsp="http://schemas.microsoft.com/office/drawing/2008/diagram">
  <dsp:spTree>
    <dsp:nvGrpSpPr>
      <dsp:cNvPr id="10" name=""/>
      <dsp:cNvGrpSpPr/>
    </dsp:nvGrpSpPr>
    <dsp:grpSpPr/>
  </dsp:spTree>
</dsp:drawing>
</file>

<file path=ppt/diagrams/drawing5.xml><?xml version="1.0" encoding="utf-8"?>
<dsp:drawing xmlns:a="http://schemas.openxmlformats.org/drawingml/2006/main" xmlns:r="http://schemas.openxmlformats.org/officeDocument/2006/relationships" xmlns:dsp="http://schemas.microsoft.com/office/drawing/2008/diagram">
  <dsp:spTree>
    <dsp:nvGrpSpPr>
      <dsp:cNvPr id="8" name=""/>
      <dsp:cNvGrpSpPr/>
    </dsp:nvGrpSpPr>
    <dsp:grpSpPr/>
  </dsp:spTree>
</dsp:drawing>
</file>

<file path=ppt/diagrams/drawing6.xml><?xml version="1.0" encoding="utf-8"?>
<dsp:drawing xmlns:a="http://schemas.openxmlformats.org/drawingml/2006/main" xmlns:r="http://schemas.openxmlformats.org/officeDocument/2006/relationships" xmlns:dsp="http://schemas.microsoft.com/office/drawing/2008/diagram">
  <dsp:spTree>
    <dsp:nvGrpSpPr>
      <dsp:cNvPr id="8" name=""/>
      <dsp:cNvGrpSpPr/>
    </dsp:nvGrpSpPr>
    <dsp:grpSpPr/>
  </dsp:spTree>
</dsp:drawing>
</file>

<file path=ppt/diagrams/layout1.xml><?xml version="1.0" encoding="utf-8"?>
<dgm:layoutDef xmlns:a="http://schemas.openxmlformats.org/drawingml/2006/main" xmlns:r="http://schemas.openxmlformats.org/officeDocument/2006/relationships" xmlns:dgm="http://schemas.openxmlformats.org/drawingml/2006/diagram"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dgm:rule type="primFontSz" val="24"/>
            <dgm:rule type="h" val="110"/>
            <dgm:rule type="primFontSz" val="18"/>
            <dgm:rule type="h" val="INF"/>
            <dgm:rule type="primFontSz" val="5"/>
          </dgm:ruleLst>
        </dgm:layoutNode>
        <dgm:layoutNode name="descendantText" styleLbl="alignAcc1">
          <dgm:varLst>
            <dgm:bulletEnabled val="1"/>
          </dgm:varLst>
          <dgm:choose name="Name4">
            <dgm:if name="Name5" func="var" arg="dir" op="equ" val="norm">
              <dgm:alg type="tx">
                <dgm:param type="stBulletLvl" val="1"/>
                <dgm:param type="txAnchorVertCh" val="mid"/>
              </dgm:alg>
              <dgm:shape rot="90" type="round2SameRect" r:blip="">
                <dgm:adjLst/>
              </dgm:shape>
            </dgm:if>
            <dgm:else name="Name6">
              <dgm:alg type="tx">
                <dgm:param type="stBulletLvl" val="1"/>
                <dgm:param type="txAnchorVertCh" val="mid"/>
              </dgm:alg>
              <dgm:shape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dgm:ruleLst>
        </dgm:layoutNode>
      </dgm:layoutNode>
      <dgm:forEach name="Name10" axis="followSib" ptType="sibTrans" cnt="1">
        <dgm:layoutNode name="sp">
          <dgm:alg type="sp"/>
          <dgm:shape r:blip="">
            <dgm:adjLst/>
          </dgm:shape>
          <dgm:presOf axis="self"/>
          <dgm:constrLst>
            <dgm:constr type="w" val="1"/>
            <dgm:constr type="h" val="37.5"/>
          </dgm:constrLst>
          <dgm:ruleLst/>
        </dgm:layoutNode>
      </dgm:forEach>
    </dgm:forEach>
  </dgm:layoutNode>
</dgm:layoutDef>
</file>

<file path=ppt/diagrams/layout2.xml><?xml version="1.0" encoding="utf-8"?>
<dgm:layoutDef xmlns:a="http://schemas.openxmlformats.org/drawingml/2006/main" xmlns:r="http://schemas.openxmlformats.org/officeDocument/2006/relationships" xmlns:dgm="http://schemas.openxmlformats.org/drawingml/2006/diagram"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dgm:rule type="primFontSz" val="24"/>
            <dgm:rule type="h" val="110"/>
            <dgm:rule type="primFontSz" val="18"/>
            <dgm:rule type="h" val="INF"/>
            <dgm:rule type="primFontSz" val="5"/>
          </dgm:ruleLst>
        </dgm:layoutNode>
        <dgm:layoutNode name="descendantText" styleLbl="alignAcc1">
          <dgm:varLst>
            <dgm:bulletEnabled val="1"/>
          </dgm:varLst>
          <dgm:choose name="Name4">
            <dgm:if name="Name5" func="var" arg="dir" op="equ" val="norm">
              <dgm:alg type="tx">
                <dgm:param type="stBulletLvl" val="1"/>
                <dgm:param type="txAnchorVertCh" val="mid"/>
              </dgm:alg>
              <dgm:shape rot="90" type="round2SameRect" r:blip="">
                <dgm:adjLst/>
              </dgm:shape>
            </dgm:if>
            <dgm:else name="Name6">
              <dgm:alg type="tx">
                <dgm:param type="stBulletLvl" val="1"/>
                <dgm:param type="txAnchorVertCh" val="mid"/>
              </dgm:alg>
              <dgm:shape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dgm:ruleLst>
        </dgm:layoutNode>
      </dgm:layoutNode>
      <dgm:forEach name="Name10" axis="followSib" ptType="sibTrans" cnt="1">
        <dgm:layoutNode name="sp">
          <dgm:alg type="sp"/>
          <dgm:shape r:blip="">
            <dgm:adjLst/>
          </dgm:shape>
          <dgm:presOf axis="self"/>
          <dgm:constrLst>
            <dgm:constr type="w" val="1"/>
            <dgm:constr type="h" val="37.5"/>
          </dgm:constrLst>
          <dgm:ruleLst/>
        </dgm:layoutNode>
      </dgm:forEach>
    </dgm:forEach>
  </dgm:layoutNode>
</dgm:layoutDef>
</file>

<file path=ppt/diagrams/layout3.xml><?xml version="1.0" encoding="utf-8"?>
<dgm:layoutDef xmlns:a="http://schemas.openxmlformats.org/drawingml/2006/main" xmlns:r="http://schemas.openxmlformats.org/officeDocument/2006/relationships" xmlns:dgm="http://schemas.openxmlformats.org/drawingml/2006/diagram"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dgm:rule type="primFontSz" for="des" forName="parTx" val="5"/>
    </dgm:ruleLst>
    <dgm:forEach name="Name3" axis="ch" ptType="node">
      <dgm:layoutNode name="composite">
        <dgm:alg type="composite"/>
        <dgm:shape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dgm:ruleLst>
        <dgm:layoutNode name="parTx">
          <dgm:varLst>
            <dgm:chMax val="0"/>
            <dgm:chPref val="0"/>
            <dgm:bulletEnabled val="1"/>
          </dgm:varLst>
          <dgm:alg type="tx">
            <dgm:param type="parTxLTRAlign" val="l"/>
            <dgm:param type="parTxRTLAlign" val="r"/>
            <dgm:param type="txAnchorVert" val="t"/>
          </dgm:alg>
          <dgm:shape type="rect" r:blip="" zOrderOff="1" hideGeom="1">
            <dgm:adjLst>
              <dgm:adj idx="1" val="0.1"/>
            </dgm:adjLst>
          </dgm:shape>
          <dgm:presOf axis="self" ptType="node"/>
          <dgm:constrLst>
            <dgm:constr type="h" refType="w" op="lte" fact="0.4"/>
            <dgm:constr type="bMarg" refType="primFontSz" fact="0.3"/>
            <dgm:constr type="h"/>
          </dgm:constrLst>
          <dgm:ruleLst>
            <dgm:rule type="h" val="INF"/>
          </dgm:ruleLst>
        </dgm:layoutNode>
        <dgm:layoutNode name="parSh">
          <dgm:alg type="sp"/>
          <dgm:shape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type="roundRect" r:blip="">
            <dgm:adjLst>
              <dgm:adj idx="1" val="0.1"/>
            </dgm:adjLst>
          </dgm:shape>
          <dgm:presOf axis="des" ptType="node"/>
          <dgm:constrLst>
            <dgm:constr type="secFontSz" val="65"/>
            <dgm:constr type="primFontSz" refType="secFontSz"/>
            <dgm:constr type="h"/>
          </dgm:constrLst>
          <dgm:ruleLst>
            <dgm:rule type="h" val="INF"/>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type="conn" r:blip="" hideGeom="1">
              <dgm:adjLst/>
            </dgm:shape>
            <dgm:presOf axis="self"/>
            <dgm:constrLst>
              <dgm:constr type="lMarg"/>
              <dgm:constr type="rMarg"/>
              <dgm:constr type="tMarg"/>
              <dgm:constr type="bMarg"/>
            </dgm:constrLst>
            <dgm:ruleLst>
              <dgm:rule type="primFontSz" val="5"/>
            </dgm:ruleLst>
          </dgm:layoutNode>
        </dgm:layoutNode>
      </dgm:forEach>
    </dgm:forEach>
  </dgm:layoutNode>
</dgm:layoutDef>
</file>

<file path=ppt/diagrams/layout4.xml><?xml version="1.0" encoding="utf-8"?>
<dgm:layoutDef xmlns:a="http://schemas.openxmlformats.org/drawingml/2006/main" xmlns:r="http://schemas.openxmlformats.org/officeDocument/2006/relationships" xmlns:dgm="http://schemas.openxmlformats.org/drawingml/2006/diagram"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type="rect" r:blip="">
          <dgm:adjLst/>
        </dgm:shape>
        <dgm:presOf axis="desOrSelf" ptType="node"/>
        <dgm:constrLst>
          <dgm:constr type="h" refType="w" fact="0.6"/>
        </dgm:constrLst>
        <dgm:ruleLst>
          <dgm:rule type="primFontSz" val="5"/>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fact="0.6"/>
              <dgm:rule type="h" fact="0.6"/>
              <dgm:rule type="primFontSz" val="5"/>
            </dgm:ruleLst>
          </dgm:layoutNode>
        </dgm:layoutNode>
      </dgm:forEach>
    </dgm:forEach>
  </dgm:layoutNode>
</dgm:layoutDef>
</file>

<file path=ppt/diagrams/layout5.xml><?xml version="1.0" encoding="utf-8"?>
<dgm:layoutDef xmlns:a="http://schemas.openxmlformats.org/drawingml/2006/main" xmlns:r="http://schemas.openxmlformats.org/officeDocument/2006/relationships" xmlns:dgm="http://schemas.openxmlformats.org/drawingml/2006/diagram"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type="rect" r:blip="" zOrderOff="1" hideGeom="1">
                    <dgm:adjLst/>
                  </dgm:shape>
                </dgm:if>
                <dgm:else name="Name9">
                  <dgm:shape type="rect" r:blip="">
                    <dgm:adjLst/>
                  </dgm:shape>
                </dgm:else>
              </dgm:choose>
              <dgm:presOf axis="self"/>
              <dgm:constrLst/>
              <dgm:ruleLst>
                <dgm:rule type="primFontSz" val="5"/>
              </dgm:ruleLst>
            </dgm:layoutNode>
            <dgm:choose name="Name10">
              <dgm:if name="Name11" axis="ch" ptType="node" func="cnt" op="gte" val="1">
                <dgm:layoutNode name="entireBox">
                  <dgm:alg type="sp"/>
                  <dgm:shape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type="rect" r:blip="">
                        <dgm:adjLst/>
                      </dgm:shape>
                      <dgm:presOf axis="desOrSelf" ptType="node"/>
                      <dgm:constrLst>
                        <dgm:constr type="tMarg" refType="primFontSz" fact="0.1"/>
                        <dgm:constr type="bMarg" refType="primFontSz" fact="0.1"/>
                      </dgm:constrLst>
                      <dgm:ruleLst>
                        <dgm:rule type="primFontSz" val="5"/>
                      </dgm:ruleLst>
                    </dgm:layoutNode>
                  </dgm:forEach>
                </dgm:layoutNode>
              </dgm:if>
              <dgm:else name="Name16"/>
            </dgm:choose>
          </dgm:layoutNode>
        </dgm:if>
        <dgm:else name="Name17">
          <dgm:layoutNode name="arrowAndChildren">
            <dgm:alg type="composite"/>
            <dgm:shape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type="rect" r:blip="" zOrderOff="1" hideGeom="1">
                    <dgm:adjLst/>
                  </dgm:shape>
                </dgm:if>
                <dgm:else name="Name23">
                  <dgm:shape rot="180" type="upArrowCallout" r:blip="">
                    <dgm:adjLst/>
                  </dgm:shape>
                </dgm:else>
              </dgm:choose>
              <dgm:presOf axis="self"/>
              <dgm:constrLst/>
              <dgm:ruleLst>
                <dgm:rule type="primFontSz" val="5"/>
              </dgm:ruleLst>
            </dgm:layoutNode>
            <dgm:choose name="Name24">
              <dgm:if name="Name25" axis="ch" ptType="node" func="cnt" op="gte" val="1">
                <dgm:layoutNode name="arrow">
                  <dgm:alg type="sp"/>
                  <dgm:shape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type="rect" r:blip="">
                        <dgm:adjLst/>
                      </dgm:shape>
                      <dgm:presOf axis="desOrSelf" ptType="node"/>
                      <dgm:constrLst>
                        <dgm:constr type="tMarg" refType="primFontSz" fact="0.1"/>
                        <dgm:constr type="bMarg" refType="primFontSz" fact="0.1"/>
                      </dgm:constrLst>
                      <dgm:ruleLst>
                        <dgm:rule type="primFontSz" val="5"/>
                      </dgm:ruleLst>
                    </dgm:layoutNode>
                  </dgm:forEach>
                </dgm:layoutNode>
              </dgm:if>
              <dgm:else name="Name30"/>
            </dgm:choose>
          </dgm:layoutNode>
        </dgm:else>
      </dgm:choose>
      <dgm:forEach name="Name31" axis="precedSib" ptType="sibTrans" st="-1" cnt="1">
        <dgm:layoutNode name="sp">
          <dgm:alg type="sp"/>
          <dgm:shape r:blip="">
            <dgm:adjLst/>
          </dgm:shape>
          <dgm:presOf axis="self"/>
          <dgm:constrLst/>
          <dgm:ruleLst/>
        </dgm:layoutNode>
      </dgm:forEach>
    </dgm:forEach>
  </dgm:layoutNode>
</dgm:layoutDef>
</file>

<file path=ppt/diagrams/layout6.xml><?xml version="1.0" encoding="utf-8"?>
<dgm:layoutDef xmlns:a="http://schemas.openxmlformats.org/drawingml/2006/main" xmlns:r="http://schemas.openxmlformats.org/officeDocument/2006/relationships" xmlns:dgm="http://schemas.openxmlformats.org/drawingml/2006/diagram"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dgm:rule type="primFontSz" for="des" forName="parTx" val="5"/>
    </dgm:ruleLst>
    <dgm:forEach name="Name4" axis="ch" ptType="node">
      <dgm:layoutNode name="composite">
        <dgm:alg type="composite"/>
        <dgm:shape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dgm:ruleLst>
        <dgm:layoutNode name="parTx" styleLbl="alignNode1">
          <dgm:varLst>
            <dgm:chMax val="0"/>
            <dgm:chPref val="0"/>
            <dgm:bulletEnabled val="1"/>
          </dgm:varLst>
          <dgm:alg type="tx"/>
          <dgm:shape type="rect" r:blip="">
            <dgm:adjLst/>
          </dgm:shape>
          <dgm:presOf axis="self" ptType="node"/>
          <dgm:constrLst>
            <dgm:constr type="h" refType="w" op="lte" fact="0.4"/>
            <dgm:constr type="h"/>
            <dgm:constr type="tMarg" refType="primFontSz" fact="0.32"/>
            <dgm:constr type="bMarg" refType="primFontSz" fact="0.32"/>
          </dgm:constrLst>
          <dgm:ruleLst>
            <dgm:rule type="h" val="INF"/>
          </dgm:ruleLst>
        </dgm:layoutNode>
        <dgm:layoutNode name="desTx" styleLbl="alignAccFollowNode1">
          <dgm:varLst>
            <dgm:bulletEnabled val="1"/>
          </dgm:varLst>
          <dgm:alg type="tx">
            <dgm:param type="stBulletLvl" val="1"/>
          </dgm:alg>
          <dgm:shape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dgm:ruleLst>
        </dgm:layoutNode>
      </dgm:layoutNode>
      <dgm:forEach name="Name5" axis="followSib" ptType="sibTrans" cnt="1">
        <dgm:layoutNode name="space">
          <dgm:alg type="sp"/>
          <dgm:shape r:blip="">
            <dgm:adjLst/>
          </dgm:shape>
          <dgm:presOf/>
          <dgm:constrLst/>
          <dgm:ruleLst/>
        </dgm:layoutNode>
      </dgm:forEach>
    </dgm:forEach>
  </dgm:layoutNode>
</dgm:layoutDef>
</file>

<file path=ppt/diagrams/quickStyle1.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a="http://schemas.openxmlformats.org/drawingml/2006/main" xmlns:dgm="http://schemas.openxmlformats.org/drawingml/2006/diagram"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&#65279;<?xml version="1.0" encoding="utf-8" standalone="yes"?><Relationships xmlns="http://schemas.openxmlformats.org/package/2006/relationships"><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Zástupný symbol pro záhlaví 1"/>
          <p:cNvSpPr>
            <a:spLocks noGrp="1"/>
          </p:cNvSpPr>
          <p:nvPr>
            <p:ph type="hdr" sz="quarter"/>
          </p:nvPr>
        </p:nvSpPr>
        <p:spPr>
          <a:xfrm>
            <a:off x="1" y="0"/>
            <a:ext cx="2945659" cy="493633"/>
          </a:xfrm>
          <a:prstGeom prst="rect">
            <a:avLst/>
          </a:prstGeom>
        </p:spPr>
        <p:txBody>
          <a:bodyPr vert="horz" lIns="91440" tIns="45720" rIns="91440" bIns="45720" rtlCol="0"/>
          <a:lstStyle>
            <a:defPPr>
              <a:defRPr kern="1200" smtId="4294967295"/>
            </a:defPPr>
            <a:lvl1pPr algn="l">
              <a:defRPr sz="1200"/>
            </a:lvl1pPr>
          </a:lstStyle>
          <a:p>
            <a:endParaRPr lang="cs-CZ"/>
          </a:p>
        </p:txBody>
      </p:sp>
      <p:sp>
        <p:nvSpPr>
          <p:cNvPr id="3" name="Zástupný symbol pro datum 2"/>
          <p:cNvSpPr>
            <a:spLocks noGrp="1"/>
          </p:cNvSpPr>
          <p:nvPr>
            <p:ph type="dt" sz="quarter" idx="1"/>
          </p:nvPr>
        </p:nvSpPr>
        <p:spPr>
          <a:xfrm>
            <a:off x="3850444" y="0"/>
            <a:ext cx="2945659" cy="493633"/>
          </a:xfrm>
          <a:prstGeom prst="rect">
            <a:avLst/>
          </a:prstGeom>
        </p:spPr>
        <p:txBody>
          <a:bodyPr vert="horz" lIns="91440" tIns="45720" rIns="91440" bIns="45720" rtlCol="0"/>
          <a:lstStyle>
            <a:defPPr>
              <a:defRPr kern="1200" smtId="4294967295"/>
            </a:defPPr>
            <a:lvl1pPr algn="r">
              <a:defRPr sz="1200"/>
            </a:lvl1pPr>
          </a:lstStyle>
          <a:p>
            <a:fld id="{EC0D24CF-AA5B-4AEA-A1E3-A1527F68CFE6}" type="datetimeFigureOut">
              <a:rPr lang="cs-CZ" smtClean="0"/>
              <a:t>11.11.2013</a:t>
            </a:fld>
            <a:endParaRPr lang="cs-CZ"/>
          </a:p>
        </p:txBody>
      </p:sp>
      <p:sp>
        <p:nvSpPr>
          <p:cNvPr id="4" name="Zástupný symbol pro zápatí 3"/>
          <p:cNvSpPr>
            <a:spLocks noGrp="1"/>
          </p:cNvSpPr>
          <p:nvPr>
            <p:ph type="ftr" sz="quarter" idx="2"/>
          </p:nvPr>
        </p:nvSpPr>
        <p:spPr>
          <a:xfrm>
            <a:off x="1" y="9377316"/>
            <a:ext cx="2945659" cy="493633"/>
          </a:xfrm>
          <a:prstGeom prst="rect">
            <a:avLst/>
          </a:prstGeom>
        </p:spPr>
        <p:txBody>
          <a:bodyPr vert="horz" lIns="91440" tIns="45720" rIns="91440" bIns="45720" rtlCol="0" anchor="b"/>
          <a:lstStyle>
            <a:defPPr>
              <a:defRPr kern="1200" smtId="4294967295"/>
            </a:defPPr>
            <a:lvl1pPr algn="l">
              <a:defRPr sz="1200"/>
            </a:lvl1pPr>
          </a:lstStyle>
          <a:p>
            <a:endParaRPr lang="cs-CZ"/>
          </a:p>
        </p:txBody>
      </p:sp>
      <p:sp>
        <p:nvSpPr>
          <p:cNvPr id="5" name="Zástupný symbol pro číslo snímku 4"/>
          <p:cNvSpPr>
            <a:spLocks noGrp="1"/>
          </p:cNvSpPr>
          <p:nvPr>
            <p:ph type="sldNum" sz="quarter" idx="3"/>
          </p:nvPr>
        </p:nvSpPr>
        <p:spPr>
          <a:xfrm>
            <a:off x="3850444" y="9377316"/>
            <a:ext cx="2945659" cy="493633"/>
          </a:xfrm>
          <a:prstGeom prst="rect">
            <a:avLst/>
          </a:prstGeom>
        </p:spPr>
        <p:txBody>
          <a:bodyPr vert="horz" lIns="91440" tIns="45720" rIns="91440" bIns="45720" rtlCol="0" anchor="b"/>
          <a:lstStyle>
            <a:defPPr>
              <a:defRPr kern="1200" smtId="4294967295"/>
            </a:defPPr>
            <a:lvl1pPr algn="r">
              <a:defRPr sz="1200"/>
            </a:lvl1pPr>
          </a:lstStyle>
          <a:p>
            <a:fld id="{452974C9-E420-48ED-AFB0-569BA6AA1A9A}" type="slidenum">
              <a:rPr lang="cs-CZ" smtClean="0"/>
              <a:t>‹#›</a:t>
            </a:fld>
            <a:endParaRPr lang="cs-CZ"/>
          </a:p>
        </p:txBody>
      </p:sp>
    </p:spTree>
    <p:extLst>
      <p:ext uri="{BB962C8B-B14F-4D97-AF65-F5344CB8AC3E}">
        <p14:creationId xmlns:p14="http://schemas.microsoft.com/office/powerpoint/2010/main" val="2817523877"/>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Zástupný symbol pro záhlaví 1"/>
          <p:cNvSpPr>
            <a:spLocks noGrp="1"/>
          </p:cNvSpPr>
          <p:nvPr>
            <p:ph type="hdr" sz="quarter"/>
          </p:nvPr>
        </p:nvSpPr>
        <p:spPr>
          <a:xfrm>
            <a:off x="1" y="0"/>
            <a:ext cx="2945659" cy="493633"/>
          </a:xfrm>
          <a:prstGeom prst="rect">
            <a:avLst/>
          </a:prstGeom>
        </p:spPr>
        <p:txBody>
          <a:bodyPr vert="horz" lIns="91440" tIns="45720" rIns="91440" bIns="45720" rtlCol="0"/>
          <a:lstStyle>
            <a:defPPr>
              <a:defRPr kern="1200" smtId="4294967295"/>
            </a:defPPr>
            <a:lvl1pPr algn="l" fontAlgn="auto">
              <a:spcBef>
                <a:spcPct val="0"/>
              </a:spcBef>
              <a:spcAft>
                <a:spcPct val="0"/>
              </a:spcAft>
              <a:defRPr sz="1200" b="0">
                <a:latin typeface="+mn-lt"/>
                <a:cs typeface="+mn-cs"/>
              </a:defRPr>
            </a:lvl1pPr>
          </a:lstStyle>
          <a:p>
            <a:pPr>
              <a:defRPr/>
            </a:pPr>
            <a:endParaRPr lang="cs-CZ"/>
          </a:p>
        </p:txBody>
      </p:sp>
      <p:sp>
        <p:nvSpPr>
          <p:cNvPr id="3" name="Zástupný symbol pro datum 2"/>
          <p:cNvSpPr>
            <a:spLocks noGrp="1"/>
          </p:cNvSpPr>
          <p:nvPr>
            <p:ph type="dt" idx="1"/>
          </p:nvPr>
        </p:nvSpPr>
        <p:spPr>
          <a:xfrm>
            <a:off x="3850444" y="0"/>
            <a:ext cx="2945659" cy="493633"/>
          </a:xfrm>
          <a:prstGeom prst="rect">
            <a:avLst/>
          </a:prstGeom>
        </p:spPr>
        <p:txBody>
          <a:bodyPr vert="horz" lIns="91440" tIns="45720" rIns="91440" bIns="45720" rtlCol="0"/>
          <a:lstStyle>
            <a:defPPr>
              <a:defRPr kern="1200" smtId="4294967295"/>
            </a:defPPr>
            <a:lvl1pPr algn="r" fontAlgn="auto">
              <a:spcBef>
                <a:spcPct val="0"/>
              </a:spcBef>
              <a:spcAft>
                <a:spcPct val="0"/>
              </a:spcAft>
              <a:defRPr sz="1200" b="0">
                <a:latin typeface="+mn-lt"/>
                <a:cs typeface="+mn-cs"/>
              </a:defRPr>
            </a:lvl1pPr>
          </a:lstStyle>
          <a:p>
            <a:pPr>
              <a:defRPr/>
            </a:pPr>
            <a:fld id="{24645607-0638-46EC-97A6-CC75D0CDC632}" type="datetimeFigureOut">
              <a:rPr lang="cs-CZ"/>
              <a:pPr>
                <a:defRPr/>
              </a:pPr>
              <a:t>11.11.2013</a:t>
            </a:fld>
          </a:p>
        </p:txBody>
      </p:sp>
      <p:sp>
        <p:nvSpPr>
          <p:cNvPr id="4" name="Zástupný symbol pro obrázek snímku 3"/>
          <p:cNvSpPr>
            <a:spLocks noGrp="1" noRot="1" noChangeAspect="1"/>
          </p:cNvSpPr>
          <p:nvPr>
            <p:ph type="sldImg" idx="2"/>
          </p:nvPr>
        </p:nvSpPr>
        <p:spPr>
          <a:xfrm>
            <a:off x="930275" y="739775"/>
            <a:ext cx="4937125" cy="3703638"/>
          </a:xfrm>
          <a:prstGeom prst="rect">
            <a:avLst/>
          </a:prstGeom>
          <a:noFill/>
          <a:ln w="12700">
            <a:solidFill>
              <a:prstClr val="black"/>
            </a:solidFill>
          </a:ln>
        </p:spPr>
      </p:sp>
      <p:sp>
        <p:nvSpPr>
          <p:cNvPr id="5" name="Zástupný symbol pro poznámky 4"/>
          <p:cNvSpPr>
            <a:spLocks noGrp="1"/>
          </p:cNvSpPr>
          <p:nvPr>
            <p:ph type="body" sz="quarter" idx="3"/>
          </p:nvPr>
        </p:nvSpPr>
        <p:spPr>
          <a:xfrm>
            <a:off x="679768" y="4689516"/>
            <a:ext cx="5438140" cy="4442698"/>
          </a:xfrm>
          <a:prstGeom prst="rect">
            <a:avLst/>
          </a:prstGeom>
        </p:spPr>
        <p:txBody>
          <a:bodyPr vert="horz" wrap="square" lIns="91440" tIns="45720" rIns="91440" bIns="45720" anchor="t" anchorCtr="0" compatLnSpc="1">
            <a:prstTxWarp prst="textNoShape">
              <a:avLst/>
            </a:prstTxWarp>
            <a:normAutofit/>
          </a:bodyPr>
          <a:lstStyle>
            <a:defPPr>
              <a:defRPr kern="1200" smtId="4294967295"/>
            </a:defP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1" y="9377316"/>
            <a:ext cx="2945659" cy="493633"/>
          </a:xfrm>
          <a:prstGeom prst="rect">
            <a:avLst/>
          </a:prstGeom>
        </p:spPr>
        <p:txBody>
          <a:bodyPr vert="horz" lIns="91440" tIns="45720" rIns="91440" bIns="45720" rtlCol="0" anchor="b"/>
          <a:lstStyle>
            <a:defPPr>
              <a:defRPr kern="1200" smtId="4294967295"/>
            </a:defPPr>
            <a:lvl1pPr algn="l" fontAlgn="auto">
              <a:spcBef>
                <a:spcPct val="0"/>
              </a:spcBef>
              <a:spcAft>
                <a:spcPct val="0"/>
              </a:spcAft>
              <a:defRPr sz="1200" b="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4" y="9377316"/>
            <a:ext cx="2945659" cy="493633"/>
          </a:xfrm>
          <a:prstGeom prst="rect">
            <a:avLst/>
          </a:prstGeom>
        </p:spPr>
        <p:txBody>
          <a:bodyPr vert="horz" lIns="91440" tIns="45720" rIns="91440" bIns="45720" rtlCol="0" anchor="b"/>
          <a:lstStyle>
            <a:defPPr>
              <a:defRPr kern="1200" smtId="4294967295"/>
            </a:defPPr>
            <a:lvl1pPr algn="r" fontAlgn="auto">
              <a:spcBef>
                <a:spcPct val="0"/>
              </a:spcBef>
              <a:spcAft>
                <a:spcPct val="0"/>
              </a:spcAft>
              <a:defRPr sz="1200" b="0">
                <a:latin typeface="+mn-lt"/>
                <a:cs typeface="+mn-cs"/>
              </a:defRPr>
            </a:lvl1pPr>
          </a:lstStyle>
          <a:p>
            <a:pPr>
              <a:defRPr/>
            </a:pPr>
            <a:fld id="{FE7C8C1B-5023-4527-A548-11F2B32694DC}" type="slidenum">
              <a:rPr lang="cs-CZ"/>
              <a:pPr>
                <a:defRPr/>
              </a:pPr>
              <a:t>‹#›</a:t>
            </a:fld>
          </a:p>
        </p:txBody>
      </p:sp>
    </p:spTree>
    <p:extLst>
      <p:ext uri="{BB962C8B-B14F-4D97-AF65-F5344CB8AC3E}">
        <p14:creationId xmlns:p14="http://schemas.microsoft.com/office/powerpoint/2010/main" val="3189875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34.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36.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37.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38.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39.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40.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41.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1</a:t>
            </a:fld>
            <a:endParaRPr lang="cs-CZ"/>
          </a:p>
        </p:txBody>
      </p:sp>
    </p:spTree>
    <p:extLst>
      <p:ext uri="{BB962C8B-B14F-4D97-AF65-F5344CB8AC3E}">
        <p14:creationId xmlns:p14="http://schemas.microsoft.com/office/powerpoint/2010/main" val="1494853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17</a:t>
            </a:fld>
            <a:endParaRPr lang="cs-CZ"/>
          </a:p>
        </p:txBody>
      </p:sp>
    </p:spTree>
    <p:extLst>
      <p:ext uri="{BB962C8B-B14F-4D97-AF65-F5344CB8AC3E}">
        <p14:creationId xmlns:p14="http://schemas.microsoft.com/office/powerpoint/2010/main" val="2065986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18</a:t>
            </a:fld>
            <a:endParaRPr lang="cs-CZ"/>
          </a:p>
        </p:txBody>
      </p:sp>
    </p:spTree>
    <p:extLst>
      <p:ext uri="{BB962C8B-B14F-4D97-AF65-F5344CB8AC3E}">
        <p14:creationId xmlns:p14="http://schemas.microsoft.com/office/powerpoint/2010/main" val="2138899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19</a:t>
            </a:fld>
            <a:endParaRPr lang="cs-CZ"/>
          </a:p>
        </p:txBody>
      </p:sp>
    </p:spTree>
    <p:extLst>
      <p:ext uri="{BB962C8B-B14F-4D97-AF65-F5344CB8AC3E}">
        <p14:creationId xmlns:p14="http://schemas.microsoft.com/office/powerpoint/2010/main" val="2206227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22</a:t>
            </a:fld>
            <a:endParaRPr lang="cs-CZ"/>
          </a:p>
        </p:txBody>
      </p:sp>
    </p:spTree>
    <p:extLst>
      <p:ext uri="{BB962C8B-B14F-4D97-AF65-F5344CB8AC3E}">
        <p14:creationId xmlns:p14="http://schemas.microsoft.com/office/powerpoint/2010/main" val="17277513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23</a:t>
            </a:fld>
            <a:endParaRPr lang="cs-CZ"/>
          </a:p>
        </p:txBody>
      </p:sp>
    </p:spTree>
    <p:extLst>
      <p:ext uri="{BB962C8B-B14F-4D97-AF65-F5344CB8AC3E}">
        <p14:creationId xmlns:p14="http://schemas.microsoft.com/office/powerpoint/2010/main" val="3705844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24</a:t>
            </a:fld>
            <a:endParaRPr lang="cs-CZ"/>
          </a:p>
        </p:txBody>
      </p:sp>
    </p:spTree>
    <p:extLst>
      <p:ext uri="{BB962C8B-B14F-4D97-AF65-F5344CB8AC3E}">
        <p14:creationId xmlns:p14="http://schemas.microsoft.com/office/powerpoint/2010/main" val="355174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31</a:t>
            </a:fld>
            <a:endParaRPr lang="cs-CZ"/>
          </a:p>
        </p:txBody>
      </p:sp>
    </p:spTree>
    <p:extLst>
      <p:ext uri="{BB962C8B-B14F-4D97-AF65-F5344CB8AC3E}">
        <p14:creationId xmlns:p14="http://schemas.microsoft.com/office/powerpoint/2010/main" val="3244246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32</a:t>
            </a:fld>
            <a:endParaRPr lang="cs-CZ"/>
          </a:p>
        </p:txBody>
      </p:sp>
    </p:spTree>
    <p:extLst>
      <p:ext uri="{BB962C8B-B14F-4D97-AF65-F5344CB8AC3E}">
        <p14:creationId xmlns:p14="http://schemas.microsoft.com/office/powerpoint/2010/main" val="441467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33</a:t>
            </a:fld>
            <a:endParaRPr lang="cs-CZ"/>
          </a:p>
        </p:txBody>
      </p:sp>
    </p:spTree>
    <p:extLst>
      <p:ext uri="{BB962C8B-B14F-4D97-AF65-F5344CB8AC3E}">
        <p14:creationId xmlns:p14="http://schemas.microsoft.com/office/powerpoint/2010/main" val="17280574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34</a:t>
            </a:fld>
            <a:endParaRPr lang="cs-CZ"/>
          </a:p>
        </p:txBody>
      </p:sp>
    </p:spTree>
    <p:extLst>
      <p:ext uri="{BB962C8B-B14F-4D97-AF65-F5344CB8AC3E}">
        <p14:creationId xmlns:p14="http://schemas.microsoft.com/office/powerpoint/2010/main" val="570775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55000" lnSpcReduction="20000"/>
          </a:bodyPr>
          <a:lstStyle>
            <a:defPPr>
              <a:defRPr kern="1200" smtId="4294967295"/>
            </a:defPPr>
          </a:lstStyle>
          <a:p>
            <a:pPr algn="just"/>
            <a:r>
              <a:rPr lang="cs-CZ" sz="1200" kern="1200" smtClean="0">
                <a:solidFill>
                  <a:schemeClr val="tx1"/>
                </a:solidFill>
                <a:latin typeface="+mn-lt"/>
                <a:ea typeface="+mn-ea"/>
                <a:cs typeface="+mn-cs"/>
              </a:rPr>
              <a:t>Členské státy koordinují své hospodářské politiky v rámci EU a považují je za věc společného zájmu a provádějí je v souladu s cíli EU. Koordinace znamená slaďování hospodářských politik tak, aby sledovaly cíle EU a nenarušovaly hladký chod HMU. Mezi cíle EU patří zvyšování růstového potenciálu a zajištění zdravých veřejných financí.</a:t>
            </a:r>
          </a:p>
          <a:p>
            <a:pPr algn="just"/>
            <a:endParaRPr lang="cs-CZ" sz="1200" kern="1200" smtClean="0">
              <a:solidFill>
                <a:schemeClr val="tx1"/>
              </a:solidFill>
              <a:latin typeface="+mn-lt"/>
              <a:ea typeface="+mn-ea"/>
              <a:cs typeface="+mn-cs"/>
            </a:endParaRPr>
          </a:p>
          <a:p>
            <a:pPr algn="just"/>
            <a:r>
              <a:rPr lang="cs-CZ" sz="1200" b="1" kern="1200" smtClean="0">
                <a:solidFill>
                  <a:schemeClr val="tx1"/>
                </a:solidFill>
                <a:latin typeface="+mn-lt"/>
                <a:ea typeface="+mn-ea"/>
                <a:cs typeface="+mn-cs"/>
              </a:rPr>
              <a:t>Fiskální rámec EU je tvořen Paktem Stability a růstu (SGP)</a:t>
            </a:r>
            <a:r>
              <a:rPr lang="cs-CZ" sz="1200" kern="1200" smtClean="0">
                <a:solidFill>
                  <a:schemeClr val="tx1"/>
                </a:solidFill>
                <a:latin typeface="+mn-lt"/>
                <a:ea typeface="+mn-ea"/>
                <a:cs typeface="+mn-cs"/>
              </a:rPr>
              <a:t> a opírá se primární i sekundární legislativu EU. Právně je zastřešen Smlouvou o fungování EU, konkrétně se pak opírá zejména o její čl. 121 a 126. První článek upravuje tzv. preventivní část SGP (zejména tzv. mnohostranný dohled) a druhý tzv. rozpočtový dohled a postup při nadměrném schodku. Ke smlouvě jsou připojeny protokoly, přičemž pro rozpočtovou oblast jsou klíčové protokoly 12 (o postupu při nadměrném schodku) a 13 (o kritériích konvergence).</a:t>
            </a:r>
          </a:p>
          <a:p>
            <a:pPr algn="just"/>
            <a:r>
              <a:rPr lang="cs-CZ" sz="1200" kern="1200" smtClean="0">
                <a:solidFill>
                  <a:schemeClr val="tx1"/>
                </a:solidFill>
                <a:latin typeface="+mn-lt"/>
                <a:ea typeface="+mn-ea"/>
                <a:cs typeface="+mn-cs"/>
              </a:rPr>
              <a:t>V posledních dvou letech došlo k výraznému </a:t>
            </a:r>
            <a:r>
              <a:rPr lang="cs-CZ" sz="1200" b="1" kern="1200" smtClean="0">
                <a:solidFill>
                  <a:schemeClr val="tx1"/>
                </a:solidFill>
                <a:latin typeface="+mn-lt"/>
                <a:ea typeface="+mn-ea"/>
                <a:cs typeface="+mn-cs"/>
              </a:rPr>
              <a:t>posílení Paktu stability a růstu</a:t>
            </a:r>
            <a:r>
              <a:rPr lang="cs-CZ" sz="1200" kern="1200" smtClean="0">
                <a:solidFill>
                  <a:schemeClr val="tx1"/>
                </a:solidFill>
                <a:latin typeface="+mn-lt"/>
                <a:ea typeface="+mn-ea"/>
                <a:cs typeface="+mn-cs"/>
              </a:rPr>
              <a:t>. V jeho preventivní části je po členských státech požadován výrazný pokrok pro dosažení střednědobého rozpočtového cíle. Nově bylo zavedeno výdajové kritérium (expenditure benchmark), jakožto další měřítko využívané vedle strukturálního salda pro sledování úsilí k dosažení střednědobého rozpočtového cíle. V nápravné části lze hlavní změny spatřovat v tom, že nově může být procedura při nadměrném schodku (EDP) spuštěna nejen v důsledku vývoje salda ale i dluhu sektoru vládních institucí. Země s vládním dluhem vyšším než 60 % HDP musí svůj poměr dluhu na HDP snižovat předepsaným způsobem (průměrným tempem 1/20 ročně). Zároveň byly zavedeny sankce již v dřívější fázi EDP. Po zemích Eurozóny může být požadováno neúročené depozitum 0,2 % HDP. Při neplnění doporučených nápravných opatření může u zemí Eurozóny dojít až k pokutě.</a:t>
            </a:r>
          </a:p>
          <a:p>
            <a:pPr algn="just"/>
            <a:endParaRPr lang="cs-CZ" sz="1200" kern="1200" smtClean="0">
              <a:solidFill>
                <a:schemeClr val="tx1"/>
              </a:solidFill>
              <a:latin typeface="+mn-lt"/>
              <a:ea typeface="+mn-ea"/>
              <a:cs typeface="+mn-cs"/>
            </a:endParaRPr>
          </a:p>
          <a:p>
            <a:pPr algn="just"/>
            <a:r>
              <a:rPr lang="cs-CZ" sz="1200" kern="1200" smtClean="0">
                <a:solidFill>
                  <a:schemeClr val="tx1"/>
                </a:solidFill>
                <a:latin typeface="+mn-lt"/>
                <a:ea typeface="+mn-ea"/>
                <a:cs typeface="+mn-cs"/>
              </a:rPr>
              <a:t>Ve fiskální oblasti se dále zvyšuje důraz na kvalitu veřejných financí a jejich institucionálního rámce, což se odráží ve schválení minimálních požadavků na národní rozpočtové rámce členských států. Konkrétně se této oblasti věnuje </a:t>
            </a:r>
            <a:r>
              <a:rPr lang="cs-CZ" sz="1200" b="1" kern="1200" smtClean="0">
                <a:solidFill>
                  <a:schemeClr val="tx1"/>
                </a:solidFill>
                <a:latin typeface="+mn-lt"/>
                <a:ea typeface="+mn-ea"/>
                <a:cs typeface="+mn-cs"/>
              </a:rPr>
              <a:t>směrnice o požadavcích na rozpočtové rámce členských států</a:t>
            </a:r>
            <a:r>
              <a:rPr lang="cs-CZ" sz="1200" kern="1200" smtClean="0">
                <a:solidFill>
                  <a:schemeClr val="tx1"/>
                </a:solidFill>
                <a:latin typeface="+mn-lt"/>
                <a:ea typeface="+mn-ea"/>
                <a:cs typeface="+mn-cs"/>
              </a:rPr>
              <a:t> upravující minimální kvalitativní standardy v oblasti účetnictví a statistiky, prognóz, numerických fiskálních pravidel, střednědobého rozpočtového rámce a v neposlední řadě i transparentnosti a komplexnosti informací o veřejných financích. Transpoziční lhůta u této směrnice byla stanovena do 31. prosince 2013.</a:t>
            </a:r>
          </a:p>
          <a:p>
            <a:pPr algn="just"/>
            <a:endParaRPr lang="cs-CZ" sz="1200" kern="1200" smtClean="0">
              <a:solidFill>
                <a:schemeClr val="tx1"/>
              </a:solidFill>
              <a:latin typeface="+mn-lt"/>
              <a:ea typeface="+mn-ea"/>
              <a:cs typeface="+mn-cs"/>
            </a:endParaRPr>
          </a:p>
          <a:p>
            <a:pPr algn="just"/>
            <a:r>
              <a:rPr lang="cs-CZ" sz="1200" kern="1200" smtClean="0">
                <a:solidFill>
                  <a:schemeClr val="tx1"/>
                </a:solidFill>
                <a:latin typeface="+mn-lt"/>
                <a:ea typeface="+mn-ea"/>
                <a:cs typeface="+mn-cs"/>
              </a:rPr>
              <a:t>Od ledna 2013 je účinná </a:t>
            </a:r>
            <a:r>
              <a:rPr lang="cs-CZ" sz="1200" b="1" kern="1200" smtClean="0">
                <a:solidFill>
                  <a:schemeClr val="tx1"/>
                </a:solidFill>
                <a:latin typeface="+mn-lt"/>
                <a:ea typeface="+mn-ea"/>
                <a:cs typeface="+mn-cs"/>
              </a:rPr>
              <a:t>mezinárodní smlouva o stabilitě, koordinaci a řízení v hospodářské a měnové unii</a:t>
            </a:r>
            <a:r>
              <a:rPr lang="cs-CZ" sz="1200" kern="1200" smtClean="0">
                <a:solidFill>
                  <a:schemeClr val="tx1"/>
                </a:solidFill>
                <a:latin typeface="+mn-lt"/>
                <a:ea typeface="+mn-ea"/>
                <a:cs typeface="+mn-cs"/>
              </a:rPr>
              <a:t>, kterou Česká republika doposud nepodepsala. Jejím cílem je, aby členské státy zahrnuly klíčové parametry Paktu stability a růstu do své národní legislativy. Jde zejména o požadavek vyrovnané či přebytkové bilance veřejných financí, kterým je myšlen soulad ročního strukturálního salda se střednědobým rozpočtovým cílem. Odklon od střednědobého cíle či cesty k jeho postupnému dosažení je možný jen za definovaných výjimečných okolností. Při zjištění odklonu od střednědobého rozpočtového cíle nebo od cesty k jeho postupnému dosažení má být automaticky aktivován mechanismus nápravy (povinnost zavést během určitého období opatření k nápravě odchylek). V neposlední řadě by se pak také úroveň vládního dluhu měla pohybovat výrazně pod hodnotou 60 % HDP v tržních cenách. Tato pravidla musí nabýt účinnosti ve vnitrostátním právním řádu (nejlépe prostřednictvím ústavního zákona) nejpozději do jednoho roku poté, co vstoupí smlouva v platnost. Neplní-li smluvní strany tuto povinnost a zejména nezavede-li zmíněný mechanismus nápravy, je věc jednou nebo více smluvními stranami předložena Evropskému soudnímu dvoru.</a:t>
            </a:r>
          </a:p>
          <a:p>
            <a:pPr algn="just"/>
            <a:endParaRPr lang="cs-CZ" sz="1200" kern="1200" smtClean="0">
              <a:solidFill>
                <a:schemeClr val="tx1"/>
              </a:solidFill>
              <a:latin typeface="+mn-lt"/>
              <a:ea typeface="+mn-ea"/>
              <a:cs typeface="+mn-cs"/>
            </a:endParaRPr>
          </a:p>
          <a:p>
            <a:pPr algn="just"/>
            <a:r>
              <a:rPr lang="cs-CZ" sz="1200" kern="1200" smtClean="0">
                <a:solidFill>
                  <a:schemeClr val="tx1"/>
                </a:solidFill>
                <a:latin typeface="+mn-lt"/>
                <a:ea typeface="+mn-ea"/>
                <a:cs typeface="+mn-cs"/>
              </a:rPr>
              <a:t>Na six pack a Fiscal compact navazuje Evropským parlamentem v první polovině března schválený tzv. two pack, tvořený 2 nařízeními posilujícími právní rámec pro tzv. evropský semestr a proces koordinace hospodářských politik zemí eurozóny. Pro fiskální oblast je zásadní </a:t>
            </a:r>
            <a:r>
              <a:rPr lang="cs-CZ" sz="1200" b="1" kern="1200" smtClean="0">
                <a:solidFill>
                  <a:schemeClr val="tx1"/>
                </a:solidFill>
                <a:latin typeface="+mn-lt"/>
                <a:ea typeface="+mn-ea"/>
                <a:cs typeface="+mn-cs"/>
              </a:rPr>
              <a:t>nařízení o posíleném sledování a posuzování návrhů rozpočtových plánů členských států eurozóny, zejména pak těch, vůči nimž je veden postup při nadměrném schodku</a:t>
            </a:r>
            <a:r>
              <a:rPr lang="cs-CZ" sz="1200" kern="1200" smtClean="0">
                <a:solidFill>
                  <a:schemeClr val="tx1"/>
                </a:solidFill>
                <a:latin typeface="+mn-lt"/>
                <a:ea typeface="+mn-ea"/>
                <a:cs typeface="+mn-cs"/>
              </a:rPr>
              <a:t>. Země eurzóny podle něj budou povinny prezentovat každoročně (nejpozději do 15. října) návrhy svých rozpočtů Evropské komisi. Na členské státy Eurozóny, vůči nimž je veden postup při nadměrném schodku, se bude vztahovat důkladnější sledování, aby mohla Komise lépe posoudit, zda existuje riziko, že stanovená lhůta pro nápravu nadměrného schodku nebude dodržena.</a:t>
            </a:r>
          </a:p>
          <a:p>
            <a:pPr algn="just"/>
            <a:endParaRPr lang="cs-CZ" sz="1200" b="1" kern="1200" smtClean="0">
              <a:solidFill>
                <a:schemeClr val="tx1"/>
              </a:solidFill>
              <a:latin typeface="+mn-lt"/>
              <a:ea typeface="+mn-ea"/>
              <a:cs typeface="+mn-cs"/>
            </a:endParaRPr>
          </a:p>
          <a:p>
            <a:pPr algn="just"/>
            <a:r>
              <a:rPr lang="cs-CZ" sz="1200" b="1" kern="1200" smtClean="0">
                <a:solidFill>
                  <a:schemeClr val="tx1"/>
                </a:solidFill>
                <a:latin typeface="+mn-lt"/>
                <a:ea typeface="+mn-ea"/>
                <a:cs typeface="+mn-cs"/>
              </a:rPr>
              <a:t>ČR a vstup do Eurozóny</a:t>
            </a:r>
            <a:endParaRPr lang="cs-CZ" sz="1200" kern="1200" smtClean="0">
              <a:solidFill>
                <a:schemeClr val="tx1"/>
              </a:solidFill>
              <a:latin typeface="+mn-lt"/>
              <a:ea typeface="+mn-ea"/>
              <a:cs typeface="+mn-cs"/>
            </a:endParaRPr>
          </a:p>
          <a:p>
            <a:pPr algn="just"/>
            <a:r>
              <a:rPr lang="cs-CZ" sz="1200" kern="1200" smtClean="0">
                <a:solidFill>
                  <a:schemeClr val="tx1"/>
                </a:solidFill>
                <a:latin typeface="+mn-lt"/>
                <a:ea typeface="+mn-ea"/>
                <a:cs typeface="+mn-cs"/>
              </a:rPr>
              <a:t>Vstupem do EU se Česká republika stala členem Hospodářské a měnové unie jako stát, na který se vztahuje dočasná výjimka (trvalou má jen Dánsko a Spojené království) na zavedení eura (vstup do třetí etapy HMU). Přijetí jednotné měny je podmíněno stavem trvalé a udržitelné hospodářské konvergence, který se posuzuje plněním čtyř konvergenčních kritérií. Rada před vyslovením ukončení derogace potřebuje doporučení eurozóny, které je jejími členy přijímáno kvalifikovanou většinou. EK a ECB jednou za 2 roky vypracovávají tzv. Konvergenční zprávu. Derogace je rušena rozhodnutím Rady po konzultaci s Evropským parlamentem na návrh Komise a s doporučením eurozóny.</a:t>
            </a:r>
          </a:p>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2</a:t>
            </a:fld>
            <a:endParaRPr lang="cs-CZ"/>
          </a:p>
        </p:txBody>
      </p:sp>
    </p:spTree>
    <p:extLst>
      <p:ext uri="{BB962C8B-B14F-4D97-AF65-F5344CB8AC3E}">
        <p14:creationId xmlns:p14="http://schemas.microsoft.com/office/powerpoint/2010/main" val="26571057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36</a:t>
            </a:fld>
            <a:endParaRPr lang="cs-CZ"/>
          </a:p>
        </p:txBody>
      </p:sp>
    </p:spTree>
    <p:extLst>
      <p:ext uri="{BB962C8B-B14F-4D97-AF65-F5344CB8AC3E}">
        <p14:creationId xmlns:p14="http://schemas.microsoft.com/office/powerpoint/2010/main" val="3120229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37</a:t>
            </a:fld>
            <a:endParaRPr lang="cs-CZ"/>
          </a:p>
        </p:txBody>
      </p:sp>
    </p:spTree>
    <p:extLst>
      <p:ext uri="{BB962C8B-B14F-4D97-AF65-F5344CB8AC3E}">
        <p14:creationId xmlns:p14="http://schemas.microsoft.com/office/powerpoint/2010/main" val="311694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38</a:t>
            </a:fld>
            <a:endParaRPr lang="cs-CZ"/>
          </a:p>
        </p:txBody>
      </p:sp>
    </p:spTree>
    <p:extLst>
      <p:ext uri="{BB962C8B-B14F-4D97-AF65-F5344CB8AC3E}">
        <p14:creationId xmlns:p14="http://schemas.microsoft.com/office/powerpoint/2010/main" val="19595710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39</a:t>
            </a:fld>
            <a:endParaRPr lang="cs-CZ"/>
          </a:p>
        </p:txBody>
      </p:sp>
    </p:spTree>
    <p:extLst>
      <p:ext uri="{BB962C8B-B14F-4D97-AF65-F5344CB8AC3E}">
        <p14:creationId xmlns:p14="http://schemas.microsoft.com/office/powerpoint/2010/main" val="23151329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40</a:t>
            </a:fld>
            <a:endParaRPr lang="cs-CZ"/>
          </a:p>
        </p:txBody>
      </p:sp>
    </p:spTree>
    <p:extLst>
      <p:ext uri="{BB962C8B-B14F-4D97-AF65-F5344CB8AC3E}">
        <p14:creationId xmlns:p14="http://schemas.microsoft.com/office/powerpoint/2010/main" val="4221919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41</a:t>
            </a:fld>
            <a:endParaRPr lang="cs-CZ"/>
          </a:p>
        </p:txBody>
      </p:sp>
    </p:spTree>
    <p:extLst>
      <p:ext uri="{BB962C8B-B14F-4D97-AF65-F5344CB8AC3E}">
        <p14:creationId xmlns:p14="http://schemas.microsoft.com/office/powerpoint/2010/main" val="3957346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3</a:t>
            </a:fld>
            <a:endParaRPr lang="cs-CZ"/>
          </a:p>
        </p:txBody>
      </p:sp>
    </p:spTree>
    <p:extLst>
      <p:ext uri="{BB962C8B-B14F-4D97-AF65-F5344CB8AC3E}">
        <p14:creationId xmlns:p14="http://schemas.microsoft.com/office/powerpoint/2010/main" val="2929856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4</a:t>
            </a:fld>
            <a:endParaRPr lang="cs-CZ"/>
          </a:p>
        </p:txBody>
      </p:sp>
    </p:spTree>
    <p:extLst>
      <p:ext uri="{BB962C8B-B14F-4D97-AF65-F5344CB8AC3E}">
        <p14:creationId xmlns:p14="http://schemas.microsoft.com/office/powerpoint/2010/main" val="801337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5</a:t>
            </a:fld>
            <a:endParaRPr lang="cs-CZ"/>
          </a:p>
        </p:txBody>
      </p:sp>
    </p:spTree>
    <p:extLst>
      <p:ext uri="{BB962C8B-B14F-4D97-AF65-F5344CB8AC3E}">
        <p14:creationId xmlns:p14="http://schemas.microsoft.com/office/powerpoint/2010/main" val="2347380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6</a:t>
            </a:fld>
            <a:endParaRPr lang="cs-CZ"/>
          </a:p>
        </p:txBody>
      </p:sp>
    </p:spTree>
    <p:extLst>
      <p:ext uri="{BB962C8B-B14F-4D97-AF65-F5344CB8AC3E}">
        <p14:creationId xmlns:p14="http://schemas.microsoft.com/office/powerpoint/2010/main" val="816800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7</a:t>
            </a:fld>
            <a:endParaRPr lang="cs-CZ"/>
          </a:p>
        </p:txBody>
      </p:sp>
    </p:spTree>
    <p:extLst>
      <p:ext uri="{BB962C8B-B14F-4D97-AF65-F5344CB8AC3E}">
        <p14:creationId xmlns:p14="http://schemas.microsoft.com/office/powerpoint/2010/main" val="1818238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fld id="{D2F630AB-8E57-4A05-AC90-AD3B1803FF65}" type="slidenum">
              <a:rPr lang="cs-CZ" smtClean="0"/>
              <a:t>8</a:t>
            </a:fld>
            <a:endParaRPr lang="cs-CZ"/>
          </a:p>
        </p:txBody>
      </p:sp>
    </p:spTree>
    <p:extLst>
      <p:ext uri="{BB962C8B-B14F-4D97-AF65-F5344CB8AC3E}">
        <p14:creationId xmlns:p14="http://schemas.microsoft.com/office/powerpoint/2010/main" val="2887439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defPPr>
              <a:defRPr kern="1200" smtId="4294967295"/>
            </a:defPPr>
          </a:lstStyle>
          <a:p>
            <a:endParaRPr lang="cs-CZ"/>
          </a:p>
        </p:txBody>
      </p:sp>
      <p:sp>
        <p:nvSpPr>
          <p:cNvPr id="4" name="Zástupný symbol pro číslo snímku 3"/>
          <p:cNvSpPr>
            <a:spLocks noGrp="1"/>
          </p:cNvSpPr>
          <p:nvPr>
            <p:ph type="sldNum" sz="quarter" idx="10"/>
          </p:nvPr>
        </p:nvSpPr>
        <p:spPr/>
        <p:txBody>
          <a:bodyPr/>
          <a:lstStyle>
            <a:defPPr>
              <a:defRPr kern="1200" smtId="4294967295"/>
            </a:defPPr>
          </a:lstStyle>
          <a:p>
            <a:pPr>
              <a:defRPr/>
            </a:pPr>
            <a:fld id="{FE7C8C1B-5023-4527-A548-11F2B32694DC}" type="slidenum">
              <a:rPr lang="cs-CZ" smtClean="0"/>
              <a:pPr>
                <a:defRPr/>
              </a:pPr>
              <a:t>11</a:t>
            </a:fld>
            <a:endParaRPr lang="cs-CZ"/>
          </a:p>
        </p:txBody>
      </p:sp>
    </p:spTree>
    <p:extLst>
      <p:ext uri="{BB962C8B-B14F-4D97-AF65-F5344CB8AC3E}">
        <p14:creationId xmlns:p14="http://schemas.microsoft.com/office/powerpoint/2010/main" val="2825584696"/>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2.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Úvodní snímek">
    <p:spTree>
      <p:nvGrpSpPr>
        <p:cNvPr id="1" name=""/>
        <p:cNvGrpSpPr/>
        <p:nvPr/>
      </p:nvGrpSpPr>
      <p:grpSpPr>
        <a:xfrm>
          <a:off x="0" y="0"/>
          <a:ext cx="0" cy="0"/>
        </a:xfrm>
      </p:grpSpPr>
      <p:sp>
        <p:nvSpPr>
          <p:cNvPr id="4" name="Rectangle 18" descr="Obrázek_tr"/>
          <p:cNvSpPr>
            <a:spLocks noChangeArrowheads="1"/>
          </p:cNvSpPr>
          <p:nvPr/>
        </p:nvSpPr>
        <p:spPr bwMode="auto">
          <a:xfrm>
            <a:off x="0" y="6427788"/>
            <a:ext cx="9144000" cy="430212"/>
          </a:xfrm>
          <a:prstGeom prst="rect">
            <a:avLst/>
          </a:prstGeom>
          <a:blipFill dpi="0" rotWithShape="0">
            <a:blip r:embed="rId1">
              <a:alphaModFix amt="70000"/>
            </a:blip>
            <a:stretch>
              <a:fillRect/>
            </a:stretch>
          </a:blip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kern="1200" smtId="4294967295"/>
            </a:defPPr>
          </a:lstStyle>
          <a:p>
            <a:endParaRPr lang="cs-CZ"/>
          </a:p>
        </p:txBody>
      </p:sp>
      <p:grpSp>
        <p:nvGrpSpPr>
          <p:cNvPr id="5" name="Skupina 6"/>
          <p:cNvGrpSpPr/>
          <p:nvPr/>
        </p:nvGrpSpPr>
        <p:grpSpPr>
          <a:xfrm>
            <a:off x="365125" y="357188"/>
            <a:ext cx="5214938" cy="1414462"/>
            <a:chOff x="365125" y="357188"/>
            <a:chExt cx="5214938" cy="1414462"/>
          </a:xfrm>
        </p:grpSpPr>
        <p:sp>
          <p:nvSpPr>
            <p:cNvPr id="6" name="TextovéPole 5"/>
            <p:cNvSpPr txBox="1"/>
            <p:nvPr/>
          </p:nvSpPr>
          <p:spPr>
            <a:xfrm>
              <a:off x="1508125" y="492125"/>
              <a:ext cx="4071938" cy="579438"/>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cs-CZ" sz="3200" smtClean="0">
                  <a:solidFill>
                    <a:srgbClr val="3A5C86"/>
                  </a:solidFill>
                  <a:latin typeface="Calibri" pitchFamily="34" charset="0"/>
                </a:rPr>
                <a:t>Ministerstvo financí</a:t>
              </a:r>
            </a:p>
          </p:txBody>
        </p:sp>
        <p:sp>
          <p:nvSpPr>
            <p:cNvPr id="7" name="TextovéPole 6"/>
            <p:cNvSpPr txBox="1"/>
            <p:nvPr/>
          </p:nvSpPr>
          <p:spPr>
            <a:xfrm>
              <a:off x="1506538" y="920750"/>
              <a:ext cx="3786187" cy="579438"/>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cs-CZ" sz="3200" b="0" smtClean="0">
                  <a:solidFill>
                    <a:srgbClr val="3A5C86"/>
                  </a:solidFill>
                  <a:latin typeface="Calibri" pitchFamily="34" charset="0"/>
                </a:rPr>
                <a:t>ČESKÉ REPUBLIKY</a:t>
              </a:r>
            </a:p>
          </p:txBody>
        </p:sp>
        <p:pic>
          <p:nvPicPr>
            <p:cNvPr id="8" name="Picture 2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5125" y="357188"/>
              <a:ext cx="1206500"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18"/>
          <p:cNvSpPr txBox="1">
            <a:spLocks noChangeArrowheads="1"/>
          </p:cNvSpPr>
          <p:nvPr/>
        </p:nvSpPr>
        <p:spPr bwMode="auto">
          <a:xfrm>
            <a:off x="1547813" y="6584950"/>
            <a:ext cx="6624637"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defPPr>
              <a:defRPr kern="1200" smtId="4294967295"/>
            </a:defPPr>
            <a:lvl1pPr eaLnBrk="0" hangingPunct="0">
              <a:defRPr sz="2400" b="1">
                <a:solidFill>
                  <a:schemeClr val="tx1"/>
                </a:solidFill>
                <a:latin typeface="Calibri" pitchFamily="34" charset="0"/>
                <a:cs typeface="Arial"/>
              </a:defRPr>
            </a:lvl1pPr>
            <a:lvl2pPr marL="742950" indent="-285750" eaLnBrk="0" hangingPunct="0">
              <a:defRPr sz="2400" b="1">
                <a:solidFill>
                  <a:schemeClr val="tx1"/>
                </a:solidFill>
                <a:latin typeface="Calibri" pitchFamily="34" charset="0"/>
                <a:cs typeface="Arial"/>
              </a:defRPr>
            </a:lvl2pPr>
            <a:lvl3pPr marL="1143000" indent="-228600" eaLnBrk="0" hangingPunct="0">
              <a:defRPr sz="2400" b="1">
                <a:solidFill>
                  <a:schemeClr val="tx1"/>
                </a:solidFill>
                <a:latin typeface="Calibri" pitchFamily="34" charset="0"/>
                <a:cs typeface="Arial"/>
              </a:defRPr>
            </a:lvl3pPr>
            <a:lvl4pPr marL="1600200" indent="-228600" eaLnBrk="0" hangingPunct="0">
              <a:defRPr sz="2400" b="1">
                <a:solidFill>
                  <a:schemeClr val="tx1"/>
                </a:solidFill>
                <a:latin typeface="Calibri" pitchFamily="34" charset="0"/>
                <a:cs typeface="Arial"/>
              </a:defRPr>
            </a:lvl4pPr>
            <a:lvl5pPr marL="2057400" indent="-228600" eaLnBrk="0" hangingPunct="0">
              <a:defRPr sz="2400" b="1">
                <a:solidFill>
                  <a:schemeClr val="tx1"/>
                </a:solidFill>
                <a:latin typeface="Calibri" pitchFamily="34" charset="0"/>
                <a:cs typeface="Arial"/>
              </a:defRPr>
            </a:lvl5pPr>
            <a:lvl6pPr marL="2514600" indent="-228600" eaLnBrk="0" fontAlgn="base" hangingPunct="0">
              <a:spcBef>
                <a:spcPct val="0"/>
              </a:spcBef>
              <a:spcAft>
                <a:spcPct val="0"/>
              </a:spcAft>
              <a:defRPr sz="2400" b="1">
                <a:solidFill>
                  <a:schemeClr val="tx1"/>
                </a:solidFill>
                <a:latin typeface="Calibri" pitchFamily="34" charset="0"/>
                <a:cs typeface="Arial"/>
              </a:defRPr>
            </a:lvl6pPr>
            <a:lvl7pPr marL="2971800" indent="-228600" eaLnBrk="0" fontAlgn="base" hangingPunct="0">
              <a:spcBef>
                <a:spcPct val="0"/>
              </a:spcBef>
              <a:spcAft>
                <a:spcPct val="0"/>
              </a:spcAft>
              <a:defRPr sz="2400" b="1">
                <a:solidFill>
                  <a:schemeClr val="tx1"/>
                </a:solidFill>
                <a:latin typeface="Calibri" pitchFamily="34" charset="0"/>
                <a:cs typeface="Arial"/>
              </a:defRPr>
            </a:lvl7pPr>
            <a:lvl8pPr marL="3429000" indent="-228600" eaLnBrk="0" fontAlgn="base" hangingPunct="0">
              <a:spcBef>
                <a:spcPct val="0"/>
              </a:spcBef>
              <a:spcAft>
                <a:spcPct val="0"/>
              </a:spcAft>
              <a:defRPr sz="2400" b="1">
                <a:solidFill>
                  <a:schemeClr val="tx1"/>
                </a:solidFill>
                <a:latin typeface="Calibri" pitchFamily="34" charset="0"/>
                <a:cs typeface="Arial"/>
              </a:defRPr>
            </a:lvl8pPr>
            <a:lvl9pPr marL="3886200" indent="-228600" eaLnBrk="0" fontAlgn="base" hangingPunct="0">
              <a:spcBef>
                <a:spcPct val="0"/>
              </a:spcBef>
              <a:spcAft>
                <a:spcPct val="0"/>
              </a:spcAft>
              <a:defRPr sz="2400" b="1">
                <a:solidFill>
                  <a:schemeClr val="tx1"/>
                </a:solidFill>
                <a:latin typeface="Calibri" pitchFamily="34" charset="0"/>
                <a:cs typeface="Arial"/>
              </a:defRPr>
            </a:lvl9pPr>
          </a:lstStyle>
          <a:p>
            <a:pPr eaLnBrk="1" hangingPunct="1"/>
            <a:r>
              <a:rPr lang="cs-CZ" sz="1400" b="0">
                <a:solidFill>
                  <a:srgbClr val="17375E"/>
                </a:solidFill>
              </a:rPr>
              <a:t>Ministerstvo financí </a:t>
            </a:r>
            <a:r>
              <a:rPr lang="cs-CZ" sz="1300" b="0">
                <a:solidFill>
                  <a:srgbClr val="17375E"/>
                </a:solidFill>
              </a:rPr>
              <a:t>Č</a:t>
            </a:r>
            <a:r>
              <a:rPr lang="cs-CZ" sz="1400" b="0">
                <a:solidFill>
                  <a:srgbClr val="17375E"/>
                </a:solidFill>
              </a:rPr>
              <a:t>eské republiky</a:t>
            </a:r>
            <a:r>
              <a:rPr lang="cs-CZ" sz="1400" b="0">
                <a:solidFill>
                  <a:srgbClr val="17375E"/>
                </a:solidFill>
                <a:latin typeface="Arial"/>
              </a:rPr>
              <a:t>, </a:t>
            </a:r>
            <a:r>
              <a:rPr lang="cs-CZ" sz="1400" b="0">
                <a:solidFill>
                  <a:srgbClr val="17375E"/>
                </a:solidFill>
              </a:rPr>
              <a:t>Letenská 15, 118 10 Praha 1, +420 257 041 111  </a:t>
            </a:r>
          </a:p>
        </p:txBody>
      </p:sp>
      <p:sp>
        <p:nvSpPr>
          <p:cNvPr id="2" name="Zástupný symbol pro nadpis 1"/>
          <p:cNvSpPr>
            <a:spLocks noGrp="1"/>
          </p:cNvSpPr>
          <p:nvPr>
            <p:ph type="ctrTitle"/>
          </p:nvPr>
        </p:nvSpPr>
        <p:spPr>
          <a:xfrm>
            <a:off x="1547813" y="3471863"/>
            <a:ext cx="6911975" cy="1470025"/>
          </a:xfrm>
        </p:spPr>
        <p:txBody>
          <a:bodyPr anchor="b"/>
          <a:lstStyle>
            <a:defPPr>
              <a:defRPr kern="1200" smtId="4294967295"/>
            </a:defPPr>
            <a:lvl1pPr>
              <a:defRPr sz="4400" smtClean="0"/>
            </a:lvl1pPr>
          </a:lstStyle>
          <a:p>
            <a:pPr lvl="0"/>
            <a:r>
              <a:rPr lang="cs-CZ" noProof="0" smtClean="0"/>
              <a:t>Kliknutím lze upravit styl.</a:t>
            </a:r>
          </a:p>
        </p:txBody>
      </p:sp>
      <p:sp>
        <p:nvSpPr>
          <p:cNvPr id="16387" name="Zástupný symbol pro text 2"/>
          <p:cNvSpPr>
            <a:spLocks noGrp="1"/>
          </p:cNvSpPr>
          <p:nvPr>
            <p:ph type="subTitle" idx="1" hasCustomPrompt="1"/>
          </p:nvPr>
        </p:nvSpPr>
        <p:spPr>
          <a:xfrm>
            <a:off x="1547813" y="5013325"/>
            <a:ext cx="6911975" cy="359891"/>
          </a:xfrm>
        </p:spPr>
        <p:txBody>
          <a:bodyPr lIns="126000" anchor="t"/>
          <a:lstStyle>
            <a:defPPr>
              <a:defRPr kern="1200" smtId="4294967295"/>
            </a:defPPr>
            <a:lvl1pPr marL="0" marR="0" indent="0" algn="l" defTabSz="914400" rtl="0" eaLnBrk="0" fontAlgn="base" latinLnBrk="0" hangingPunct="0">
              <a:lnSpc>
                <a:spcPct val="100000"/>
              </a:lnSpc>
              <a:spcBef>
                <a:spcPct val="20000"/>
              </a:spcBef>
              <a:spcAft>
                <a:spcPct val="0"/>
              </a:spcAft>
              <a:buClrTx/>
              <a:buSzTx/>
              <a:buFont typeface="Calibri" pitchFamily="34" charset="0"/>
              <a:buNone/>
              <a:defRPr sz="1800" smtClean="0">
                <a:solidFill>
                  <a:schemeClr val="tx1"/>
                </a:solidFill>
              </a:defRPr>
            </a:lvl1pPr>
          </a:lstStyle>
          <a:p>
            <a:pPr marL="0" marR="0" lvl="0" indent="0" algn="l" defTabSz="914400" rtl="0" eaLnBrk="0" fontAlgn="base" latinLnBrk="0" hangingPunct="0">
              <a:lnSpc>
                <a:spcPct val="100000"/>
              </a:lnSpc>
              <a:spcBef>
                <a:spcPct val="20000"/>
              </a:spcBef>
              <a:spcAft>
                <a:spcPct val="0"/>
              </a:spcAft>
              <a:buClrTx/>
              <a:buSzTx/>
              <a:buFont typeface="Calibri" pitchFamily="34" charset="0"/>
              <a:buNone/>
              <a:defRPr/>
            </a:pPr>
            <a:r>
              <a:rPr lang="cs-CZ" noProof="0" smtClean="0"/>
              <a:t>Jméno PŘÍJMENÍ</a:t>
            </a:r>
            <a:endParaRPr lang="en-GB" sz="1200" noProof="0" smtClean="0">
              <a:solidFill>
                <a:schemeClr val="tx1"/>
              </a:solidFill>
            </a:endParaRPr>
          </a:p>
        </p:txBody>
      </p:sp>
      <p:sp>
        <p:nvSpPr>
          <p:cNvPr id="3" name="Obdélník 2"/>
          <p:cNvSpPr/>
          <p:nvPr userDrawn="1"/>
        </p:nvSpPr>
        <p:spPr>
          <a:xfrm>
            <a:off x="1571624" y="5343599"/>
            <a:ext cx="6888807" cy="461665"/>
          </a:xfrm>
          <a:prstGeom prst="rect">
            <a:avLst/>
          </a:prstGeom>
        </p:spPr>
        <p:txBody>
          <a:bodyPr wrap="square">
            <a:spAutoFit/>
          </a:bodyPr>
          <a:lstStyle>
            <a:defPPr>
              <a:defRPr kern="1200" smtId="4294967295"/>
            </a:defPPr>
          </a:lstStyle>
          <a:p>
            <a:pPr marL="0" marR="0" lvl="0" indent="0" algn="l" defTabSz="914400" rtl="0" eaLnBrk="0" fontAlgn="base" latinLnBrk="0" hangingPunct="0">
              <a:lnSpc>
                <a:spcPct val="100000"/>
              </a:lnSpc>
              <a:spcBef>
                <a:spcPct val="20000"/>
              </a:spcBef>
              <a:spcAft>
                <a:spcPct val="0"/>
              </a:spcAft>
              <a:buClrTx/>
              <a:buSzTx/>
              <a:buFont typeface="Calibri" pitchFamily="34" charset="0"/>
              <a:buNone/>
              <a:defRPr/>
            </a:pPr>
            <a:r>
              <a:rPr lang="cs-CZ" sz="1200" noProof="0" smtClean="0">
                <a:solidFill>
                  <a:schemeClr val="tx1"/>
                </a:solidFill>
              </a:rPr>
              <a:t>Odbor Finanční politika</a:t>
            </a:r>
            <a:r>
              <a:rPr lang="en-GB" sz="1200" noProof="0" smtClean="0">
                <a:solidFill>
                  <a:schemeClr val="tx1"/>
                </a:solidFill>
              </a:rPr>
              <a:t>,</a:t>
            </a:r>
            <a:br>
              <a:rPr lang="en-GB" sz="1200" noProof="0" smtClean="0">
                <a:solidFill>
                  <a:schemeClr val="tx1"/>
                </a:solidFill>
              </a:rPr>
            </a:br>
            <a:r>
              <a:rPr lang="cs-CZ" sz="1200" noProof="0" smtClean="0">
                <a:solidFill>
                  <a:schemeClr val="tx1"/>
                </a:solidFill>
              </a:rPr>
              <a:t>Ministerstvo financí České republiky</a:t>
            </a:r>
            <a:endParaRPr lang="en-GB" sz="1200" noProof="0" smtClean="0">
              <a:solidFill>
                <a:schemeClr val="tx1"/>
              </a:solidFill>
            </a:endParaRPr>
          </a:p>
        </p:txBody>
      </p:sp>
    </p:spTree>
    <p:extLst>
      <p:ext uri="{BB962C8B-B14F-4D97-AF65-F5344CB8AC3E}">
        <p14:creationId xmlns:p14="http://schemas.microsoft.com/office/powerpoint/2010/main" val="344376684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Only" preserve="1">
  <p:cSld name="Pouze nadpis">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cs-CZ"/>
          </a:p>
        </p:txBody>
      </p:sp>
      <p:sp>
        <p:nvSpPr>
          <p:cNvPr id="3" name="Rectangle 20"/>
          <p:cNvSpPr>
            <a:spLocks noGrp="1" noChangeArrowheads="1"/>
          </p:cNvSpPr>
          <p:nvPr>
            <p:ph type="ftr" sz="quarter" idx="10"/>
          </p:nvPr>
        </p:nvSpPr>
        <p:spPr/>
        <p:txBody>
          <a:bodyPr/>
          <a:lstStyle>
            <a:defPPr>
              <a:defRPr kern="1200" smtId="4294967295"/>
            </a:defPPr>
            <a:lvl1pPr>
              <a:defRPr/>
            </a:lvl1pPr>
          </a:lstStyle>
          <a:p>
            <a:pPr>
              <a:defRPr/>
            </a:pPr>
            <a:r>
              <a:rPr lang="en-GB" smtClean="0"/>
              <a:t>Seminář Ministerstva financí pro Rozpočtový výbor PSP ČR</a:t>
            </a:r>
            <a:endParaRPr lang="en-GB"/>
          </a:p>
        </p:txBody>
      </p:sp>
    </p:spTree>
    <p:extLst>
      <p:ext uri="{BB962C8B-B14F-4D97-AF65-F5344CB8AC3E}">
        <p14:creationId xmlns:p14="http://schemas.microsoft.com/office/powerpoint/2010/main" val="399997040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blank" preserve="1">
  <p:cSld name="Prázdný">
    <p:spTree>
      <p:nvGrpSpPr>
        <p:cNvPr id="1" name=""/>
        <p:cNvGrpSpPr/>
        <p:nvPr/>
      </p:nvGrpSpPr>
      <p:grpSpPr>
        <a:xfrm>
          <a:off x="0" y="0"/>
          <a:ext cx="0" cy="0"/>
        </a:xfrm>
      </p:grpSpPr>
      <p:sp>
        <p:nvSpPr>
          <p:cNvPr id="2" name="Rectangle 20"/>
          <p:cNvSpPr>
            <a:spLocks noGrp="1" noChangeArrowheads="1"/>
          </p:cNvSpPr>
          <p:nvPr>
            <p:ph type="ftr" sz="quarter" idx="10"/>
          </p:nvPr>
        </p:nvSpPr>
        <p:spPr/>
        <p:txBody>
          <a:bodyPr/>
          <a:lstStyle>
            <a:defPPr>
              <a:defRPr kern="1200" smtId="4294967295"/>
            </a:defPPr>
            <a:lvl1pPr>
              <a:defRPr/>
            </a:lvl1pPr>
          </a:lstStyle>
          <a:p>
            <a:pPr>
              <a:defRPr/>
            </a:pPr>
            <a:r>
              <a:rPr lang="en-GB" smtClean="0"/>
              <a:t>Seminář Ministerstva financí pro Rozpočtový výbor PSP ČR</a:t>
            </a:r>
            <a:endParaRPr lang="en-GB"/>
          </a:p>
        </p:txBody>
      </p:sp>
    </p:spTree>
    <p:extLst>
      <p:ext uri="{BB962C8B-B14F-4D97-AF65-F5344CB8AC3E}">
        <p14:creationId xmlns:p14="http://schemas.microsoft.com/office/powerpoint/2010/main" val="2058532096"/>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reserve="1" userDrawn="1">
  <p:cSld name="Poděkování">
    <p:spTree>
      <p:nvGrpSpPr>
        <p:cNvPr id="1" name=""/>
        <p:cNvGrpSpPr/>
        <p:nvPr/>
      </p:nvGrpSpPr>
      <p:grpSpPr>
        <a:xfrm>
          <a:off x="0" y="0"/>
          <a:ext cx="0" cy="0"/>
        </a:xfrm>
      </p:grpSpPr>
      <p:sp>
        <p:nvSpPr>
          <p:cNvPr id="3" name="Zástupný symbol pro zápatí 2"/>
          <p:cNvSpPr>
            <a:spLocks noGrp="1"/>
          </p:cNvSpPr>
          <p:nvPr>
            <p:ph type="ftr" sz="quarter" idx="10"/>
          </p:nvPr>
        </p:nvSpPr>
        <p:spPr/>
        <p:txBody>
          <a:bodyPr/>
          <a:lstStyle>
            <a:defPPr>
              <a:defRPr kern="1200" smtId="4294967295"/>
            </a:defPPr>
          </a:lstStyle>
          <a:p>
            <a:pPr>
              <a:defRPr/>
            </a:pPr>
            <a:r>
              <a:rPr lang="cs-CZ" smtClean="0"/>
              <a:t>Seminář Ministerstva financí pro Rozpočtový výbor PSP ČR</a:t>
            </a:r>
            <a:endParaRPr lang="cs-CZ"/>
          </a:p>
        </p:txBody>
      </p:sp>
      <p:sp>
        <p:nvSpPr>
          <p:cNvPr id="4" name="Nadpis 1"/>
          <p:cNvSpPr txBox="1"/>
          <p:nvPr userDrawn="1"/>
        </p:nvSpPr>
        <p:spPr bwMode="auto">
          <a:xfrm>
            <a:off x="1071563" y="3789040"/>
            <a:ext cx="674079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b" anchorCtr="0" compatLnSpc="1">
            <a:prstTxWarp prst="textNoShape">
              <a:avLst/>
            </a:prstTxWarp>
          </a:bodyPr>
          <a:lstStyle>
            <a:defPPr>
              <a:defRPr kern="1200" smtId="4294967295"/>
            </a:defPPr>
            <a:lvl1pPr algn="l" rtl="0" eaLnBrk="0" fontAlgn="base" hangingPunct="0">
              <a:spcBef>
                <a:spcPct val="0"/>
              </a:spcBef>
              <a:spcAft>
                <a:spcPct val="0"/>
              </a:spcAft>
              <a:defRPr sz="3600" b="1" kern="1200">
                <a:solidFill>
                  <a:srgbClr val="3A5C86"/>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2pPr>
            <a:lvl3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3pPr>
            <a:lvl4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4pPr>
            <a:lvl5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5pPr>
            <a:lvl6pPr marL="457200" algn="l" rtl="0" fontAlgn="base">
              <a:spcBef>
                <a:spcPct val="0"/>
              </a:spcBef>
              <a:spcAft>
                <a:spcPct val="0"/>
              </a:spcAft>
              <a:defRPr sz="3600" b="1">
                <a:solidFill>
                  <a:schemeClr val="tx1"/>
                </a:solidFill>
                <a:latin typeface="Calibri" pitchFamily="34" charset="0"/>
              </a:defRPr>
            </a:lvl6pPr>
            <a:lvl7pPr marL="914400" algn="l" rtl="0" fontAlgn="base">
              <a:spcBef>
                <a:spcPct val="0"/>
              </a:spcBef>
              <a:spcAft>
                <a:spcPct val="0"/>
              </a:spcAft>
              <a:defRPr sz="3600" b="1">
                <a:solidFill>
                  <a:schemeClr val="tx1"/>
                </a:solidFill>
                <a:latin typeface="Calibri" pitchFamily="34" charset="0"/>
              </a:defRPr>
            </a:lvl7pPr>
            <a:lvl8pPr marL="1371600" algn="l" rtl="0" fontAlgn="base">
              <a:spcBef>
                <a:spcPct val="0"/>
              </a:spcBef>
              <a:spcAft>
                <a:spcPct val="0"/>
              </a:spcAft>
              <a:defRPr sz="3600" b="1">
                <a:solidFill>
                  <a:schemeClr val="tx1"/>
                </a:solidFill>
                <a:latin typeface="Calibri" pitchFamily="34" charset="0"/>
              </a:defRPr>
            </a:lvl8pPr>
            <a:lvl9pPr marL="1828800" algn="l" rtl="0" fontAlgn="base">
              <a:spcBef>
                <a:spcPct val="0"/>
              </a:spcBef>
              <a:spcAft>
                <a:spcPct val="0"/>
              </a:spcAft>
              <a:defRPr sz="3600" b="1">
                <a:solidFill>
                  <a:schemeClr val="tx1"/>
                </a:solidFill>
                <a:latin typeface="Calibri" pitchFamily="34" charset="0"/>
              </a:defRPr>
            </a:lvl9pPr>
          </a:lstStyle>
          <a:p>
            <a:r>
              <a:rPr lang="en-GB" noProof="0" smtClean="0"/>
              <a:t>Thank you for your attention.</a:t>
            </a:r>
            <a:endParaRPr lang="en-GB" noProof="0"/>
          </a:p>
        </p:txBody>
      </p:sp>
      <p:sp>
        <p:nvSpPr>
          <p:cNvPr id="7" name="Zástupný symbol pro text 6"/>
          <p:cNvSpPr>
            <a:spLocks noGrp="1"/>
          </p:cNvSpPr>
          <p:nvPr>
            <p:ph type="body" sz="quarter" idx="11" hasCustomPrompt="1"/>
          </p:nvPr>
        </p:nvSpPr>
        <p:spPr>
          <a:xfrm>
            <a:off x="1116285" y="4945409"/>
            <a:ext cx="6696075" cy="355799"/>
          </a:xfrm>
        </p:spPr>
        <p:txBody>
          <a:bodyPr anchor="t"/>
          <a:lstStyle>
            <a:defPPr>
              <a:defRPr kern="1200" smtId="4294967295"/>
            </a:defPPr>
            <a:lvl1pPr marL="0" indent="0">
              <a:buNone/>
              <a:defRPr sz="2000"/>
            </a:lvl1pPr>
          </a:lstStyle>
          <a:p>
            <a:pPr marL="0" indent="0">
              <a:buNone/>
            </a:pPr>
            <a:r>
              <a:rPr lang="en-GB" sz="1800" noProof="0" smtClean="0"/>
              <a:t>Name SURNAME</a:t>
            </a:r>
            <a:endParaRPr lang="en-GB" sz="1200" noProof="0"/>
          </a:p>
        </p:txBody>
      </p:sp>
      <p:sp>
        <p:nvSpPr>
          <p:cNvPr id="2" name="Obdélník 1"/>
          <p:cNvSpPr/>
          <p:nvPr userDrawn="1"/>
        </p:nvSpPr>
        <p:spPr>
          <a:xfrm>
            <a:off x="1115616" y="5229200"/>
            <a:ext cx="4572000" cy="276999"/>
          </a:xfrm>
          <a:prstGeom prst="rect">
            <a:avLst/>
          </a:prstGeom>
        </p:spPr>
        <p:txBody>
          <a:bodyPr>
            <a:spAutoFit/>
          </a:bodyPr>
          <a:lstStyle>
            <a:defPPr>
              <a:defRPr kern="1200" smtId="4294967295"/>
            </a:defPPr>
          </a:lstStyle>
          <a:p>
            <a:pPr marL="0" indent="0">
              <a:buNone/>
            </a:pPr>
            <a:r>
              <a:rPr lang="en-GB" sz="1200" noProof="0" smtClean="0"/>
              <a:t>Financial Policy Department</a:t>
            </a:r>
          </a:p>
        </p:txBody>
      </p:sp>
      <p:sp>
        <p:nvSpPr>
          <p:cNvPr id="9" name="Zástupný symbol pro text 8"/>
          <p:cNvSpPr>
            <a:spLocks noGrp="1"/>
          </p:cNvSpPr>
          <p:nvPr>
            <p:ph type="body" sz="quarter" idx="12" hasCustomPrompt="1"/>
          </p:nvPr>
        </p:nvSpPr>
        <p:spPr>
          <a:xfrm>
            <a:off x="1105719" y="5445794"/>
            <a:ext cx="6706641" cy="359470"/>
          </a:xfrm>
        </p:spPr>
        <p:txBody>
          <a:bodyPr anchor="t"/>
          <a:lstStyle>
            <a:defPPr>
              <a:defRPr kern="1200" smtId="4294967295"/>
            </a:defPPr>
            <a:lvl1pPr marL="0" indent="0">
              <a:buNone/>
              <a:defRPr sz="1200"/>
            </a:lvl1pPr>
          </a:lstStyle>
          <a:p>
            <a:pPr lvl="0"/>
            <a:r>
              <a:rPr lang="en-GB" sz="1200" noProof="0" smtClean="0"/>
              <a:t>Name.Surname@mfcr.cz</a:t>
            </a:r>
            <a:endParaRPr lang="en-GB" noProof="0"/>
          </a:p>
        </p:txBody>
      </p:sp>
    </p:spTree>
    <p:extLst>
      <p:ext uri="{BB962C8B-B14F-4D97-AF65-F5344CB8AC3E}">
        <p14:creationId xmlns:p14="http://schemas.microsoft.com/office/powerpoint/2010/main" val="117030748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obj" preserve="1">
  <p:cSld name="Nadpis a obsah">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cs-CZ"/>
          </a:p>
        </p:txBody>
      </p:sp>
      <p:sp>
        <p:nvSpPr>
          <p:cNvPr id="3" name="Zástupný symbol pro obsah 2"/>
          <p:cNvSpPr>
            <a:spLocks noGrp="1"/>
          </p:cNvSpPr>
          <p:nvPr>
            <p:ph idx="1"/>
          </p:nvPr>
        </p:nvSpPr>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13"/>
          <p:cNvSpPr>
            <a:spLocks noGrp="1" noChangeArrowheads="1"/>
          </p:cNvSpPr>
          <p:nvPr>
            <p:ph type="ftr" sz="quarter" idx="10"/>
          </p:nvPr>
        </p:nvSpPr>
        <p:spPr/>
        <p:txBody>
          <a:bodyPr/>
          <a:lstStyle>
            <a:defPPr>
              <a:defRPr kern="1200" smtId="4294967295"/>
            </a:defPPr>
            <a:lvl1pPr>
              <a:defRPr/>
            </a:lvl1pPr>
          </a:lstStyle>
          <a:p>
            <a:pPr>
              <a:defRPr/>
            </a:pPr>
            <a:r>
              <a:rPr lang="cs-CZ" smtClean="0"/>
              <a:t>Seminář Ministerstva financí pro Rozpočtový výbor PSP ČR</a:t>
            </a:r>
            <a:endParaRPr lang="cs-CZ"/>
          </a:p>
        </p:txBody>
      </p:sp>
    </p:spTree>
    <p:extLst>
      <p:ext uri="{BB962C8B-B14F-4D97-AF65-F5344CB8AC3E}">
        <p14:creationId xmlns:p14="http://schemas.microsoft.com/office/powerpoint/2010/main" val="338990687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secHead" preserve="1">
  <p:cSld name="Záhlaví části">
    <p:spTree>
      <p:nvGrpSpPr>
        <p:cNvPr id="1" name=""/>
        <p:cNvGrpSpPr/>
        <p:nvPr/>
      </p:nvGrpSpPr>
      <p:grpSpPr>
        <a:xfrm>
          <a:off x="0" y="0"/>
          <a:ext cx="0" cy="0"/>
        </a:xfrm>
      </p:grpSpPr>
      <p:sp>
        <p:nvSpPr>
          <p:cNvPr id="2" name="Nadpis 1"/>
          <p:cNvSpPr>
            <a:spLocks noGrp="1"/>
          </p:cNvSpPr>
          <p:nvPr>
            <p:ph type="title"/>
          </p:nvPr>
        </p:nvSpPr>
        <p:spPr>
          <a:xfrm>
            <a:off x="2267743" y="4406900"/>
            <a:ext cx="6226969" cy="1362075"/>
          </a:xfrm>
        </p:spPr>
        <p:txBody>
          <a:bodyPr anchor="b"/>
          <a:lstStyle>
            <a:defPPr>
              <a:defRPr kern="1200" smtId="4294967295"/>
            </a:defPPr>
            <a:lvl1pPr algn="l">
              <a:defRPr sz="4000" b="1" cap="none" baseline="0"/>
            </a:lvl1pPr>
          </a:lstStyle>
          <a:p>
            <a:r>
              <a:rPr lang="cs-CZ" smtClean="0"/>
              <a:t>Kliknutím lze upravit styl.</a:t>
            </a:r>
            <a:endParaRPr lang="cs-CZ"/>
          </a:p>
        </p:txBody>
      </p:sp>
      <p:sp>
        <p:nvSpPr>
          <p:cNvPr id="3" name="Zástupný symbol pro text 2"/>
          <p:cNvSpPr>
            <a:spLocks noGrp="1"/>
          </p:cNvSpPr>
          <p:nvPr>
            <p:ph type="body" idx="1" hasCustomPrompt="1"/>
          </p:nvPr>
        </p:nvSpPr>
        <p:spPr>
          <a:xfrm>
            <a:off x="755576" y="3645024"/>
            <a:ext cx="1545431" cy="2490069"/>
          </a:xfrm>
        </p:spPr>
        <p:txBody>
          <a:bodyPr anchor="b"/>
          <a:lstStyle>
            <a:defPPr>
              <a:defRPr kern="1200" smtId="4294967295"/>
            </a:defPPr>
            <a:lvl1pPr marL="0" indent="0" algn="r">
              <a:buNone/>
              <a:defRPr sz="15000">
                <a:solidFill>
                  <a:schemeClr val="tx1"/>
                </a:solidFill>
                <a:effectLst>
                  <a:outerShdw blurRad="38100" dist="38100" dir="2700000" algn="tl">
                    <a:srgbClr val="000000">
                      <a:alpha val="43137"/>
                    </a:srgb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a:t>
            </a:r>
            <a:endParaRPr lang="cs-CZ" smtClean="0"/>
          </a:p>
        </p:txBody>
      </p:sp>
      <p:sp>
        <p:nvSpPr>
          <p:cNvPr id="4" name="Rectangle 13"/>
          <p:cNvSpPr>
            <a:spLocks noGrp="1" noChangeArrowheads="1"/>
          </p:cNvSpPr>
          <p:nvPr>
            <p:ph type="ftr" sz="quarter" idx="10"/>
          </p:nvPr>
        </p:nvSpPr>
        <p:spPr/>
        <p:txBody>
          <a:bodyPr/>
          <a:lstStyle>
            <a:defPPr>
              <a:defRPr kern="1200" smtId="4294967295"/>
            </a:defPPr>
            <a:lvl1pPr>
              <a:defRPr/>
            </a:lvl1pPr>
          </a:lstStyle>
          <a:p>
            <a:pPr>
              <a:defRPr/>
            </a:pPr>
            <a:r>
              <a:rPr lang="cs-CZ" smtClean="0"/>
              <a:t>Seminář Ministerstva financí pro Rozpočtový výbor PSP ČR</a:t>
            </a:r>
            <a:endParaRPr lang="cs-CZ"/>
          </a:p>
        </p:txBody>
      </p:sp>
    </p:spTree>
    <p:extLst>
      <p:ext uri="{BB962C8B-B14F-4D97-AF65-F5344CB8AC3E}">
        <p14:creationId xmlns:p14="http://schemas.microsoft.com/office/powerpoint/2010/main" val="17249727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Only" preserve="1">
  <p:cSld name="Pouze nadpis">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cs-CZ"/>
          </a:p>
        </p:txBody>
      </p:sp>
      <p:sp>
        <p:nvSpPr>
          <p:cNvPr id="3" name="Rectangle 13"/>
          <p:cNvSpPr>
            <a:spLocks noGrp="1" noChangeArrowheads="1"/>
          </p:cNvSpPr>
          <p:nvPr>
            <p:ph type="ftr" sz="quarter" idx="10"/>
          </p:nvPr>
        </p:nvSpPr>
        <p:spPr/>
        <p:txBody>
          <a:bodyPr/>
          <a:lstStyle>
            <a:defPPr>
              <a:defRPr kern="1200" smtId="4294967295"/>
            </a:defPPr>
            <a:lvl1pPr>
              <a:defRPr/>
            </a:lvl1pPr>
          </a:lstStyle>
          <a:p>
            <a:pPr>
              <a:defRPr/>
            </a:pPr>
            <a:r>
              <a:rPr lang="cs-CZ" smtClean="0"/>
              <a:t>Seminář Ministerstva financí pro Rozpočtový výbor PSP ČR</a:t>
            </a:r>
            <a:endParaRPr lang="cs-CZ"/>
          </a:p>
        </p:txBody>
      </p:sp>
    </p:spTree>
    <p:extLst>
      <p:ext uri="{BB962C8B-B14F-4D97-AF65-F5344CB8AC3E}">
        <p14:creationId xmlns:p14="http://schemas.microsoft.com/office/powerpoint/2010/main" val="3513009034"/>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blank" preserve="1">
  <p:cSld name="Prázdný">
    <p:spTree>
      <p:nvGrpSpPr>
        <p:cNvPr id="1" name=""/>
        <p:cNvGrpSpPr/>
        <p:nvPr/>
      </p:nvGrpSpPr>
      <p:grpSpPr>
        <a:xfrm>
          <a:off x="0" y="0"/>
          <a:ext cx="0" cy="0"/>
        </a:xfrm>
      </p:grpSpPr>
      <p:sp>
        <p:nvSpPr>
          <p:cNvPr id="2" name="Rectangle 13"/>
          <p:cNvSpPr>
            <a:spLocks noGrp="1" noChangeArrowheads="1"/>
          </p:cNvSpPr>
          <p:nvPr>
            <p:ph type="ftr" sz="quarter" idx="10"/>
          </p:nvPr>
        </p:nvSpPr>
        <p:spPr/>
        <p:txBody>
          <a:bodyPr/>
          <a:lstStyle>
            <a:defPPr>
              <a:defRPr kern="1200" smtId="4294967295"/>
            </a:defPPr>
            <a:lvl1pPr>
              <a:defRPr/>
            </a:lvl1pPr>
          </a:lstStyle>
          <a:p>
            <a:pPr>
              <a:defRPr/>
            </a:pPr>
            <a:r>
              <a:rPr lang="cs-CZ" smtClean="0"/>
              <a:t>Seminář Ministerstva financí pro Rozpočtový výbor PSP ČR</a:t>
            </a:r>
            <a:endParaRPr lang="cs-CZ"/>
          </a:p>
        </p:txBody>
      </p:sp>
    </p:spTree>
    <p:extLst>
      <p:ext uri="{BB962C8B-B14F-4D97-AF65-F5344CB8AC3E}">
        <p14:creationId xmlns:p14="http://schemas.microsoft.com/office/powerpoint/2010/main" val="1572390899"/>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reserve="1" userDrawn="1">
  <p:cSld name="Poděkování">
    <p:spTree>
      <p:nvGrpSpPr>
        <p:cNvPr id="1" name=""/>
        <p:cNvGrpSpPr/>
        <p:nvPr/>
      </p:nvGrpSpPr>
      <p:grpSpPr>
        <a:xfrm>
          <a:off x="0" y="0"/>
          <a:ext cx="0" cy="0"/>
        </a:xfrm>
      </p:grpSpPr>
      <p:sp>
        <p:nvSpPr>
          <p:cNvPr id="3" name="Zástupný symbol pro zápatí 2"/>
          <p:cNvSpPr>
            <a:spLocks noGrp="1"/>
          </p:cNvSpPr>
          <p:nvPr>
            <p:ph type="ftr" sz="quarter" idx="10"/>
          </p:nvPr>
        </p:nvSpPr>
        <p:spPr/>
        <p:txBody>
          <a:bodyPr/>
          <a:lstStyle>
            <a:defPPr>
              <a:defRPr kern="1200" smtId="4294967295"/>
            </a:defPPr>
          </a:lstStyle>
          <a:p>
            <a:pPr>
              <a:defRPr/>
            </a:pPr>
            <a:r>
              <a:rPr lang="cs-CZ" smtClean="0"/>
              <a:t>Seminář Ministerstva financí pro Rozpočtový výbor PSP ČR</a:t>
            </a:r>
            <a:endParaRPr lang="cs-CZ"/>
          </a:p>
        </p:txBody>
      </p:sp>
      <p:sp>
        <p:nvSpPr>
          <p:cNvPr id="4" name="Nadpis 1"/>
          <p:cNvSpPr txBox="1"/>
          <p:nvPr userDrawn="1"/>
        </p:nvSpPr>
        <p:spPr bwMode="auto">
          <a:xfrm>
            <a:off x="1071563" y="3789040"/>
            <a:ext cx="75009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b" anchorCtr="0" compatLnSpc="1">
            <a:prstTxWarp prst="textNoShape">
              <a:avLst/>
            </a:prstTxWarp>
          </a:bodyPr>
          <a:lstStyle>
            <a:defPPr>
              <a:defRPr kern="1200" smtId="4294967295"/>
            </a:defPPr>
            <a:lvl1pPr algn="l" rtl="0" eaLnBrk="0" fontAlgn="base" hangingPunct="0">
              <a:spcBef>
                <a:spcPct val="0"/>
              </a:spcBef>
              <a:spcAft>
                <a:spcPct val="0"/>
              </a:spcAft>
              <a:defRPr sz="3600" b="1" kern="1200">
                <a:solidFill>
                  <a:srgbClr val="3A5C86"/>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2pPr>
            <a:lvl3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3pPr>
            <a:lvl4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4pPr>
            <a:lvl5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5pPr>
            <a:lvl6pPr marL="457200" algn="l" rtl="0" fontAlgn="base">
              <a:spcBef>
                <a:spcPct val="0"/>
              </a:spcBef>
              <a:spcAft>
                <a:spcPct val="0"/>
              </a:spcAft>
              <a:defRPr sz="3600" b="1">
                <a:solidFill>
                  <a:schemeClr val="tx1"/>
                </a:solidFill>
                <a:latin typeface="Calibri" pitchFamily="34" charset="0"/>
              </a:defRPr>
            </a:lvl6pPr>
            <a:lvl7pPr marL="914400" algn="l" rtl="0" fontAlgn="base">
              <a:spcBef>
                <a:spcPct val="0"/>
              </a:spcBef>
              <a:spcAft>
                <a:spcPct val="0"/>
              </a:spcAft>
              <a:defRPr sz="3600" b="1">
                <a:solidFill>
                  <a:schemeClr val="tx1"/>
                </a:solidFill>
                <a:latin typeface="Calibri" pitchFamily="34" charset="0"/>
              </a:defRPr>
            </a:lvl7pPr>
            <a:lvl8pPr marL="1371600" algn="l" rtl="0" fontAlgn="base">
              <a:spcBef>
                <a:spcPct val="0"/>
              </a:spcBef>
              <a:spcAft>
                <a:spcPct val="0"/>
              </a:spcAft>
              <a:defRPr sz="3600" b="1">
                <a:solidFill>
                  <a:schemeClr val="tx1"/>
                </a:solidFill>
                <a:latin typeface="Calibri" pitchFamily="34" charset="0"/>
              </a:defRPr>
            </a:lvl8pPr>
            <a:lvl9pPr marL="1828800" algn="l" rtl="0" fontAlgn="base">
              <a:spcBef>
                <a:spcPct val="0"/>
              </a:spcBef>
              <a:spcAft>
                <a:spcPct val="0"/>
              </a:spcAft>
              <a:defRPr sz="3600" b="1">
                <a:solidFill>
                  <a:schemeClr val="tx1"/>
                </a:solidFill>
                <a:latin typeface="Calibri" pitchFamily="34" charset="0"/>
              </a:defRPr>
            </a:lvl9pPr>
          </a:lstStyle>
          <a:p>
            <a:r>
              <a:rPr lang="cs-CZ" smtClean="0"/>
              <a:t>Děkuji za pozornost.</a:t>
            </a:r>
            <a:endParaRPr lang="cs-CZ"/>
          </a:p>
        </p:txBody>
      </p:sp>
      <p:sp>
        <p:nvSpPr>
          <p:cNvPr id="7" name="Zástupný symbol pro text 6"/>
          <p:cNvSpPr>
            <a:spLocks noGrp="1"/>
          </p:cNvSpPr>
          <p:nvPr>
            <p:ph type="body" sz="quarter" idx="11" hasCustomPrompt="1"/>
          </p:nvPr>
        </p:nvSpPr>
        <p:spPr>
          <a:xfrm>
            <a:off x="1116285" y="4945409"/>
            <a:ext cx="6696075" cy="355799"/>
          </a:xfrm>
        </p:spPr>
        <p:txBody>
          <a:bodyPr anchor="t"/>
          <a:lstStyle>
            <a:defPPr>
              <a:defRPr kern="1200" smtId="4294967295"/>
            </a:defPPr>
            <a:lvl1pPr marL="0" indent="0">
              <a:buNone/>
              <a:defRPr sz="1800"/>
            </a:lvl1pPr>
          </a:lstStyle>
          <a:p>
            <a:pPr marL="0" indent="0">
              <a:buNone/>
            </a:pPr>
            <a:r>
              <a:rPr lang="cs-CZ" sz="1800" smtClean="0"/>
              <a:t>Jméno</a:t>
            </a:r>
            <a:r>
              <a:rPr lang="en-GB" sz="1800" smtClean="0"/>
              <a:t> </a:t>
            </a:r>
            <a:r>
              <a:rPr lang="cs-CZ" sz="1800" smtClean="0"/>
              <a:t>PŘÍJMENÍ</a:t>
            </a:r>
            <a:endParaRPr lang="en-GB" sz="1200" smtClean="0"/>
          </a:p>
        </p:txBody>
      </p:sp>
      <p:sp>
        <p:nvSpPr>
          <p:cNvPr id="2" name="Obdélník 1"/>
          <p:cNvSpPr/>
          <p:nvPr userDrawn="1"/>
        </p:nvSpPr>
        <p:spPr>
          <a:xfrm>
            <a:off x="1111024" y="5229200"/>
            <a:ext cx="1660776" cy="276999"/>
          </a:xfrm>
          <a:prstGeom prst="rect">
            <a:avLst/>
          </a:prstGeom>
        </p:spPr>
        <p:txBody>
          <a:bodyPr wrap="none">
            <a:spAutoFit/>
          </a:bodyPr>
          <a:lstStyle>
            <a:defPPr>
              <a:defRPr kern="1200" smtId="4294967295"/>
            </a:defPPr>
          </a:lstStyle>
          <a:p>
            <a:pPr marL="0" indent="0">
              <a:buNone/>
            </a:pPr>
            <a:r>
              <a:rPr lang="cs-CZ" sz="1200" smtClean="0"/>
              <a:t>Odbor finanční politika</a:t>
            </a:r>
            <a:endParaRPr lang="en-GB" sz="1200" smtClean="0"/>
          </a:p>
        </p:txBody>
      </p:sp>
      <p:sp>
        <p:nvSpPr>
          <p:cNvPr id="9" name="Zástupný symbol pro text 8"/>
          <p:cNvSpPr>
            <a:spLocks noGrp="1"/>
          </p:cNvSpPr>
          <p:nvPr>
            <p:ph type="body" sz="quarter" idx="12" hasCustomPrompt="1"/>
          </p:nvPr>
        </p:nvSpPr>
        <p:spPr>
          <a:xfrm>
            <a:off x="1115616" y="5444902"/>
            <a:ext cx="6696744" cy="360362"/>
          </a:xfrm>
        </p:spPr>
        <p:txBody>
          <a:bodyPr anchor="t"/>
          <a:lstStyle>
            <a:defPPr>
              <a:defRPr kern="1200" smtId="4294967295"/>
            </a:defPPr>
            <a:lvl1pPr marL="0" indent="0">
              <a:buNone/>
              <a:defRPr sz="1200"/>
            </a:lvl1pPr>
            <a:lvl2pPr marL="457200" indent="0">
              <a:buNone/>
              <a:defRPr/>
            </a:lvl2pPr>
            <a:lvl3pPr marL="914400" indent="0">
              <a:buNone/>
              <a:defRPr/>
            </a:lvl3pPr>
            <a:lvl4pPr marL="1371600" indent="0">
              <a:buNone/>
              <a:defRPr/>
            </a:lvl4pPr>
            <a:lvl5pPr marL="1828800" indent="0">
              <a:buNone/>
              <a:defRPr/>
            </a:lvl5pPr>
          </a:lstStyle>
          <a:p>
            <a:pPr lvl="0"/>
            <a:r>
              <a:rPr lang="cs-CZ" smtClean="0"/>
              <a:t>Jmeno.Prijmeni</a:t>
            </a:r>
            <a:r>
              <a:rPr lang="en-US" smtClean="0"/>
              <a:t>@</a:t>
            </a:r>
            <a:r>
              <a:rPr lang="cs-CZ" smtClean="0"/>
              <a:t>mfcr.cz</a:t>
            </a:r>
          </a:p>
        </p:txBody>
      </p:sp>
    </p:spTree>
    <p:extLst>
      <p:ext uri="{BB962C8B-B14F-4D97-AF65-F5344CB8AC3E}">
        <p14:creationId xmlns:p14="http://schemas.microsoft.com/office/powerpoint/2010/main" val="103519010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title" preserve="1">
  <p:cSld name="Úvodní snímek">
    <p:spTree>
      <p:nvGrpSpPr>
        <p:cNvPr id="1" name=""/>
        <p:cNvGrpSpPr/>
        <p:nvPr/>
      </p:nvGrpSpPr>
      <p:grpSpPr>
        <a:xfrm>
          <a:off x="0" y="0"/>
          <a:ext cx="0" cy="0"/>
        </a:xfrm>
      </p:grpSpPr>
      <p:sp>
        <p:nvSpPr>
          <p:cNvPr id="4" name="Rectangle 19" descr="Obrázek_tr"/>
          <p:cNvSpPr>
            <a:spLocks noChangeArrowheads="1"/>
          </p:cNvSpPr>
          <p:nvPr/>
        </p:nvSpPr>
        <p:spPr bwMode="auto">
          <a:xfrm>
            <a:off x="0" y="6427788"/>
            <a:ext cx="9144000" cy="430212"/>
          </a:xfrm>
          <a:prstGeom prst="rect">
            <a:avLst/>
          </a:prstGeom>
          <a:blipFill dpi="0" rotWithShape="0">
            <a:blip r:embed="rId1">
              <a:alphaModFix amt="70000"/>
            </a:blip>
            <a:stretch>
              <a:fillRect/>
            </a:stretch>
          </a:blip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kern="1200" smtId="4294967295"/>
            </a:defPPr>
          </a:lstStyle>
          <a:p>
            <a:endParaRPr lang="cs-CZ"/>
          </a:p>
        </p:txBody>
      </p:sp>
      <p:grpSp>
        <p:nvGrpSpPr>
          <p:cNvPr id="5" name="Skupina 6"/>
          <p:cNvGrpSpPr/>
          <p:nvPr/>
        </p:nvGrpSpPr>
        <p:grpSpPr>
          <a:xfrm>
            <a:off x="365125" y="357188"/>
            <a:ext cx="5214938" cy="1414462"/>
            <a:chOff x="365125" y="357188"/>
            <a:chExt cx="5214938" cy="1414462"/>
          </a:xfrm>
        </p:grpSpPr>
        <p:sp>
          <p:nvSpPr>
            <p:cNvPr id="6" name="TextovéPole 5"/>
            <p:cNvSpPr txBox="1"/>
            <p:nvPr/>
          </p:nvSpPr>
          <p:spPr>
            <a:xfrm>
              <a:off x="1508125" y="492125"/>
              <a:ext cx="4071938" cy="579438"/>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en-GB" sz="3200" smtClean="0">
                  <a:solidFill>
                    <a:srgbClr val="3A5C86"/>
                  </a:solidFill>
                  <a:latin typeface="Calibri" pitchFamily="34" charset="0"/>
                </a:rPr>
                <a:t>Ministry of Finance</a:t>
              </a:r>
            </a:p>
          </p:txBody>
        </p:sp>
        <p:sp>
          <p:nvSpPr>
            <p:cNvPr id="7" name="TextovéPole 6"/>
            <p:cNvSpPr txBox="1"/>
            <p:nvPr/>
          </p:nvSpPr>
          <p:spPr>
            <a:xfrm>
              <a:off x="1506538" y="920750"/>
              <a:ext cx="3786187" cy="579438"/>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en-GB" sz="3200" b="0" smtClean="0">
                  <a:solidFill>
                    <a:srgbClr val="3A5C86"/>
                  </a:solidFill>
                  <a:latin typeface="Calibri" pitchFamily="34" charset="0"/>
                </a:rPr>
                <a:t>CZECH REPUBLIC</a:t>
              </a:r>
            </a:p>
          </p:txBody>
        </p:sp>
        <p:pic>
          <p:nvPicPr>
            <p:cNvPr id="8" name="Picture 2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5125" y="357188"/>
              <a:ext cx="1206500"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18"/>
          <p:cNvSpPr txBox="1">
            <a:spLocks noChangeArrowheads="1"/>
          </p:cNvSpPr>
          <p:nvPr/>
        </p:nvSpPr>
        <p:spPr bwMode="auto">
          <a:xfrm>
            <a:off x="1547813" y="6584950"/>
            <a:ext cx="6985000" cy="300038"/>
          </a:xfrm>
          <a:prstGeom prst="rect">
            <a:avLst/>
          </a:prstGeom>
          <a:noFill/>
          <a:ln w="9525" algn="ctr">
            <a:noFill/>
            <a:miter lim="800000"/>
          </a:ln>
        </p:spPr>
        <p:txBody>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en-GB" sz="1400" b="0" smtClean="0">
                <a:solidFill>
                  <a:srgbClr val="17375E"/>
                </a:solidFill>
                <a:latin typeface="Calibri" pitchFamily="34" charset="0"/>
              </a:rPr>
              <a:t>Ministry of Finance of the Czech Republic</a:t>
            </a:r>
            <a:r>
              <a:rPr lang="en-GB" sz="1400" b="0" smtClean="0">
                <a:solidFill>
                  <a:srgbClr val="17375E"/>
                </a:solidFill>
              </a:rPr>
              <a:t>, </a:t>
            </a:r>
            <a:r>
              <a:rPr lang="en-GB" sz="1400" b="0" smtClean="0">
                <a:solidFill>
                  <a:srgbClr val="17375E"/>
                </a:solidFill>
                <a:latin typeface="Calibri" pitchFamily="34" charset="0"/>
              </a:rPr>
              <a:t>Letenská 15, 118 10 </a:t>
            </a:r>
            <a:r>
              <a:rPr lang="cs-CZ" sz="1400" b="0" smtClean="0">
                <a:solidFill>
                  <a:srgbClr val="17375E"/>
                </a:solidFill>
                <a:latin typeface="Calibri" pitchFamily="34" charset="0"/>
              </a:rPr>
              <a:t>Praha</a:t>
            </a:r>
            <a:r>
              <a:rPr lang="en-GB" sz="1400" b="0" smtClean="0">
                <a:solidFill>
                  <a:srgbClr val="17375E"/>
                </a:solidFill>
                <a:latin typeface="Calibri" pitchFamily="34" charset="0"/>
              </a:rPr>
              <a:t> 1, +420 257 041 111  </a:t>
            </a:r>
          </a:p>
        </p:txBody>
      </p:sp>
      <p:sp>
        <p:nvSpPr>
          <p:cNvPr id="2" name="Zástupný symbol pro nadpis 1"/>
          <p:cNvSpPr>
            <a:spLocks noGrp="1"/>
          </p:cNvSpPr>
          <p:nvPr>
            <p:ph type="ctrTitle" hasCustomPrompt="1"/>
          </p:nvPr>
        </p:nvSpPr>
        <p:spPr>
          <a:xfrm>
            <a:off x="1547813" y="3471863"/>
            <a:ext cx="6911975" cy="1470025"/>
          </a:xfrm>
        </p:spPr>
        <p:txBody>
          <a:bodyPr anchor="b"/>
          <a:lstStyle>
            <a:defPPr>
              <a:defRPr kern="1200" smtId="4294967295"/>
            </a:defPPr>
            <a:lvl1pPr>
              <a:defRPr sz="4400"/>
            </a:lvl1pPr>
          </a:lstStyle>
          <a:p>
            <a:pPr lvl="0"/>
            <a:r>
              <a:rPr lang="en-GB" noProof="0" smtClean="0"/>
              <a:t>Presentation Title</a:t>
            </a:r>
          </a:p>
        </p:txBody>
      </p:sp>
      <p:sp>
        <p:nvSpPr>
          <p:cNvPr id="19466" name="Zástupný symbol pro text 2"/>
          <p:cNvSpPr>
            <a:spLocks noGrp="1"/>
          </p:cNvSpPr>
          <p:nvPr>
            <p:ph type="subTitle" idx="1" hasCustomPrompt="1"/>
          </p:nvPr>
        </p:nvSpPr>
        <p:spPr>
          <a:xfrm>
            <a:off x="1547813" y="5013325"/>
            <a:ext cx="6911975" cy="431899"/>
          </a:xfrm>
        </p:spPr>
        <p:txBody>
          <a:bodyPr lIns="126000" anchor="t"/>
          <a:lstStyle>
            <a:defPPr>
              <a:defRPr kern="1200" smtId="4294967295"/>
            </a:defPPr>
            <a:lvl1pPr marL="0" indent="0">
              <a:buFont typeface="Calibri" pitchFamily="34" charset="0"/>
              <a:buNone/>
              <a:defRPr sz="1800">
                <a:solidFill>
                  <a:schemeClr val="tx1"/>
                </a:solidFill>
              </a:defRPr>
            </a:lvl1pPr>
          </a:lstStyle>
          <a:p>
            <a:pPr lvl="0"/>
            <a:r>
              <a:rPr lang="en-GB" noProof="0" smtClean="0"/>
              <a:t>Name SURNAME</a:t>
            </a:r>
          </a:p>
        </p:txBody>
      </p:sp>
      <p:sp>
        <p:nvSpPr>
          <p:cNvPr id="3" name="Obdélník 2"/>
          <p:cNvSpPr/>
          <p:nvPr userDrawn="1"/>
        </p:nvSpPr>
        <p:spPr>
          <a:xfrm>
            <a:off x="1571625" y="5373216"/>
            <a:ext cx="6888806" cy="461665"/>
          </a:xfrm>
          <a:prstGeom prst="rect">
            <a:avLst/>
          </a:prstGeom>
        </p:spPr>
        <p:txBody>
          <a:bodyPr wrap="square">
            <a:spAutoFit/>
          </a:bodyPr>
          <a:lstStyle>
            <a:defPPr>
              <a:defRPr kern="1200" smtId="4294967295"/>
            </a:defPPr>
          </a:lstStyle>
          <a:p>
            <a:r>
              <a:rPr lang="en-GB" sz="1200" noProof="0" smtClean="0">
                <a:solidFill>
                  <a:schemeClr val="tx1"/>
                </a:solidFill>
              </a:rPr>
              <a:t>Financial Policy Department,</a:t>
            </a:r>
            <a:br>
              <a:rPr lang="en-GB" sz="1200" noProof="0" smtClean="0">
                <a:solidFill>
                  <a:schemeClr val="tx1"/>
                </a:solidFill>
              </a:rPr>
            </a:br>
            <a:r>
              <a:rPr lang="en-GB" sz="1200" noProof="0" smtClean="0">
                <a:solidFill>
                  <a:schemeClr val="tx1"/>
                </a:solidFill>
              </a:rPr>
              <a:t>Ministry of Finance of the Czech Republic</a:t>
            </a:r>
            <a:endParaRPr lang="en-GB" sz="1200" noProof="0"/>
          </a:p>
        </p:txBody>
      </p:sp>
    </p:spTree>
    <p:extLst>
      <p:ext uri="{BB962C8B-B14F-4D97-AF65-F5344CB8AC3E}">
        <p14:creationId xmlns:p14="http://schemas.microsoft.com/office/powerpoint/2010/main" val="362478624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obj" preserve="1">
  <p:cSld name="Nadpis a obsah">
    <p:spTree>
      <p:nvGrpSpPr>
        <p:cNvPr id="1" name=""/>
        <p:cNvGrpSpPr/>
        <p:nvPr/>
      </p:nvGrpSpPr>
      <p:grpSpPr>
        <a:xfrm>
          <a:off x="0" y="0"/>
          <a:ext cx="0" cy="0"/>
        </a:xfrm>
      </p:grpSpPr>
      <p:sp>
        <p:nvSpPr>
          <p:cNvPr id="2" name="Nadpis 1"/>
          <p:cNvSpPr>
            <a:spLocks noGrp="1"/>
          </p:cNvSpPr>
          <p:nvPr>
            <p:ph type="title"/>
          </p:nvPr>
        </p:nvSpPr>
        <p:spPr/>
        <p:txBody>
          <a:bodyPr/>
          <a:lstStyle>
            <a:defPPr>
              <a:defRPr kern="1200" smtId="4294967295"/>
            </a:defPPr>
          </a:lstStyle>
          <a:p>
            <a:r>
              <a:rPr lang="cs-CZ" smtClean="0"/>
              <a:t>Kliknutím lze upravit styl.</a:t>
            </a:r>
            <a:endParaRPr lang="cs-CZ"/>
          </a:p>
        </p:txBody>
      </p:sp>
      <p:sp>
        <p:nvSpPr>
          <p:cNvPr id="3" name="Zástupný symbol pro obsah 2"/>
          <p:cNvSpPr>
            <a:spLocks noGrp="1"/>
          </p:cNvSpPr>
          <p:nvPr>
            <p:ph idx="1"/>
          </p:nvPr>
        </p:nvSpPr>
        <p:spPr/>
        <p:txBody>
          <a:bodyPr/>
          <a:lstStyle>
            <a:defPPr>
              <a:defRPr kern="1200" smtId="4294967295"/>
            </a:def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20"/>
          <p:cNvSpPr>
            <a:spLocks noGrp="1" noChangeArrowheads="1"/>
          </p:cNvSpPr>
          <p:nvPr>
            <p:ph type="ftr" sz="quarter" idx="10"/>
          </p:nvPr>
        </p:nvSpPr>
        <p:spPr/>
        <p:txBody>
          <a:bodyPr/>
          <a:lstStyle>
            <a:defPPr>
              <a:defRPr kern="1200" smtId="4294967295"/>
            </a:defPPr>
            <a:lvl1pPr>
              <a:defRPr/>
            </a:lvl1pPr>
          </a:lstStyle>
          <a:p>
            <a:pPr>
              <a:defRPr/>
            </a:pPr>
            <a:r>
              <a:rPr lang="en-GB" smtClean="0"/>
              <a:t>Seminář Ministerstva financí pro Rozpočtový výbor PSP ČR</a:t>
            </a:r>
            <a:endParaRPr lang="en-GB"/>
          </a:p>
        </p:txBody>
      </p:sp>
    </p:spTree>
    <p:extLst>
      <p:ext uri="{BB962C8B-B14F-4D97-AF65-F5344CB8AC3E}">
        <p14:creationId xmlns:p14="http://schemas.microsoft.com/office/powerpoint/2010/main" val="264383629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type="secHead" preserve="1">
  <p:cSld name="Záhlaví části">
    <p:spTree>
      <p:nvGrpSpPr>
        <p:cNvPr id="1" name=""/>
        <p:cNvGrpSpPr/>
        <p:nvPr/>
      </p:nvGrpSpPr>
      <p:grpSpPr>
        <a:xfrm>
          <a:off x="0" y="0"/>
          <a:ext cx="0" cy="0"/>
        </a:xfrm>
      </p:grpSpPr>
      <p:sp>
        <p:nvSpPr>
          <p:cNvPr id="2" name="Nadpis 1"/>
          <p:cNvSpPr>
            <a:spLocks noGrp="1"/>
          </p:cNvSpPr>
          <p:nvPr>
            <p:ph type="title"/>
          </p:nvPr>
        </p:nvSpPr>
        <p:spPr>
          <a:xfrm>
            <a:off x="722313" y="4406900"/>
            <a:ext cx="7772400" cy="1362075"/>
          </a:xfrm>
        </p:spPr>
        <p:txBody>
          <a:bodyPr/>
          <a:lstStyle>
            <a:defPPr>
              <a:defRPr kern="1200" smtId="4294967295"/>
            </a:defPPr>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defPPr>
              <a:defRPr kern="1200" smtId="4294967295"/>
            </a:defPPr>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
        <p:nvSpPr>
          <p:cNvPr id="4" name="Rectangle 20"/>
          <p:cNvSpPr>
            <a:spLocks noGrp="1" noChangeArrowheads="1"/>
          </p:cNvSpPr>
          <p:nvPr>
            <p:ph type="ftr" sz="quarter" idx="10"/>
          </p:nvPr>
        </p:nvSpPr>
        <p:spPr/>
        <p:txBody>
          <a:bodyPr/>
          <a:lstStyle>
            <a:defPPr>
              <a:defRPr kern="1200" smtId="4294967295"/>
            </a:defPPr>
            <a:lvl1pPr>
              <a:defRPr/>
            </a:lvl1pPr>
          </a:lstStyle>
          <a:p>
            <a:pPr>
              <a:defRPr/>
            </a:pPr>
            <a:r>
              <a:rPr lang="en-GB" smtClean="0"/>
              <a:t>Seminář Ministerstva financí pro Rozpočtový výbor PSP ČR</a:t>
            </a:r>
            <a:endParaRPr lang="en-GB"/>
          </a:p>
        </p:txBody>
      </p:sp>
    </p:spTree>
    <p:extLst>
      <p:ext uri="{BB962C8B-B14F-4D97-AF65-F5344CB8AC3E}">
        <p14:creationId xmlns:p14="http://schemas.microsoft.com/office/powerpoint/2010/main" val="2575161312"/>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image" Target="../media/image1.png" /><Relationship Id="rId8" Type="http://schemas.openxmlformats.org/officeDocument/2006/relationships/image" Target="../media/image3.png" /><Relationship Id="rId9"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slideLayout" Target="../slideLayouts/slideLayout8.xml" /><Relationship Id="rId3" Type="http://schemas.openxmlformats.org/officeDocument/2006/relationships/slideLayout" Target="../slideLayouts/slideLayout9.xml" /><Relationship Id="rId4" Type="http://schemas.openxmlformats.org/officeDocument/2006/relationships/slideLayout" Target="../slideLayouts/slideLayout10.xml" /><Relationship Id="rId5" Type="http://schemas.openxmlformats.org/officeDocument/2006/relationships/slideLayout" Target="../slideLayouts/slideLayout11.xml" /><Relationship Id="rId6" Type="http://schemas.openxmlformats.org/officeDocument/2006/relationships/slideLayout" Target="../slideLayouts/slideLayout12.xml" /><Relationship Id="rId7" Type="http://schemas.openxmlformats.org/officeDocument/2006/relationships/image" Target="../media/image1.png" /><Relationship Id="rId8" Type="http://schemas.openxmlformats.org/officeDocument/2006/relationships/image" Target="../media/image3.png" /><Relationship Id="rId9" Type="http://schemas.openxmlformats.org/officeDocument/2006/relationships/theme" Target="../theme/theme2.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gradFill flip="none" rotWithShape="1">
          <a:gsLst>
            <a:gs pos="10000">
              <a:schemeClr val="accent1"/>
            </a:gs>
            <a:gs pos="10000">
              <a:schemeClr val="accent3">
                <a:lumMod val="0"/>
                <a:lumOff val="100000"/>
                <a:alpha val="0"/>
              </a:schemeClr>
            </a:gs>
            <a:gs pos="0">
              <a:srgbClr val="003366"/>
            </a:gs>
          </a:gsLst>
          <a:lin ang="16200000" scaled="0"/>
          <a:tileRect/>
        </a:gradFill>
        <a:effectLst/>
      </p:bgPr>
    </p:bg>
    <p:spTree>
      <p:nvGrpSpPr>
        <p:cNvPr id="1" name=""/>
        <p:cNvGrpSpPr/>
        <p:nvPr/>
      </p:nvGrpSpPr>
      <p:grpSpPr>
        <a:xfrm>
          <a:off x="0" y="0"/>
          <a:ext cx="0" cy="0"/>
        </a:xfrm>
      </p:grpSpPr>
      <p:sp>
        <p:nvSpPr>
          <p:cNvPr id="1026" name="Rectangle 14" descr="Obrázek_tr"/>
          <p:cNvSpPr>
            <a:spLocks noChangeArrowheads="1"/>
          </p:cNvSpPr>
          <p:nvPr/>
        </p:nvSpPr>
        <p:spPr bwMode="auto">
          <a:xfrm>
            <a:off x="0" y="6427788"/>
            <a:ext cx="9144000" cy="430212"/>
          </a:xfrm>
          <a:prstGeom prst="rect">
            <a:avLst/>
          </a:prstGeom>
          <a:blipFill dpi="0" rotWithShape="0">
            <a:blip r:embed="rId7">
              <a:alphaModFix amt="70000"/>
            </a:blip>
            <a:stretch>
              <a:fillRect/>
            </a:stretch>
          </a:blip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kern="1200" smtId="4294967295"/>
            </a:defPPr>
          </a:lstStyle>
          <a:p>
            <a:endParaRPr lang="cs-CZ"/>
          </a:p>
        </p:txBody>
      </p:sp>
      <p:sp>
        <p:nvSpPr>
          <p:cNvPr id="2" name="Zástupný symbol pro nadpis 1"/>
          <p:cNvSpPr>
            <a:spLocks noGrp="1"/>
          </p:cNvSpPr>
          <p:nvPr>
            <p:ph type="title"/>
          </p:nvPr>
        </p:nvSpPr>
        <p:spPr bwMode="auto">
          <a:xfrm>
            <a:off x="1071563" y="928688"/>
            <a:ext cx="75009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t" anchorCtr="0" compatLnSpc="1">
            <a:prstTxWarp prst="textNoShape">
              <a:avLst/>
            </a:prstTxWarp>
          </a:bodyPr>
          <a:lstStyle>
            <a:defPPr>
              <a:defRPr kern="1200" smtId="4294967295"/>
            </a:defPPr>
          </a:lstStyle>
          <a:p>
            <a:pPr lvl="0"/>
            <a:r>
              <a:rPr lang="cs-CZ" smtClean="0"/>
              <a:t>Klepnutím lze upravit styl předlohy nadpisů.</a:t>
            </a:r>
          </a:p>
        </p:txBody>
      </p:sp>
      <p:grpSp>
        <p:nvGrpSpPr>
          <p:cNvPr id="1028" name="Skupina 15"/>
          <p:cNvGrpSpPr/>
          <p:nvPr/>
        </p:nvGrpSpPr>
        <p:grpSpPr>
          <a:xfrm>
            <a:off x="-50800" y="-71438"/>
            <a:ext cx="9266238" cy="1133476"/>
            <a:chOff x="-50768" y="-71462"/>
            <a:chExt cx="9266238" cy="1133475"/>
          </a:xfrm>
        </p:grpSpPr>
        <p:pic>
          <p:nvPicPr>
            <p:cNvPr id="1033"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0768" y="-71462"/>
              <a:ext cx="9266238"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ovéPole 13"/>
            <p:cNvSpPr txBox="1"/>
            <p:nvPr/>
          </p:nvSpPr>
          <p:spPr>
            <a:xfrm>
              <a:off x="1071595" y="161901"/>
              <a:ext cx="2214562" cy="338138"/>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cs-CZ" sz="1600" smtClean="0">
                  <a:solidFill>
                    <a:schemeClr val="bg1"/>
                  </a:solidFill>
                  <a:latin typeface="Calibri" pitchFamily="34" charset="0"/>
                </a:rPr>
                <a:t>Ministerstvo financí</a:t>
              </a:r>
            </a:p>
          </p:txBody>
        </p:sp>
        <p:sp>
          <p:nvSpPr>
            <p:cNvPr id="15" name="TextovéPole 14"/>
            <p:cNvSpPr txBox="1"/>
            <p:nvPr/>
          </p:nvSpPr>
          <p:spPr>
            <a:xfrm>
              <a:off x="1071595" y="376214"/>
              <a:ext cx="2214562" cy="338137"/>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cs-CZ" sz="1600" b="0" smtClean="0">
                  <a:solidFill>
                    <a:schemeClr val="bg1"/>
                  </a:solidFill>
                  <a:latin typeface="Calibri" pitchFamily="34" charset="0"/>
                </a:rPr>
                <a:t>ČESKÉ REPUBLIKY</a:t>
              </a:r>
            </a:p>
          </p:txBody>
        </p:sp>
      </p:grpSp>
      <p:sp>
        <p:nvSpPr>
          <p:cNvPr id="22" name="Zástupný symbol pro datum 3"/>
          <p:cNvSpPr txBox="1"/>
          <p:nvPr/>
        </p:nvSpPr>
        <p:spPr bwMode="auto">
          <a:xfrm>
            <a:off x="139700" y="6646863"/>
            <a:ext cx="903288"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algn="ctr" eaLnBrk="1" hangingPunct="1">
              <a:defRPr/>
            </a:pPr>
            <a:fld id="{905065EB-98A2-42C5-A2C6-519E44C9E38B}" type="datetime1">
              <a:rPr lang="cs-CZ" sz="1200" b="0" smtClean="0">
                <a:solidFill>
                  <a:srgbClr val="17375E"/>
                </a:solidFill>
                <a:latin typeface="Calibri" pitchFamily="34" charset="0"/>
              </a:rPr>
              <a:pPr algn="ctr" eaLnBrk="1" hangingPunct="1">
                <a:defRPr/>
              </a:pPr>
              <a:t>11.11.2013</a:t>
            </a:fld>
          </a:p>
        </p:txBody>
      </p:sp>
      <p:sp>
        <p:nvSpPr>
          <p:cNvPr id="23" name="Zástupný symbol pro číslo snímku 5"/>
          <p:cNvSpPr txBox="1"/>
          <p:nvPr/>
        </p:nvSpPr>
        <p:spPr>
          <a:xfrm>
            <a:off x="8532813" y="400050"/>
            <a:ext cx="614362" cy="365125"/>
          </a:xfrm>
          <a:prstGeom prst="rect">
            <a:avLst/>
          </a:prstGeom>
        </p:spPr>
        <p:txBody>
          <a:bodyPr anchor="ct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algn="r" eaLnBrk="1" hangingPunct="1">
              <a:defRPr/>
            </a:pPr>
            <a:fld id="{FA844FC7-B03F-481F-95F5-1A80C15C5016}" type="slidenum">
              <a:rPr lang="cs-CZ" sz="1200" b="0" smtClean="0">
                <a:solidFill>
                  <a:schemeClr val="bg2"/>
                </a:solidFill>
                <a:latin typeface="Calibri" pitchFamily="34" charset="0"/>
              </a:rPr>
              <a:pPr algn="r" eaLnBrk="1" hangingPunct="1">
                <a:defRPr/>
              </a:pPr>
              <a:t>‹#›</a:t>
            </a:fld>
          </a:p>
        </p:txBody>
      </p:sp>
      <p:sp>
        <p:nvSpPr>
          <p:cNvPr id="1031" name="Zástupný symbol pro text 2"/>
          <p:cNvSpPr>
            <a:spLocks noGrp="1"/>
          </p:cNvSpPr>
          <p:nvPr>
            <p:ph type="body" idx="1"/>
          </p:nvPr>
        </p:nvSpPr>
        <p:spPr bwMode="auto">
          <a:xfrm>
            <a:off x="1071563" y="2214563"/>
            <a:ext cx="7500937"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ctr" anchorCtr="0" compatLnSpc="1">
            <a:prstTxWarp prst="textNoShape">
              <a:avLst/>
            </a:prstTxWarp>
          </a:bodyPr>
          <a:lstStyle>
            <a:defPPr>
              <a:defRPr kern="1200" smtId="4294967295"/>
            </a:def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p:txBody>
      </p:sp>
      <p:sp>
        <p:nvSpPr>
          <p:cNvPr id="1037" name="Rectangle 13"/>
          <p:cNvSpPr>
            <a:spLocks noGrp="1" noChangeArrowheads="1"/>
          </p:cNvSpPr>
          <p:nvPr>
            <p:ph type="ftr" sz="quarter" idx="3"/>
          </p:nvPr>
        </p:nvSpPr>
        <p:spPr bwMode="auto">
          <a:xfrm>
            <a:off x="1071563" y="6646863"/>
            <a:ext cx="74612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anchor="ctr" anchorCtr="0" compatLnSpc="1">
            <a:prstTxWarp prst="textNoShape">
              <a:avLst/>
            </a:prstTxWarp>
          </a:bodyPr>
          <a:lstStyle>
            <a:defPPr>
              <a:defRPr kern="1200" smtId="4294967295"/>
            </a:defPPr>
            <a:lvl1pPr algn="ctr">
              <a:defRPr sz="1200" b="0" smtClean="0">
                <a:solidFill>
                  <a:srgbClr val="17375E"/>
                </a:solidFill>
              </a:defRPr>
            </a:lvl1pPr>
          </a:lstStyle>
          <a:p>
            <a:pPr>
              <a:defRPr/>
            </a:pPr>
            <a:r>
              <a:rPr lang="cs-CZ" smtClean="0"/>
              <a:t>Seminář Ministerstva financí pro Rozpočtový výbor PSP ČR</a:t>
            </a:r>
            <a:endParaRPr lang="cs-CZ"/>
          </a:p>
        </p:txBody>
      </p:sp>
    </p:spTree>
  </p:cSld>
  <p:clrMap bg1="lt1" tx1="dk1" bg2="lt2" tx2="dk2" accent1="accent1" accent2="accent2" accent3="accent3" accent4="accent4" accent5="accent5" accent6="accent6" hlink="hlink" folHlink="folHlink"/>
  <p:sldLayoutIdLst>
    <p:sldLayoutId id="2147483734" r:id="rId1"/>
    <p:sldLayoutId id="2147483714" r:id="rId2"/>
    <p:sldLayoutId id="2147483715" r:id="rId3"/>
    <p:sldLayoutId id="2147483718" r:id="rId4"/>
    <p:sldLayoutId id="2147483719" r:id="rId5"/>
    <p:sldLayoutId id="2147483736" r:id="rId6"/>
  </p:sldLayoutIdLst>
  <p:transition/>
  <p:timing/>
  <p:hf hdr="0"/>
  <p:txStyles>
    <p:titleStyle>
      <a:defPPr>
        <a:defRPr kern="1200" smtId="4294967295"/>
      </a:defPPr>
      <a:lvl1pPr algn="l" rtl="0" eaLnBrk="1" fontAlgn="base" hangingPunct="1">
        <a:spcBef>
          <a:spcPct val="0"/>
        </a:spcBef>
        <a:spcAft>
          <a:spcPct val="0"/>
        </a:spcAft>
        <a:defRPr sz="3600" b="1" kern="1200">
          <a:solidFill>
            <a:srgbClr val="3A5C86"/>
          </a:solidFill>
          <a:effectLst>
            <a:outerShdw blurRad="38100" dist="38100" dir="2700000" algn="tl">
              <a:srgbClr val="C0C0C0"/>
            </a:outerShdw>
          </a:effectLst>
          <a:latin typeface="+mj-lt"/>
          <a:ea typeface="+mj-ea"/>
          <a:cs typeface="+mj-cs"/>
        </a:defRPr>
      </a:lvl1pPr>
      <a:lvl2pPr algn="l" rtl="0" eaLnBrk="1" fontAlgn="base" hangingPunct="1">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2pPr>
      <a:lvl3pPr algn="l" rtl="0" eaLnBrk="1" fontAlgn="base" hangingPunct="1">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3pPr>
      <a:lvl4pPr algn="l" rtl="0" eaLnBrk="1" fontAlgn="base" hangingPunct="1">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4pPr>
      <a:lvl5pPr algn="l" rtl="0" eaLnBrk="1" fontAlgn="base" hangingPunct="1">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5pPr>
      <a:lvl6pPr marL="457200" algn="l" rtl="0" eaLnBrk="1" fontAlgn="base" hangingPunct="1">
        <a:spcBef>
          <a:spcPct val="0"/>
        </a:spcBef>
        <a:spcAft>
          <a:spcPct val="0"/>
        </a:spcAft>
        <a:defRPr sz="3600" b="1">
          <a:solidFill>
            <a:schemeClr val="tx1"/>
          </a:solidFill>
          <a:latin typeface="Calibri" pitchFamily="34" charset="0"/>
        </a:defRPr>
      </a:lvl6pPr>
      <a:lvl7pPr marL="914400" algn="l" rtl="0" eaLnBrk="1" fontAlgn="base" hangingPunct="1">
        <a:spcBef>
          <a:spcPct val="0"/>
        </a:spcBef>
        <a:spcAft>
          <a:spcPct val="0"/>
        </a:spcAft>
        <a:defRPr sz="3600" b="1">
          <a:solidFill>
            <a:schemeClr val="tx1"/>
          </a:solidFill>
          <a:latin typeface="Calibri" pitchFamily="34" charset="0"/>
        </a:defRPr>
      </a:lvl7pPr>
      <a:lvl8pPr marL="1371600" algn="l" rtl="0" eaLnBrk="1" fontAlgn="base" hangingPunct="1">
        <a:spcBef>
          <a:spcPct val="0"/>
        </a:spcBef>
        <a:spcAft>
          <a:spcPct val="0"/>
        </a:spcAft>
        <a:defRPr sz="3600" b="1">
          <a:solidFill>
            <a:schemeClr val="tx1"/>
          </a:solidFill>
          <a:latin typeface="Calibri" pitchFamily="34" charset="0"/>
        </a:defRPr>
      </a:lvl8pPr>
      <a:lvl9pPr marL="1828800" algn="l" rtl="0" eaLnBrk="1" fontAlgn="base" hangingPunct="1">
        <a:spcBef>
          <a:spcPct val="0"/>
        </a:spcBef>
        <a:spcAft>
          <a:spcPct val="0"/>
        </a:spcAft>
        <a:defRPr sz="3600" b="1">
          <a:solidFill>
            <a:schemeClr val="tx1"/>
          </a:solidFill>
          <a:latin typeface="Calibri" pitchFamily="34" charset="0"/>
        </a:defRPr>
      </a:lvl9pPr>
    </p:titleStyle>
    <p:bodyStyle>
      <a:defPPr>
        <a:defRPr kern="1200" smtId="4294967295"/>
      </a:defPPr>
      <a:lvl1pPr marL="342900" indent="-342900" algn="l" rtl="0" eaLnBrk="1" fontAlgn="base" hangingPunct="1">
        <a:spcBef>
          <a:spcPct val="20000"/>
        </a:spcBef>
        <a:spcAft>
          <a:spcPct val="0"/>
        </a:spcAft>
        <a:buFont typeface="Calibri" pitchFamily="34" charset="0"/>
        <a:buChar char="–"/>
        <a:defRPr sz="2000" b="1" kern="1200">
          <a:solidFill>
            <a:schemeClr val="tx1"/>
          </a:solidFill>
          <a:latin typeface="+mn-lt"/>
          <a:ea typeface="+mn-ea"/>
          <a:cs typeface="+mn-cs"/>
        </a:defRPr>
      </a:lvl1pPr>
      <a:lvl2pPr marL="742950" indent="-285750" algn="l" rtl="0" eaLnBrk="1" fontAlgn="base" hangingPunct="1">
        <a:spcBef>
          <a:spcPct val="20000"/>
        </a:spcBef>
        <a:spcAft>
          <a:spcPct val="0"/>
        </a:spcAft>
        <a:buFont typeface="Calibri" pitchFamily="34" charset="0"/>
        <a:buChar char="–"/>
        <a:defRPr b="1"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gradFill flip="none" rotWithShape="1">
          <a:gsLst>
            <a:gs pos="10000">
              <a:schemeClr val="accent1"/>
            </a:gs>
            <a:gs pos="10000">
              <a:schemeClr val="accent3">
                <a:lumMod val="0"/>
                <a:lumOff val="100000"/>
                <a:alpha val="0"/>
              </a:schemeClr>
            </a:gs>
            <a:gs pos="0">
              <a:srgbClr val="003366"/>
            </a:gs>
          </a:gsLst>
          <a:lin ang="16200000" scaled="0"/>
          <a:tileRect/>
        </a:gradFill>
        <a:effectLst/>
      </p:bgPr>
    </p:bg>
    <p:spTree>
      <p:nvGrpSpPr>
        <p:cNvPr id="1" name=""/>
        <p:cNvGrpSpPr/>
        <p:nvPr/>
      </p:nvGrpSpPr>
      <p:grpSpPr>
        <a:xfrm>
          <a:off x="0" y="0"/>
          <a:ext cx="0" cy="0"/>
        </a:xfrm>
      </p:grpSpPr>
      <p:sp>
        <p:nvSpPr>
          <p:cNvPr id="2050" name="Rectangle 21" descr="Obrázek_tr"/>
          <p:cNvSpPr>
            <a:spLocks noChangeArrowheads="1"/>
          </p:cNvSpPr>
          <p:nvPr/>
        </p:nvSpPr>
        <p:spPr bwMode="auto">
          <a:xfrm>
            <a:off x="0" y="6427788"/>
            <a:ext cx="9144000" cy="430212"/>
          </a:xfrm>
          <a:prstGeom prst="rect">
            <a:avLst/>
          </a:prstGeom>
          <a:blipFill dpi="0" rotWithShape="0">
            <a:blip r:embed="rId7">
              <a:alphaModFix amt="70000"/>
            </a:blip>
            <a:stretch>
              <a:fillRect/>
            </a:stretch>
          </a:blip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kern="1200" smtId="4294967295"/>
            </a:defPPr>
          </a:lstStyle>
          <a:p>
            <a:endParaRPr lang="cs-CZ"/>
          </a:p>
        </p:txBody>
      </p:sp>
      <p:sp>
        <p:nvSpPr>
          <p:cNvPr id="2" name="Zástupný symbol pro nadpis 1"/>
          <p:cNvSpPr>
            <a:spLocks noGrp="1"/>
          </p:cNvSpPr>
          <p:nvPr>
            <p:ph type="title"/>
          </p:nvPr>
        </p:nvSpPr>
        <p:spPr bwMode="auto">
          <a:xfrm>
            <a:off x="1071563" y="928688"/>
            <a:ext cx="75009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t" anchorCtr="0" compatLnSpc="1">
            <a:prstTxWarp prst="textNoShape">
              <a:avLst/>
            </a:prstTxWarp>
          </a:bodyPr>
          <a:lstStyle>
            <a:defPPr>
              <a:defRPr kern="1200" smtId="4294967295"/>
            </a:defPPr>
          </a:lstStyle>
          <a:p>
            <a:pPr lvl="0"/>
            <a:r>
              <a:rPr lang="en-GB" smtClean="0"/>
              <a:t>Klepnutím lze upravit styl předlohy nadpisů.</a:t>
            </a:r>
          </a:p>
        </p:txBody>
      </p:sp>
      <p:grpSp>
        <p:nvGrpSpPr>
          <p:cNvPr id="2052" name="Skupina 15"/>
          <p:cNvGrpSpPr/>
          <p:nvPr/>
        </p:nvGrpSpPr>
        <p:grpSpPr>
          <a:xfrm>
            <a:off x="-50800" y="-71438"/>
            <a:ext cx="9266238" cy="1133476"/>
            <a:chOff x="-50768" y="-71462"/>
            <a:chExt cx="9266238" cy="1133475"/>
          </a:xfrm>
        </p:grpSpPr>
        <p:pic>
          <p:nvPicPr>
            <p:cNvPr id="205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0768" y="-71462"/>
              <a:ext cx="9266238"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ovéPole 13"/>
            <p:cNvSpPr txBox="1"/>
            <p:nvPr/>
          </p:nvSpPr>
          <p:spPr>
            <a:xfrm>
              <a:off x="1071595" y="161901"/>
              <a:ext cx="2214562" cy="336550"/>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en-GB" sz="1600" smtClean="0">
                  <a:solidFill>
                    <a:schemeClr val="bg1"/>
                  </a:solidFill>
                  <a:latin typeface="Calibri" pitchFamily="34" charset="0"/>
                </a:rPr>
                <a:t>Ministry of Finance</a:t>
              </a:r>
            </a:p>
          </p:txBody>
        </p:sp>
        <p:sp>
          <p:nvSpPr>
            <p:cNvPr id="15" name="TextovéPole 14"/>
            <p:cNvSpPr txBox="1"/>
            <p:nvPr/>
          </p:nvSpPr>
          <p:spPr>
            <a:xfrm>
              <a:off x="1071595" y="376214"/>
              <a:ext cx="2214562" cy="338137"/>
            </a:xfrm>
            <a:prstGeom prst="rect">
              <a:avLst/>
            </a:prstGeom>
            <a:noFill/>
          </p:spPr>
          <p:txBody>
            <a:bodyPr>
              <a:spAutoFit/>
            </a:bodyP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eaLnBrk="1" hangingPunct="1">
                <a:defRPr/>
              </a:pPr>
              <a:r>
                <a:rPr lang="en-GB" sz="1600" b="0" smtClean="0">
                  <a:solidFill>
                    <a:schemeClr val="bg1"/>
                  </a:solidFill>
                  <a:latin typeface="Calibri" pitchFamily="34" charset="0"/>
                </a:rPr>
                <a:t>CZECH REPUBLIC</a:t>
              </a:r>
            </a:p>
          </p:txBody>
        </p:sp>
      </p:grpSp>
      <p:sp>
        <p:nvSpPr>
          <p:cNvPr id="2053" name="Zástupný symbol pro text 2"/>
          <p:cNvSpPr>
            <a:spLocks noGrp="1"/>
          </p:cNvSpPr>
          <p:nvPr>
            <p:ph type="body" idx="1"/>
          </p:nvPr>
        </p:nvSpPr>
        <p:spPr bwMode="auto">
          <a:xfrm>
            <a:off x="1071563" y="2214563"/>
            <a:ext cx="7500937"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ctr" anchorCtr="0" compatLnSpc="1">
            <a:prstTxWarp prst="textNoShape">
              <a:avLst/>
            </a:prstTxWarp>
          </a:bodyPr>
          <a:lstStyle>
            <a:defPPr>
              <a:defRPr kern="1200" smtId="4294967295"/>
            </a:defPPr>
          </a:lstStyle>
          <a:p>
            <a:pPr lvl="0"/>
            <a:r>
              <a:rPr lang="en-GB" smtClean="0"/>
              <a:t>Klepnutím lze upravit styly předlohy textu.</a:t>
            </a:r>
          </a:p>
          <a:p>
            <a:pPr lvl="1"/>
            <a:r>
              <a:rPr lang="en-GB" smtClean="0"/>
              <a:t>Druhá úroveň</a:t>
            </a:r>
          </a:p>
          <a:p>
            <a:pPr lvl="2"/>
            <a:r>
              <a:rPr lang="en-GB" smtClean="0"/>
              <a:t>Třetí úroveň</a:t>
            </a:r>
          </a:p>
          <a:p>
            <a:pPr lvl="3"/>
            <a:r>
              <a:rPr lang="en-GB" smtClean="0"/>
              <a:t>Čtvrtá úroveň</a:t>
            </a:r>
          </a:p>
        </p:txBody>
      </p:sp>
      <p:sp>
        <p:nvSpPr>
          <p:cNvPr id="22" name="Zástupný symbol pro datum 3"/>
          <p:cNvSpPr txBox="1"/>
          <p:nvPr/>
        </p:nvSpPr>
        <p:spPr bwMode="auto">
          <a:xfrm>
            <a:off x="139700" y="6646863"/>
            <a:ext cx="903288"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algn="ctr" eaLnBrk="1" hangingPunct="1">
              <a:defRPr/>
            </a:pPr>
            <a:fld id="{2638210D-436E-44CD-84CE-FF7DE1FC7397}" type="datetime1">
              <a:rPr lang="cs-CZ" sz="1200" b="0" smtClean="0">
                <a:solidFill>
                  <a:srgbClr val="17375E"/>
                </a:solidFill>
                <a:latin typeface="Calibri" pitchFamily="34" charset="0"/>
              </a:rPr>
              <a:pPr algn="ctr" eaLnBrk="1" hangingPunct="1">
                <a:defRPr/>
              </a:pPr>
              <a:t>11.11.2013</a:t>
            </a:fld>
          </a:p>
        </p:txBody>
      </p:sp>
      <p:sp>
        <p:nvSpPr>
          <p:cNvPr id="23" name="Zástupný symbol pro číslo snímku 5"/>
          <p:cNvSpPr txBox="1"/>
          <p:nvPr/>
        </p:nvSpPr>
        <p:spPr>
          <a:xfrm>
            <a:off x="8532813" y="400050"/>
            <a:ext cx="614362" cy="365125"/>
          </a:xfrm>
          <a:prstGeom prst="rect">
            <a:avLst/>
          </a:prstGeom>
        </p:spPr>
        <p:txBody>
          <a:bodyPr anchor="ctr"/>
          <a:lstStyle>
            <a:defPPr>
              <a:defRPr kern="1200" smtId="4294967295"/>
            </a:defPPr>
            <a:lvl1pPr eaLnBrk="0" hangingPunct="0">
              <a:defRPr>
                <a:solidFill>
                  <a:schemeClr val="tx1"/>
                </a:solidFill>
                <a:latin typeface="Arial"/>
                <a:cs typeface="Arial"/>
              </a:defRPr>
            </a:lvl1pPr>
            <a:lvl2pPr marL="742950" indent="-285750" eaLnBrk="0" hangingPunct="0">
              <a:defRPr>
                <a:solidFill>
                  <a:schemeClr val="tx1"/>
                </a:solidFill>
                <a:latin typeface="Arial"/>
                <a:cs typeface="Arial"/>
              </a:defRPr>
            </a:lvl2pPr>
            <a:lvl3pPr marL="1143000" indent="-228600" eaLnBrk="0" hangingPunct="0">
              <a:defRPr>
                <a:solidFill>
                  <a:schemeClr val="tx1"/>
                </a:solidFill>
                <a:latin typeface="Arial"/>
                <a:cs typeface="Arial"/>
              </a:defRPr>
            </a:lvl3pPr>
            <a:lvl4pPr marL="1600200" indent="-228600" eaLnBrk="0" hangingPunct="0">
              <a:defRPr>
                <a:solidFill>
                  <a:schemeClr val="tx1"/>
                </a:solidFill>
                <a:latin typeface="Arial"/>
                <a:cs typeface="Arial"/>
              </a:defRPr>
            </a:lvl4pPr>
            <a:lvl5pPr marL="2057400" indent="-228600" eaLnBrk="0" hangingPunct="0">
              <a:defRPr>
                <a:solidFill>
                  <a:schemeClr val="tx1"/>
                </a:solidFill>
                <a:latin typeface="Arial"/>
                <a:cs typeface="Arial"/>
              </a:defRPr>
            </a:lvl5pPr>
            <a:lvl6pPr marL="2514600" indent="-228600" eaLnBrk="0" fontAlgn="base" hangingPunct="0">
              <a:spcBef>
                <a:spcPct val="0"/>
              </a:spcBef>
              <a:spcAft>
                <a:spcPct val="0"/>
              </a:spcAft>
              <a:defRPr>
                <a:solidFill>
                  <a:schemeClr val="tx1"/>
                </a:solidFill>
                <a:latin typeface="Arial"/>
                <a:cs typeface="Arial"/>
              </a:defRPr>
            </a:lvl6pPr>
            <a:lvl7pPr marL="2971800" indent="-228600" eaLnBrk="0" fontAlgn="base" hangingPunct="0">
              <a:spcBef>
                <a:spcPct val="0"/>
              </a:spcBef>
              <a:spcAft>
                <a:spcPct val="0"/>
              </a:spcAft>
              <a:defRPr>
                <a:solidFill>
                  <a:schemeClr val="tx1"/>
                </a:solidFill>
                <a:latin typeface="Arial"/>
                <a:cs typeface="Arial"/>
              </a:defRPr>
            </a:lvl7pPr>
            <a:lvl8pPr marL="3429000" indent="-228600" eaLnBrk="0" fontAlgn="base" hangingPunct="0">
              <a:spcBef>
                <a:spcPct val="0"/>
              </a:spcBef>
              <a:spcAft>
                <a:spcPct val="0"/>
              </a:spcAft>
              <a:defRPr>
                <a:solidFill>
                  <a:schemeClr val="tx1"/>
                </a:solidFill>
                <a:latin typeface="Arial"/>
                <a:cs typeface="Arial"/>
              </a:defRPr>
            </a:lvl8pPr>
            <a:lvl9pPr marL="3886200" indent="-228600" eaLnBrk="0" fontAlgn="base" hangingPunct="0">
              <a:spcBef>
                <a:spcPct val="0"/>
              </a:spcBef>
              <a:spcAft>
                <a:spcPct val="0"/>
              </a:spcAft>
              <a:defRPr>
                <a:solidFill>
                  <a:schemeClr val="tx1"/>
                </a:solidFill>
                <a:latin typeface="Arial"/>
                <a:cs typeface="Arial"/>
              </a:defRPr>
            </a:lvl9pPr>
          </a:lstStyle>
          <a:p>
            <a:pPr algn="r" eaLnBrk="1" hangingPunct="1">
              <a:defRPr/>
            </a:pPr>
            <a:fld id="{66252BC0-D114-4C2D-BBF9-A6BF61BC2164}" type="slidenum">
              <a:rPr lang="cs-CZ" sz="1200" b="0" smtClean="0">
                <a:solidFill>
                  <a:srgbClr val="EEECE1"/>
                </a:solidFill>
                <a:latin typeface="Calibri" pitchFamily="34" charset="0"/>
              </a:rPr>
              <a:pPr algn="r" eaLnBrk="1" hangingPunct="1">
                <a:defRPr/>
              </a:pPr>
              <a:t>‹#›</a:t>
            </a:fld>
          </a:p>
        </p:txBody>
      </p:sp>
      <p:sp>
        <p:nvSpPr>
          <p:cNvPr id="18452" name="Rectangle 20"/>
          <p:cNvSpPr>
            <a:spLocks noGrp="1" noChangeArrowheads="1"/>
          </p:cNvSpPr>
          <p:nvPr>
            <p:ph type="ftr" sz="quarter" idx="3"/>
          </p:nvPr>
        </p:nvSpPr>
        <p:spPr bwMode="auto">
          <a:xfrm>
            <a:off x="1071563" y="6646863"/>
            <a:ext cx="74612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anchor="ctr" anchorCtr="0" compatLnSpc="1">
            <a:prstTxWarp prst="textNoShape">
              <a:avLst/>
            </a:prstTxWarp>
          </a:bodyPr>
          <a:lstStyle>
            <a:defPPr>
              <a:defRPr kern="1200" smtId="4294967295"/>
            </a:defPPr>
            <a:lvl1pPr algn="ctr">
              <a:defRPr sz="1200" b="0" smtClean="0">
                <a:solidFill>
                  <a:srgbClr val="17375E"/>
                </a:solidFill>
              </a:defRPr>
            </a:lvl1pPr>
          </a:lstStyle>
          <a:p>
            <a:pPr>
              <a:defRPr/>
            </a:pPr>
            <a:r>
              <a:rPr lang="en-GB" smtClean="0"/>
              <a:t>Seminář Ministerstva financí pro Rozpočtový výbor PSP ČR</a:t>
            </a:r>
            <a:endParaRPr lang="en-GB"/>
          </a:p>
        </p:txBody>
      </p:sp>
    </p:spTree>
  </p:cSld>
  <p:clrMap bg1="lt1" tx1="dk1" bg2="lt2" tx2="dk2" accent1="accent1" accent2="accent2" accent3="accent3" accent4="accent4" accent5="accent5" accent6="accent6" hlink="hlink" folHlink="folHlink"/>
  <p:sldLayoutIdLst>
    <p:sldLayoutId id="2147483735" r:id="rId1"/>
    <p:sldLayoutId id="2147483724" r:id="rId2"/>
    <p:sldLayoutId id="2147483725" r:id="rId3"/>
    <p:sldLayoutId id="2147483728" r:id="rId4"/>
    <p:sldLayoutId id="2147483729" r:id="rId5"/>
    <p:sldLayoutId id="2147483737" r:id="rId6"/>
  </p:sldLayoutIdLst>
  <p:transition/>
  <p:timing/>
  <p:hf hdr="0"/>
  <p:txStyles>
    <p:titleStyle>
      <a:defPPr>
        <a:defRPr kern="1200" smtId="4294967295"/>
      </a:defPPr>
      <a:lvl1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2pPr>
      <a:lvl3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3pPr>
      <a:lvl4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4pPr>
      <a:lvl5pPr algn="l" rtl="0" eaLnBrk="0" fontAlgn="base" hangingPunct="0">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5pPr>
      <a:lvl6pPr marL="457200" algn="l" rtl="0" fontAlgn="base">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6pPr>
      <a:lvl7pPr marL="914400" algn="l" rtl="0" fontAlgn="base">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7pPr>
      <a:lvl8pPr marL="1371600" algn="l" rtl="0" fontAlgn="base">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8pPr>
      <a:lvl9pPr marL="1828800" algn="l" rtl="0" fontAlgn="base">
        <a:spcBef>
          <a:spcPct val="0"/>
        </a:spcBef>
        <a:spcAft>
          <a:spcPct val="0"/>
        </a:spcAft>
        <a:defRPr sz="3600" b="1">
          <a:solidFill>
            <a:srgbClr val="3A5C86"/>
          </a:solidFill>
          <a:effectLst>
            <a:outerShdw blurRad="38100" dist="38100" dir="2700000" algn="tl">
              <a:srgbClr val="C0C0C0"/>
            </a:outerShdw>
          </a:effectLst>
          <a:latin typeface="Calibri" pitchFamily="34" charset="0"/>
        </a:defRPr>
      </a:lvl9pPr>
    </p:titleStyle>
    <p:bodyStyle>
      <a:defPPr>
        <a:defRPr kern="1200" smtId="4294967295"/>
      </a:defPPr>
      <a:lvl1pPr marL="342900" indent="-342900" algn="l" rtl="0" eaLnBrk="0" fontAlgn="base" hangingPunct="0">
        <a:spcBef>
          <a:spcPct val="20000"/>
        </a:spcBef>
        <a:spcAft>
          <a:spcPct val="0"/>
        </a:spcAft>
        <a:buFont typeface="Calibri" pitchFamily="34" charset="0"/>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b="1">
          <a:solidFill>
            <a:schemeClr val="tx1"/>
          </a:solidFill>
          <a:latin typeface="+mn-lt"/>
        </a:defRPr>
      </a:lvl2pPr>
      <a:lvl3pPr marL="1143000" indent="-228600" algn="l" rtl="0" eaLnBrk="0" fontAlgn="base" hangingPunct="0">
        <a:spcBef>
          <a:spcPct val="20000"/>
        </a:spcBef>
        <a:spcAft>
          <a:spcPct val="0"/>
        </a:spcAft>
        <a:buFont typeface="Arial" charset="0"/>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defRPr>
      </a:lvl5pPr>
      <a:lvl6pPr marL="2514600" indent="-228600" algn="l" rtl="0" fontAlgn="base">
        <a:spcBef>
          <a:spcPct val="20000"/>
        </a:spcBef>
        <a:spcAft>
          <a:spcPct val="0"/>
        </a:spcAft>
        <a:buFont typeface="Arial" charset="0"/>
        <a:buChar char="–"/>
        <a:defRPr sz="1600">
          <a:solidFill>
            <a:schemeClr val="tx1"/>
          </a:solidFill>
          <a:latin typeface="+mn-lt"/>
        </a:defRPr>
      </a:lvl6pPr>
      <a:lvl7pPr marL="2971800" indent="-228600" algn="l" rtl="0" fontAlgn="base">
        <a:spcBef>
          <a:spcPct val="20000"/>
        </a:spcBef>
        <a:spcAft>
          <a:spcPct val="0"/>
        </a:spcAft>
        <a:buFont typeface="Arial" charset="0"/>
        <a:buChar char="–"/>
        <a:defRPr sz="1600">
          <a:solidFill>
            <a:schemeClr val="tx1"/>
          </a:solidFill>
          <a:latin typeface="+mn-lt"/>
        </a:defRPr>
      </a:lvl7pPr>
      <a:lvl8pPr marL="3429000" indent="-228600" algn="l" rtl="0" fontAlgn="base">
        <a:spcBef>
          <a:spcPct val="20000"/>
        </a:spcBef>
        <a:spcAft>
          <a:spcPct val="0"/>
        </a:spcAft>
        <a:buFont typeface="Arial" charset="0"/>
        <a:buChar char="–"/>
        <a:defRPr sz="1600">
          <a:solidFill>
            <a:schemeClr val="tx1"/>
          </a:solidFill>
          <a:latin typeface="+mn-lt"/>
        </a:defRPr>
      </a:lvl8pPr>
      <a:lvl9pPr marL="3886200" indent="-228600" algn="l" rtl="0" fontAlgn="base">
        <a:spcBef>
          <a:spcPct val="20000"/>
        </a:spcBef>
        <a:spcAft>
          <a:spcPct val="0"/>
        </a:spcAft>
        <a:buFont typeface="Arial" charset="0"/>
        <a:buChar char="–"/>
        <a:defRPr sz="16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9.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microsoft.com/office/2007/relationships/diagramDrawing" Target="../diagrams/drawing3.xml" /><Relationship Id="rId4" Type="http://schemas.openxmlformats.org/officeDocument/2006/relationships/diagramData" Target="../diagrams/data3.xml" /><Relationship Id="rId5" Type="http://schemas.openxmlformats.org/officeDocument/2006/relationships/diagramLayout" Target="../diagrams/layout3.xml" /><Relationship Id="rId6" Type="http://schemas.openxmlformats.org/officeDocument/2006/relationships/diagramQuickStyle" Target="../diagrams/quickStyle3.xml" /><Relationship Id="rId7" Type="http://schemas.openxmlformats.org/officeDocument/2006/relationships/diagramColors" Target="../diagrams/colors3.xml" /><Relationship Id="rId8" Type="http://schemas.openxmlformats.org/officeDocument/2006/relationships/image" Target="../media/image4.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microsoft.com/office/2007/relationships/diagramDrawing" Target="../diagrams/drawing4.xml" /><Relationship Id="rId3" Type="http://schemas.openxmlformats.org/officeDocument/2006/relationships/diagramData" Target="../diagrams/data4.xml" /><Relationship Id="rId4" Type="http://schemas.openxmlformats.org/officeDocument/2006/relationships/diagramLayout" Target="../diagrams/layout4.xml" /><Relationship Id="rId5" Type="http://schemas.openxmlformats.org/officeDocument/2006/relationships/diagramQuickStyle" Target="../diagrams/quickStyle4.xml" /><Relationship Id="rId6" Type="http://schemas.openxmlformats.org/officeDocument/2006/relationships/diagramColors" Target="../diagrams/colors4.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microsoft.com/office/2007/relationships/diagramDrawing" Target="../diagrams/drawing5.xml" /><Relationship Id="rId3" Type="http://schemas.openxmlformats.org/officeDocument/2006/relationships/diagramData" Target="../diagrams/data5.xml" /><Relationship Id="rId4" Type="http://schemas.openxmlformats.org/officeDocument/2006/relationships/diagramLayout" Target="../diagrams/layout5.xml" /><Relationship Id="rId5" Type="http://schemas.openxmlformats.org/officeDocument/2006/relationships/diagramQuickStyle" Target="../diagrams/quickStyle5.xml" /><Relationship Id="rId6" Type="http://schemas.openxmlformats.org/officeDocument/2006/relationships/diagramColors" Target="../diagrams/colors5.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image" Target="../media/image5.emf"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4.xml" /><Relationship Id="rId3" Type="http://schemas.microsoft.com/office/2007/relationships/diagramDrawing" Target="../diagrams/drawing6.xml" /><Relationship Id="rId4" Type="http://schemas.openxmlformats.org/officeDocument/2006/relationships/diagramData" Target="../diagrams/data6.xml" /><Relationship Id="rId5" Type="http://schemas.openxmlformats.org/officeDocument/2006/relationships/diagramLayout" Target="../diagrams/layout6.xml" /><Relationship Id="rId6" Type="http://schemas.openxmlformats.org/officeDocument/2006/relationships/diagramQuickStyle" Target="../diagrams/quickStyle6.xml" /><Relationship Id="rId7" Type="http://schemas.openxmlformats.org/officeDocument/2006/relationships/diagramColors" Target="../diagrams/colors6.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5.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chart" Target="../charts/chart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microsoft.com/office/2007/relationships/diagramDrawing" Target="../diagrams/drawing1.xml" /><Relationship Id="rId4" Type="http://schemas.openxmlformats.org/officeDocument/2006/relationships/diagramData" Target="../diagrams/data1.xml" /><Relationship Id="rId5" Type="http://schemas.openxmlformats.org/officeDocument/2006/relationships/diagramLayout" Target="../diagrams/layout1.xml" /><Relationship Id="rId6" Type="http://schemas.openxmlformats.org/officeDocument/2006/relationships/diagramQuickStyle" Target="../diagrams/quickStyle1.xml" /><Relationship Id="rId7" Type="http://schemas.openxmlformats.org/officeDocument/2006/relationships/diagramColors" Target="../diagrams/colors1.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microsoft.com/office/2007/relationships/diagramDrawing" Target="../diagrams/drawing2.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5" name="Nadpis 4"/>
          <p:cNvSpPr>
            <a:spLocks noGrp="1"/>
          </p:cNvSpPr>
          <p:nvPr>
            <p:ph type="ctrTitle"/>
          </p:nvPr>
        </p:nvSpPr>
        <p:spPr>
          <a:xfrm>
            <a:off x="1187624" y="1340768"/>
            <a:ext cx="6696744" cy="1758057"/>
          </a:xfrm>
        </p:spPr>
        <p:style>
          <a:lnRef idx="2">
            <a:schemeClr val="accent3"/>
          </a:lnRef>
          <a:fillRef idx="1">
            <a:schemeClr val="lt1"/>
          </a:fillRef>
          <a:effectRef idx="0">
            <a:schemeClr val="accent3"/>
          </a:effectRef>
          <a:fontRef idx="minor">
            <a:schemeClr val="dk1"/>
          </a:fontRef>
        </p:style>
        <p:txBody>
          <a:bodyPr/>
          <a:lstStyle>
            <a:defPPr>
              <a:defRPr kern="1200" smtId="4294967295"/>
            </a:defPPr>
          </a:lstStyle>
          <a:p>
            <a:pPr algn="ctr"/>
            <a:r>
              <a:rPr lang="cs-CZ" sz="4000" smtClean="0">
                <a:solidFill>
                  <a:srgbClr val="003366"/>
                </a:solidFill>
              </a:rPr>
              <a:t>Upevnění národního fiskálního rámce – postup při implementaci směrnice 2011/85/EU</a:t>
            </a:r>
            <a:endParaRPr lang="cs-CZ" sz="4000">
              <a:solidFill>
                <a:srgbClr val="003366"/>
              </a:solidFill>
            </a:endParaRPr>
          </a:p>
        </p:txBody>
      </p:sp>
      <p:sp>
        <p:nvSpPr>
          <p:cNvPr id="6" name="Podnadpis 5"/>
          <p:cNvSpPr>
            <a:spLocks noGrp="1"/>
          </p:cNvSpPr>
          <p:nvPr>
            <p:ph type="subTitle" idx="1"/>
          </p:nvPr>
        </p:nvSpPr>
        <p:spPr>
          <a:xfrm>
            <a:off x="1043608" y="4149080"/>
            <a:ext cx="7371358" cy="1872208"/>
          </a:xfrm>
        </p:spPr>
        <p:txBody>
          <a:bodyPr/>
          <a:lstStyle>
            <a:defPPr>
              <a:defRPr kern="1200" smtId="4294967295"/>
            </a:defPPr>
          </a:lstStyle>
          <a:p>
            <a:r>
              <a:rPr lang="cs-CZ" smtClean="0">
                <a:solidFill>
                  <a:srgbClr val="003366"/>
                </a:solidFill>
              </a:rPr>
              <a:t>Lubomír CHALOUPKA</a:t>
            </a:r>
            <a:endParaRPr lang="cs-CZ" sz="1600" b="0" i="1" smtClean="0">
              <a:solidFill>
                <a:srgbClr val="003366"/>
              </a:solidFill>
            </a:endParaRPr>
          </a:p>
          <a:p>
            <a:r>
              <a:rPr lang="cs-CZ" sz="1400" b="0" smtClean="0">
                <a:solidFill>
                  <a:srgbClr val="003366"/>
                </a:solidFill>
              </a:rPr>
              <a:t>Ministerstvo financí České republiky </a:t>
            </a:r>
          </a:p>
          <a:p>
            <a:endParaRPr lang="cs-CZ" sz="1200" b="0" smtClean="0">
              <a:solidFill>
                <a:srgbClr val="003366"/>
              </a:solidFill>
            </a:endParaRPr>
          </a:p>
          <a:p>
            <a:pPr algn="ctr"/>
            <a:r>
              <a:rPr lang="cs-CZ" sz="1600" b="0" smtClean="0">
                <a:solidFill>
                  <a:schemeClr val="bg1">
                    <a:lumMod val="65000"/>
                  </a:schemeClr>
                </a:solidFill>
              </a:rPr>
              <a:t>Názory uvedené v této prezentaci jsou názory autora a nemusí se nutně </a:t>
            </a:r>
            <a:br>
              <a:rPr lang="cs-CZ" sz="1600" b="0" smtClean="0">
                <a:solidFill>
                  <a:schemeClr val="bg1">
                    <a:lumMod val="65000"/>
                  </a:schemeClr>
                </a:solidFill>
              </a:rPr>
            </a:br>
            <a:r>
              <a:rPr lang="cs-CZ" sz="1600" b="0" smtClean="0">
                <a:solidFill>
                  <a:schemeClr val="bg1">
                    <a:lumMod val="65000"/>
                  </a:schemeClr>
                </a:solidFill>
              </a:rPr>
              <a:t>shodovat s oficiálními názory Ministerstva financí. </a:t>
            </a:r>
          </a:p>
          <a:p>
            <a:endParaRPr lang="cs-CZ" sz="1200" b="0">
              <a:solidFill>
                <a:srgbClr val="003366"/>
              </a:solidFill>
            </a:endParaRPr>
          </a:p>
        </p:txBody>
      </p:sp>
      <p:sp>
        <p:nvSpPr>
          <p:cNvPr id="4" name="Zástupný symbol pro zápatí 3"/>
          <p:cNvSpPr>
            <a:spLocks noGrp="1"/>
          </p:cNvSpPr>
          <p:nvPr>
            <p:ph type="ftr" sz="quarter" idx="4294967295"/>
          </p:nvPr>
        </p:nvSpPr>
        <p:spPr>
          <a:xfrm>
            <a:off x="323528" y="6525344"/>
            <a:ext cx="8288834" cy="216023"/>
          </a:xfrm>
        </p:spPr>
        <p:txBody>
          <a:bodyPr/>
          <a:lstStyle>
            <a:defPPr>
              <a:defRPr kern="1200" smtId="4294967295"/>
            </a:defPPr>
          </a:lstStyle>
          <a:p>
            <a:pPr>
              <a:defRPr/>
            </a:pPr>
            <a:r>
              <a:rPr lang="cs-CZ" smtClean="0">
                <a:solidFill>
                  <a:schemeClr val="bg1"/>
                </a:solidFill>
                <a:cs typeface="Calibri" pitchFamily="34" charset="0"/>
              </a:rPr>
              <a:t>Seminář – Odbor Finanční politika – Smilovice 25. října 2013</a:t>
            </a:r>
            <a:endParaRPr lang="cs-CZ">
              <a:solidFill>
                <a:schemeClr val="bg1"/>
              </a:solidFill>
              <a:cs typeface="Calibri" pitchFamily="34" charset="0"/>
            </a:endParaRPr>
          </a:p>
        </p:txBody>
      </p:sp>
    </p:spTree>
    <p:extLst>
      <p:ext uri="{BB962C8B-B14F-4D97-AF65-F5344CB8AC3E}">
        <p14:creationId xmlns:p14="http://schemas.microsoft.com/office/powerpoint/2010/main" val="1551500675"/>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7544" y="260648"/>
            <a:ext cx="7716961" cy="772120"/>
          </a:xfrm>
        </p:spPr>
        <p:txBody>
          <a:bodyPr/>
          <a:lstStyle>
            <a:defPPr>
              <a:defRPr kern="1200" smtId="4294967295"/>
            </a:defPPr>
          </a:lstStyle>
          <a:p>
            <a:r>
              <a:rPr lang="cs-CZ" sz="3200" smtClean="0"/>
              <a:t>Otázky pro další postup</a:t>
            </a:r>
            <a:endParaRPr lang="cs-CZ" sz="3200"/>
          </a:p>
        </p:txBody>
      </p:sp>
      <p:sp>
        <p:nvSpPr>
          <p:cNvPr id="3" name="Zástupný symbol pro obsah 2"/>
          <p:cNvSpPr>
            <a:spLocks noGrp="1"/>
          </p:cNvSpPr>
          <p:nvPr>
            <p:ph idx="1"/>
          </p:nvPr>
        </p:nvSpPr>
        <p:spPr>
          <a:xfrm>
            <a:off x="611560" y="1196752"/>
            <a:ext cx="8064895" cy="4730279"/>
          </a:xfrm>
        </p:spPr>
        <p:txBody>
          <a:bodyPr/>
          <a:lstStyle>
            <a:defPPr>
              <a:defRPr kern="1200" smtId="4294967295"/>
            </a:defPPr>
          </a:lstStyle>
          <a:p>
            <a:pPr algn="just">
              <a:buFont typeface="Wingdings" panose="05000000000000000000" pitchFamily="2" charset="2"/>
              <a:buChar char="ð"/>
            </a:pPr>
            <a:r>
              <a:rPr lang="cs-CZ" b="0" smtClean="0"/>
              <a:t>EU – 6-pack 1. fáze – fiskální federalizace EU (?) </a:t>
            </a:r>
          </a:p>
          <a:p>
            <a:pPr algn="just">
              <a:buFont typeface="Wingdings" panose="05000000000000000000" pitchFamily="2" charset="2"/>
              <a:buChar char="ð"/>
            </a:pPr>
            <a:r>
              <a:rPr lang="cs-CZ" b="0" smtClean="0"/>
              <a:t>Další kroky se budou akcelerovat – nabíráme zpoždění </a:t>
            </a:r>
          </a:p>
          <a:p>
            <a:pPr algn="just">
              <a:buFont typeface="Wingdings" panose="05000000000000000000" pitchFamily="2" charset="2"/>
              <a:buChar char="ð"/>
            </a:pPr>
            <a:r>
              <a:rPr lang="cs-CZ" b="0" smtClean="0"/>
              <a:t>Z minimálních standardů se pozvolna stávají povinné náležitosti</a:t>
            </a:r>
          </a:p>
          <a:p>
            <a:pPr algn="just">
              <a:buFont typeface="Wingdings" panose="05000000000000000000" pitchFamily="2" charset="2"/>
              <a:buChar char="ð"/>
            </a:pPr>
            <a:r>
              <a:rPr lang="cs-CZ" b="0" smtClean="0"/>
              <a:t>Revize ESA 2010</a:t>
            </a:r>
            <a:r>
              <a:rPr lang="cs-CZ" b="0"/>
              <a:t> – souhrnný dopad bude spíše zhoršovat fiskální </a:t>
            </a:r>
            <a:r>
              <a:rPr lang="cs-CZ" b="0" smtClean="0"/>
              <a:t>výsledky, </a:t>
            </a:r>
            <a:r>
              <a:rPr lang="cs-CZ" b="0"/>
              <a:t>diskuse o změně definice tzv. maastrichtského dluhu</a:t>
            </a:r>
            <a:endParaRPr lang="cs-CZ" b="0" smtClean="0"/>
          </a:p>
          <a:p>
            <a:pPr algn="just">
              <a:buFont typeface="Wingdings" panose="05000000000000000000" pitchFamily="2" charset="2"/>
              <a:buChar char="ð"/>
            </a:pPr>
            <a:r>
              <a:rPr lang="cs-CZ" smtClean="0"/>
              <a:t>Domácí témata</a:t>
            </a:r>
            <a:r>
              <a:rPr lang="cs-CZ" b="0" smtClean="0"/>
              <a:t>: </a:t>
            </a:r>
          </a:p>
          <a:p>
            <a:pPr lvl="1" algn="just"/>
            <a:r>
              <a:rPr lang="cs-CZ" b="0" smtClean="0"/>
              <a:t>Chybějící politické rozhodnutí a zadání:</a:t>
            </a:r>
          </a:p>
          <a:p>
            <a:pPr lvl="2" algn="just">
              <a:buFont typeface="Calibri" panose="020f0502020204030204" pitchFamily="34" charset="0"/>
              <a:buChar char="→"/>
            </a:pPr>
            <a:r>
              <a:rPr lang="cs-CZ" b="0" smtClean="0"/>
              <a:t>Přijetí společné evropské měny </a:t>
            </a:r>
            <a:r>
              <a:rPr lang="cs-CZ" b="0" smtClean="0">
                <a:solidFill>
                  <a:srgbClr val="FF0000"/>
                </a:solidFill>
              </a:rPr>
              <a:t>(?)</a:t>
            </a:r>
            <a:r>
              <a:rPr lang="cs-CZ" b="0" smtClean="0"/>
              <a:t> – ČSSD (zvažuje)</a:t>
            </a:r>
          </a:p>
          <a:p>
            <a:pPr lvl="2" algn="just">
              <a:buFont typeface="Calibri" panose="020f0502020204030204" pitchFamily="34" charset="0"/>
              <a:buChar char="→"/>
            </a:pPr>
            <a:r>
              <a:rPr lang="cs-CZ" b="0" smtClean="0"/>
              <a:t>Přistoupení k Fiskální smlouvě </a:t>
            </a:r>
            <a:r>
              <a:rPr lang="cs-CZ" b="0" smtClean="0">
                <a:solidFill>
                  <a:srgbClr val="FF0000"/>
                </a:solidFill>
              </a:rPr>
              <a:t>(?)</a:t>
            </a:r>
          </a:p>
          <a:p>
            <a:pPr lvl="2" algn="just">
              <a:buFont typeface="Calibri" panose="020f0502020204030204" pitchFamily="34" charset="0"/>
              <a:buChar char="→"/>
            </a:pPr>
            <a:r>
              <a:rPr lang="cs-CZ" b="0" smtClean="0"/>
              <a:t>Ústavní zákon o rozpočtové odpovědnosti </a:t>
            </a:r>
            <a:r>
              <a:rPr lang="cs-CZ" b="0" smtClean="0">
                <a:solidFill>
                  <a:srgbClr val="FF0000"/>
                </a:solidFill>
              </a:rPr>
              <a:t>(?)</a:t>
            </a:r>
          </a:p>
          <a:p>
            <a:pPr lvl="2" algn="just">
              <a:buFont typeface="Calibri" panose="020f0502020204030204" pitchFamily="34" charset="0"/>
              <a:buChar char="→"/>
            </a:pPr>
            <a:r>
              <a:rPr lang="cs-CZ" b="0" smtClean="0"/>
              <a:t>Další implementace směrnice – reforma účetnictví, účetní závěrka státu</a:t>
            </a:r>
            <a:r>
              <a:rPr lang="en-US" b="0" smtClean="0"/>
              <a:t>;</a:t>
            </a:r>
            <a:r>
              <a:rPr lang="cs-CZ" b="0" smtClean="0"/>
              <a:t> úloha MF – vládní rozpočtová statistika</a:t>
            </a:r>
            <a:r>
              <a:rPr lang="en-US" b="0" smtClean="0"/>
              <a:t>;</a:t>
            </a:r>
            <a:r>
              <a:rPr lang="cs-CZ" b="0" smtClean="0"/>
              <a:t> spolupráce s NRR</a:t>
            </a:r>
            <a:r>
              <a:rPr lang="en-US" b="0" smtClean="0"/>
              <a:t>;</a:t>
            </a:r>
            <a:r>
              <a:rPr lang="cs-CZ" b="0" smtClean="0"/>
              <a:t> nové fiskální výzvy (penzijní reforma, systém veřejného zdravotního pojištění , OZE, energetické úspory, EPC, doprava – transformace ŘSD, PPP atd.)…     </a:t>
            </a:r>
            <a:endParaRPr lang="cs-CZ" b="0"/>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862038148"/>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5" name="Nadpis 4"/>
          <p:cNvSpPr>
            <a:spLocks noGrp="1"/>
          </p:cNvSpPr>
          <p:nvPr>
            <p:ph type="title"/>
          </p:nvPr>
        </p:nvSpPr>
        <p:spPr>
          <a:xfrm>
            <a:off x="1763688" y="1844824"/>
            <a:ext cx="5794920" cy="1619895"/>
          </a:xfrm>
        </p:spPr>
        <p:txBody>
          <a:bodyPr/>
          <a:lstStyle>
            <a:defPPr>
              <a:defRPr kern="1200" smtId="4294967295"/>
            </a:defPPr>
          </a:lstStyle>
          <a:p>
            <a:pPr algn="ctr"/>
            <a:r>
              <a:rPr lang="cs-CZ" smtClean="0">
                <a:solidFill>
                  <a:schemeClr val="accent1">
                    <a:lumMod val="75000"/>
                  </a:schemeClr>
                </a:solidFill>
              </a:rPr>
              <a:t>Kroky  zrealizované k implementaci směrnice 2011/85/EU</a:t>
            </a:r>
            <a:endParaRPr lang="cs-CZ">
              <a:solidFill>
                <a:schemeClr val="accent1">
                  <a:lumMod val="75000"/>
                </a:schemeClr>
              </a:solidFill>
            </a:endParaRPr>
          </a:p>
        </p:txBody>
      </p:sp>
      <p:sp>
        <p:nvSpPr>
          <p:cNvPr id="4" name="Zástupný symbol pro zápatí 3"/>
          <p:cNvSpPr>
            <a:spLocks noGrp="1"/>
          </p:cNvSpPr>
          <p:nvPr>
            <p:ph type="ftr" sz="quarter" idx="10"/>
          </p:nvPr>
        </p:nvSpPr>
        <p:spPr>
          <a:xfrm>
            <a:off x="1071563" y="6525345"/>
            <a:ext cx="7461250" cy="216023"/>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2187569466"/>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539552" y="404664"/>
            <a:ext cx="8032948" cy="1143000"/>
          </a:xfrm>
        </p:spPr>
        <p:txBody>
          <a:bodyPr/>
          <a:lstStyle>
            <a:defPPr>
              <a:defRPr kern="1200" smtId="4294967295"/>
            </a:defPPr>
          </a:lstStyle>
          <a:p>
            <a:r>
              <a:rPr lang="cs-CZ" smtClean="0"/>
              <a:t>Obsah směrnice</a:t>
            </a:r>
            <a:endParaRPr lang="cs-CZ"/>
          </a:p>
        </p:txBody>
      </p:sp>
      <p:sp>
        <p:nvSpPr>
          <p:cNvPr id="3" name="Zástupný symbol pro obsah 2"/>
          <p:cNvSpPr>
            <a:spLocks noGrp="1"/>
          </p:cNvSpPr>
          <p:nvPr>
            <p:ph idx="1"/>
          </p:nvPr>
        </p:nvSpPr>
        <p:spPr>
          <a:xfrm>
            <a:off x="539553" y="1340768"/>
            <a:ext cx="8032948" cy="4874295"/>
          </a:xfrm>
        </p:spPr>
        <p:txBody>
          <a:bodyPr/>
          <a:lstStyle>
            <a:defPPr>
              <a:defRPr kern="1200" smtId="4294967295"/>
            </a:defPPr>
          </a:lstStyle>
          <a:p>
            <a:pPr marL="457200" lvl="0" indent="-457200">
              <a:buFont typeface="+mj-lt"/>
              <a:buAutoNum type="arabicPeriod"/>
            </a:pPr>
            <a:r>
              <a:rPr lang="cs-CZ" sz="2400" b="0"/>
              <a:t>Účetnictví a statistika</a:t>
            </a:r>
          </a:p>
          <a:p>
            <a:pPr marL="457200" lvl="0" indent="-457200">
              <a:buFont typeface="+mj-lt"/>
              <a:buAutoNum type="arabicPeriod"/>
            </a:pPr>
            <a:r>
              <a:rPr lang="cs-CZ" sz="2400" b="0"/>
              <a:t>Prognózy</a:t>
            </a:r>
          </a:p>
          <a:p>
            <a:pPr marL="457200" lvl="0" indent="-457200">
              <a:buFont typeface="+mj-lt"/>
              <a:buAutoNum type="arabicPeriod"/>
            </a:pPr>
            <a:r>
              <a:rPr lang="cs-CZ" sz="2400" b="0"/>
              <a:t>Numerická fiskální pravidla</a:t>
            </a:r>
          </a:p>
          <a:p>
            <a:pPr marL="457200" lvl="0" indent="-457200">
              <a:buFont typeface="+mj-lt"/>
              <a:buAutoNum type="arabicPeriod"/>
            </a:pPr>
            <a:r>
              <a:rPr lang="cs-CZ" sz="2400" b="0"/>
              <a:t>Střednědobé rozpočtové rámce</a:t>
            </a:r>
          </a:p>
          <a:p>
            <a:pPr marL="457200" lvl="0" indent="-457200">
              <a:buFont typeface="+mj-lt"/>
              <a:buAutoNum type="arabicPeriod"/>
            </a:pPr>
            <a:r>
              <a:rPr lang="cs-CZ" sz="2400" b="0"/>
              <a:t>Transparentnost veřejných financí a komplexnost rozpočtových rámců</a:t>
            </a:r>
          </a:p>
          <a:p>
            <a:pPr marL="457200" indent="-457200">
              <a:buFont typeface="+mj-lt"/>
              <a:buAutoNum type="arabicPeriod"/>
            </a:pPr>
            <a:endParaRPr lang="cs-CZ" sz="2400"/>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2314001068"/>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Pr>
        <a:gradFill flip="none" rotWithShape="1">
          <a:gsLst>
            <a:gs pos="0">
              <a:schemeClr val="accent1"/>
            </a:gs>
            <a:gs pos="10000">
              <a:schemeClr val="accent3">
                <a:lumMod val="0"/>
                <a:lumOff val="100000"/>
                <a:alpha val="0"/>
              </a:schemeClr>
            </a:gs>
            <a:gs pos="0">
              <a:srgbClr val="003366"/>
            </a:gs>
          </a:gsLst>
          <a:lin ang="16200000" scaled="0"/>
          <a:tileRect/>
        </a:gradFill>
        <a:effectLst/>
      </p:bgPr>
    </p:bg>
    <p:spTree>
      <p:nvGrpSpPr>
        <p:cNvPr id="1" name=""/>
        <p:cNvGrpSpPr/>
        <p:nvPr/>
      </p:nvGrpSpPr>
      <p:grpSpPr>
        <a:xfrm>
          <a:off x="0" y="0"/>
          <a:ext cx="0" cy="0"/>
        </a:xfrm>
      </p:grpSpPr>
      <p:sp>
        <p:nvSpPr>
          <p:cNvPr id="2" name="Nadpis 1"/>
          <p:cNvSpPr>
            <a:spLocks noGrp="1"/>
          </p:cNvSpPr>
          <p:nvPr>
            <p:ph type="title"/>
          </p:nvPr>
        </p:nvSpPr>
        <p:spPr>
          <a:xfrm>
            <a:off x="480083" y="188640"/>
            <a:ext cx="7860977" cy="772120"/>
          </a:xfrm>
        </p:spPr>
        <p:txBody>
          <a:bodyPr/>
          <a:lstStyle>
            <a:defPPr>
              <a:defRPr kern="1200" smtId="4294967295"/>
            </a:defPPr>
          </a:lstStyle>
          <a:p>
            <a:pPr lvl="0"/>
            <a:r>
              <a:rPr lang="cs-CZ" sz="3200" smtClean="0"/>
              <a:t>1. Účetnictví a statistika</a:t>
            </a:r>
            <a:br>
              <a:rPr lang="cs-CZ" sz="3200"/>
            </a:br>
          </a:p>
        </p:txBody>
      </p:sp>
      <p:sp>
        <p:nvSpPr>
          <p:cNvPr id="3" name="Zástupný symbol pro obsah 2"/>
          <p:cNvSpPr>
            <a:spLocks noGrp="1"/>
          </p:cNvSpPr>
          <p:nvPr>
            <p:ph idx="1"/>
          </p:nvPr>
        </p:nvSpPr>
        <p:spPr>
          <a:xfrm>
            <a:off x="395536" y="2852936"/>
            <a:ext cx="8496944" cy="3456384"/>
          </a:xfrm>
        </p:spPr>
        <p:txBody>
          <a:bodyPr/>
          <a:lstStyle>
            <a:defPPr>
              <a:defRPr kern="1200" smtId="4294967295"/>
            </a:defPPr>
          </a:lstStyle>
          <a:p>
            <a:pPr lvl="0" algn="just">
              <a:buFont typeface="Wingdings" panose="05000000000000000000" pitchFamily="2" charset="2"/>
              <a:buChar char="ð"/>
            </a:pPr>
            <a:r>
              <a:rPr lang="cs-CZ" smtClean="0">
                <a:solidFill>
                  <a:schemeClr val="tx2"/>
                </a:solidFill>
              </a:rPr>
              <a:t>FINANČNÍ KONTROLA + AUDIT:</a:t>
            </a:r>
            <a:r>
              <a:rPr lang="cs-CZ" b="0" smtClean="0">
                <a:solidFill>
                  <a:schemeClr val="tx2"/>
                </a:solidFill>
              </a:rPr>
              <a:t> </a:t>
            </a:r>
            <a:r>
              <a:rPr lang="cs-CZ" b="0" smtClean="0"/>
              <a:t>novelizace </a:t>
            </a:r>
            <a:r>
              <a:rPr lang="cs-CZ" b="0"/>
              <a:t>zákonů č. 320/2001 Sb., o finanční kontrole ve veřejné </a:t>
            </a:r>
            <a:r>
              <a:rPr lang="cs-CZ" b="0" smtClean="0"/>
              <a:t>správě a </a:t>
            </a:r>
            <a:r>
              <a:rPr lang="cs-CZ" b="0"/>
              <a:t>o změně některých zákonů a </a:t>
            </a:r>
            <a:r>
              <a:rPr lang="cs-CZ" b="0" smtClean="0"/>
              <a:t>č. 420/2004 </a:t>
            </a:r>
            <a:r>
              <a:rPr lang="cs-CZ" b="0"/>
              <a:t>Sb., </a:t>
            </a:r>
            <a:r>
              <a:rPr lang="cs-CZ" b="0" smtClean="0"/>
              <a:t>       o přezkoumávání </a:t>
            </a:r>
            <a:r>
              <a:rPr lang="cs-CZ" b="0"/>
              <a:t>hospodaření územních samosprávných celků a dobrovolných svazků obcí v platném znění (</a:t>
            </a:r>
            <a:r>
              <a:rPr lang="cs-CZ" b="0" smtClean="0"/>
              <a:t>usn. </a:t>
            </a:r>
            <a:r>
              <a:rPr lang="cs-CZ" b="0"/>
              <a:t>vlády ze dne 15. </a:t>
            </a:r>
            <a:r>
              <a:rPr lang="cs-CZ" b="0" smtClean="0"/>
              <a:t>5. </a:t>
            </a:r>
            <a:r>
              <a:rPr lang="cs-CZ" b="0"/>
              <a:t>2013 </a:t>
            </a:r>
            <a:r>
              <a:rPr lang="cs-CZ" b="0" smtClean="0"/>
              <a:t>      č</a:t>
            </a:r>
            <a:r>
              <a:rPr lang="cs-CZ" b="0"/>
              <a:t>. 368</a:t>
            </a:r>
            <a:r>
              <a:rPr lang="cs-CZ" b="0" smtClean="0"/>
              <a:t>); (</a:t>
            </a:r>
            <a:r>
              <a:rPr lang="cs-CZ" b="0"/>
              <a:t>zákon o řídicím a kontrolním systému</a:t>
            </a:r>
            <a:r>
              <a:rPr lang="cs-CZ" b="0" smtClean="0"/>
              <a:t>); návrh novelizace zákona o NKÚ (novelizace Ústavy ČR)</a:t>
            </a:r>
            <a:r>
              <a:rPr lang="cs-CZ">
                <a:solidFill>
                  <a:schemeClr val="tx2"/>
                </a:solidFill>
              </a:rPr>
              <a:t> </a:t>
            </a:r>
            <a:r>
              <a:rPr lang="cs-CZ" i="1">
                <a:solidFill>
                  <a:schemeClr val="tx2"/>
                </a:solidFill>
              </a:rPr>
              <a:t>návrh zákona o řídicím a kontrolním systému ve veřejné správě </a:t>
            </a:r>
            <a:r>
              <a:rPr lang="cs-CZ" i="1" smtClean="0">
                <a:solidFill>
                  <a:schemeClr val="tx2"/>
                </a:solidFill>
              </a:rPr>
              <a:t>a o </a:t>
            </a:r>
            <a:r>
              <a:rPr lang="cs-CZ" i="1">
                <a:solidFill>
                  <a:schemeClr val="tx2"/>
                </a:solidFill>
              </a:rPr>
              <a:t>změně některých zákonů </a:t>
            </a:r>
            <a:endParaRPr lang="cs-CZ" b="0" i="1" smtClean="0"/>
          </a:p>
          <a:p>
            <a:pPr lvl="1" algn="just">
              <a:buFont typeface="Wingdings" panose="05000000000000000000" pitchFamily="2" charset="2"/>
              <a:buChar char="ð"/>
            </a:pPr>
            <a:endParaRPr lang="cs-CZ" sz="1300" b="0"/>
          </a:p>
          <a:p>
            <a:pPr lvl="1" algn="just">
              <a:buFont typeface="Wingdings" panose="05000000000000000000" pitchFamily="2" charset="2"/>
              <a:buChar char="ð"/>
            </a:pPr>
            <a:endParaRPr lang="cs-CZ" sz="1300" b="0" smtClean="0"/>
          </a:p>
          <a:p>
            <a:pPr lvl="1" algn="just">
              <a:buFont typeface="Wingdings" panose="05000000000000000000" pitchFamily="2" charset="2"/>
              <a:buChar char="ð"/>
            </a:pPr>
            <a:endParaRPr lang="cs-CZ" sz="1300" b="0"/>
          </a:p>
          <a:p>
            <a:pPr lvl="1" algn="just">
              <a:buFont typeface="Wingdings" panose="05000000000000000000" pitchFamily="2" charset="2"/>
              <a:buChar char="ð"/>
            </a:pPr>
            <a:endParaRPr lang="cs-CZ" sz="1300" b="0" smtClean="0"/>
          </a:p>
          <a:p>
            <a:pPr lvl="1" algn="just">
              <a:buFont typeface="Wingdings" panose="05000000000000000000" pitchFamily="2" charset="2"/>
              <a:buChar char="ð"/>
            </a:pPr>
            <a:endParaRPr lang="cs-CZ" sz="1300" b="0" smtClean="0"/>
          </a:p>
        </p:txBody>
      </p:sp>
      <p:sp>
        <p:nvSpPr>
          <p:cNvPr id="5" name="Zaoblený obdélník 4"/>
          <p:cNvSpPr/>
          <p:nvPr/>
        </p:nvSpPr>
        <p:spPr>
          <a:xfrm>
            <a:off x="480083" y="1052736"/>
            <a:ext cx="8424936" cy="165618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42900" lvl="0" indent="-342900" algn="just">
              <a:buFont typeface="Wingdings" panose="05000000000000000000" pitchFamily="2" charset="2"/>
              <a:buChar char="ð"/>
            </a:pPr>
            <a:r>
              <a:rPr lang="cs-CZ" sz="1400" b="0" i="1">
                <a:solidFill>
                  <a:schemeClr val="bg1">
                    <a:lumMod val="50000"/>
                  </a:schemeClr>
                </a:solidFill>
              </a:rPr>
              <a:t>Vytvořit fungující systémy veřejných účtů, které komplexně a konzistentně pokrývají všechny subsektory sektoru vládních institucí a obsahuje informace potřebné k vypracování akruálních údajů pro sestavení údajů dle standardu ESA 95.</a:t>
            </a:r>
          </a:p>
          <a:p>
            <a:pPr marL="285750" lvl="0" indent="-285750" algn="just">
              <a:buFont typeface="Wingdings" panose="05000000000000000000" pitchFamily="2" charset="2"/>
              <a:buChar char="ð"/>
            </a:pPr>
            <a:r>
              <a:rPr lang="cs-CZ" sz="1400" b="0" i="1">
                <a:solidFill>
                  <a:schemeClr val="bg1">
                    <a:lumMod val="50000"/>
                  </a:schemeClr>
                </a:solidFill>
              </a:rPr>
              <a:t>Zajistit, aby systém veřejných účtů podléhal vnitřní kontrole a nezávislému auditu.</a:t>
            </a:r>
          </a:p>
          <a:p>
            <a:pPr marL="285750" lvl="0" indent="-285750" algn="just">
              <a:buFont typeface="Wingdings" panose="05000000000000000000" pitchFamily="2" charset="2"/>
              <a:buChar char="ð"/>
            </a:pPr>
            <a:r>
              <a:rPr lang="cs-CZ" sz="1400" b="0" i="1">
                <a:solidFill>
                  <a:schemeClr val="bg1">
                    <a:lumMod val="50000"/>
                  </a:schemeClr>
                </a:solidFill>
              </a:rPr>
              <a:t>Zajistit pravidelnou veřejnou dostupnost údajů na hotovostní bázi (nebo ekvivalentních číselných údajů z veřejných účtů) za všechny subsektory sektoru vládních institucí (vymezené dle nařízení č. 2223/96).</a:t>
            </a:r>
          </a:p>
        </p:txBody>
      </p:sp>
      <p:sp>
        <p:nvSpPr>
          <p:cNvPr id="7" name="Obdélník 6"/>
          <p:cNvSpPr/>
          <p:nvPr/>
        </p:nvSpPr>
        <p:spPr>
          <a:xfrm>
            <a:off x="912131" y="6453336"/>
            <a:ext cx="7560840" cy="276999"/>
          </a:xfrm>
          <a:prstGeom prst="rect">
            <a:avLst/>
          </a:prstGeom>
        </p:spPr>
        <p:txBody>
          <a:bodyPr wrap="square">
            <a:spAutoFit/>
          </a:bodyPr>
          <a:lstStyle>
            <a:defPPr>
              <a:defRPr kern="1200" smtId="4294967295"/>
            </a:defPPr>
          </a:lstStyle>
          <a:p>
            <a:pPr algn="ctr">
              <a:defRPr/>
            </a:pPr>
            <a:r>
              <a:rPr lang="cs-CZ" sz="1200" b="0">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908575236"/>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Zástupný symbol pro obsah 2"/>
          <p:cNvSpPr>
            <a:spLocks noGrp="1"/>
          </p:cNvSpPr>
          <p:nvPr>
            <p:ph idx="1"/>
          </p:nvPr>
        </p:nvSpPr>
        <p:spPr>
          <a:xfrm>
            <a:off x="443155" y="548681"/>
            <a:ext cx="8424935" cy="3888432"/>
          </a:xfrm>
        </p:spPr>
        <p:txBody>
          <a:bodyPr/>
          <a:lstStyle>
            <a:defPPr>
              <a:defRPr kern="1200" smtId="4294967295"/>
            </a:defPPr>
          </a:lstStyle>
          <a:p>
            <a:pPr lvl="0" algn="just">
              <a:buFont typeface="Wingdings" panose="05000000000000000000" pitchFamily="2" charset="2"/>
              <a:buChar char="ð"/>
            </a:pPr>
            <a:r>
              <a:rPr lang="cs-CZ" sz="1600">
                <a:solidFill>
                  <a:schemeClr val="tx2"/>
                </a:solidFill>
              </a:rPr>
              <a:t>FISKÁLNÍ DATA:</a:t>
            </a:r>
            <a:r>
              <a:rPr lang="cs-CZ" sz="1600" b="0">
                <a:solidFill>
                  <a:schemeClr val="tx2"/>
                </a:solidFill>
              </a:rPr>
              <a:t> materiál Návrh splnění požadavku směrnice Rady 2011/85/EU ze dne 8. listopadu 2011 o požadavcích na rozpočtové rámce členských států – zveřejňování fiskálních dat (č.j. MF-42809/2013/06)</a:t>
            </a:r>
          </a:p>
          <a:p>
            <a:pPr lvl="1" algn="just">
              <a:buFont typeface="Wingdings" panose="05000000000000000000" pitchFamily="2" charset="2"/>
              <a:buChar char="ð"/>
            </a:pPr>
            <a:r>
              <a:rPr lang="cs-CZ" sz="1600" b="0"/>
              <a:t>novelizace prováděcích vyhlášek MF k zákonu č. 563/1991 Sb., o účetnictví (</a:t>
            </a:r>
            <a:r>
              <a:rPr lang="cs-CZ" sz="1600">
                <a:solidFill>
                  <a:schemeClr val="tx2"/>
                </a:solidFill>
              </a:rPr>
              <a:t>č. 410/2009 Sb.</a:t>
            </a:r>
            <a:r>
              <a:rPr lang="en-US" sz="1600">
                <a:solidFill>
                  <a:schemeClr val="tx2"/>
                </a:solidFill>
              </a:rPr>
              <a:t> </a:t>
            </a:r>
            <a:r>
              <a:rPr lang="cs-CZ" sz="1600">
                <a:solidFill>
                  <a:schemeClr val="tx2"/>
                </a:solidFill>
              </a:rPr>
              <a:t>– součástí přílohy list m) Doplňující informace k příjmům a výdajům</a:t>
            </a:r>
            <a:r>
              <a:rPr lang="cs-CZ" sz="1600" b="0"/>
              <a:t>, 500/2002 Sb., 503/2002 Sb. a 504/2002 Sb. v platném znění) </a:t>
            </a:r>
            <a:r>
              <a:rPr lang="cs-CZ" sz="1600" b="0" smtClean="0"/>
              <a:t>a </a:t>
            </a:r>
            <a:r>
              <a:rPr lang="cs-CZ" sz="1600" b="0"/>
              <a:t>vyhlášky MF k zákonu č. 218/2000 Sb., o rozpočtových pravidlech, ve znění pozdějších předpisů (vyhláška  </a:t>
            </a:r>
            <a:r>
              <a:rPr lang="cs-CZ" sz="1600" b="0" smtClean="0"/>
              <a:t>č. </a:t>
            </a:r>
            <a:r>
              <a:rPr lang="cs-CZ" sz="1600" b="0"/>
              <a:t>449/2009 Sb. v platném znění – č.j.: MF-51374/2013/11).</a:t>
            </a:r>
          </a:p>
          <a:p>
            <a:pPr lvl="1" algn="just">
              <a:buFont typeface="Wingdings" panose="05000000000000000000" pitchFamily="2" charset="2"/>
              <a:buChar char="ð"/>
            </a:pPr>
            <a:r>
              <a:rPr lang="cs-CZ" sz="1600" b="0"/>
              <a:t>novelizace zákonů č. 551/1991 Sb., o V</a:t>
            </a:r>
            <a:r>
              <a:rPr lang="en-US" sz="1600" b="0"/>
              <a:t>ZP</a:t>
            </a:r>
            <a:r>
              <a:rPr lang="cs-CZ" sz="1600" b="0"/>
              <a:t> Č</a:t>
            </a:r>
            <a:r>
              <a:rPr lang="en-US" sz="1600" b="0"/>
              <a:t>R</a:t>
            </a:r>
            <a:r>
              <a:rPr lang="cs-CZ" sz="1600" b="0"/>
              <a:t> a č. 280/1992 Sb., o resortních, oborových, podnikových a dalších zdravotních pojišťovnách ve znění pozdějších předpisů, a prováděcí vyhlášky č. 362/2010 Sb., o způsobu podávání informací o hospodaření zdravotních pojišťoven a jejich rozsahu v platném znění (dopis NM J. Gregora NM MZ P. Noskovi – č.j.: MF-54303/2013/14-1404) (?)</a:t>
            </a:r>
          </a:p>
          <a:p>
            <a:pPr lvl="1" algn="just">
              <a:buFont typeface="Wingdings" panose="05000000000000000000" pitchFamily="2" charset="2"/>
              <a:buChar char="ð"/>
            </a:pPr>
            <a:endParaRPr lang="cs-CZ" sz="1300" b="0"/>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aoblený obdélník 4"/>
          <p:cNvSpPr/>
          <p:nvPr/>
        </p:nvSpPr>
        <p:spPr>
          <a:xfrm>
            <a:off x="539552" y="4149080"/>
            <a:ext cx="8424936" cy="1512168"/>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51450" lvl="1" indent="-171450" algn="just">
              <a:buFont typeface="Wingdings" panose="05000000000000000000" pitchFamily="2" charset="2"/>
              <a:buChar char="ð"/>
            </a:pPr>
            <a:r>
              <a:rPr lang="cs-CZ" sz="1400" b="0" i="1" smtClean="0">
                <a:solidFill>
                  <a:srgbClr val="FF0000"/>
                </a:solidFill>
              </a:rPr>
              <a:t>Úloha </a:t>
            </a:r>
            <a:r>
              <a:rPr lang="cs-CZ" sz="1400" b="0" i="1">
                <a:solidFill>
                  <a:srgbClr val="FF0000"/>
                </a:solidFill>
              </a:rPr>
              <a:t>MF v oblasti vládní finanční statistiky (novelizace nařízení 479/2009, nové 473/2013, požadavky MMF – čtvrtletní data od 2019 atd.)</a:t>
            </a:r>
          </a:p>
          <a:p>
            <a:pPr marL="351450" lvl="1" indent="-171450" algn="just">
              <a:buFont typeface="Wingdings" panose="05000000000000000000" pitchFamily="2" charset="2"/>
              <a:buChar char="ð"/>
            </a:pPr>
            <a:r>
              <a:rPr lang="cs-CZ" sz="1400" b="0" i="1">
                <a:solidFill>
                  <a:srgbClr val="FF0000"/>
                </a:solidFill>
              </a:rPr>
              <a:t>Hotovostní data – kdo bude zpracovávat</a:t>
            </a:r>
            <a:r>
              <a:rPr lang="en-US" sz="1400" b="0" i="1">
                <a:solidFill>
                  <a:srgbClr val="FF0000"/>
                </a:solidFill>
              </a:rPr>
              <a:t>;</a:t>
            </a:r>
            <a:r>
              <a:rPr lang="cs-CZ" sz="1400" b="0" i="1">
                <a:solidFill>
                  <a:srgbClr val="FF0000"/>
                </a:solidFill>
              </a:rPr>
              <a:t> z jakých zdrojů</a:t>
            </a:r>
            <a:r>
              <a:rPr lang="en-US" sz="1400" b="0" i="1">
                <a:solidFill>
                  <a:srgbClr val="FF0000"/>
                </a:solidFill>
              </a:rPr>
              <a:t>; </a:t>
            </a:r>
            <a:r>
              <a:rPr lang="cs-CZ" sz="1400" b="0" i="1">
                <a:solidFill>
                  <a:srgbClr val="FF0000"/>
                </a:solidFill>
              </a:rPr>
              <a:t>jaké bude další využití   </a:t>
            </a:r>
          </a:p>
          <a:p>
            <a:pPr marL="351450" lvl="1" indent="-171450" algn="just">
              <a:buFont typeface="Wingdings" panose="05000000000000000000" pitchFamily="2" charset="2"/>
              <a:buChar char="ð"/>
            </a:pPr>
            <a:r>
              <a:rPr lang="cs-CZ" sz="1400" b="0" i="1">
                <a:solidFill>
                  <a:srgbClr val="FF0000"/>
                </a:solidFill>
              </a:rPr>
              <a:t>Operativní rovin</a:t>
            </a:r>
            <a:r>
              <a:rPr lang="en-US" sz="1400" b="0" i="1">
                <a:solidFill>
                  <a:srgbClr val="FF0000"/>
                </a:solidFill>
              </a:rPr>
              <a:t>a</a:t>
            </a:r>
            <a:r>
              <a:rPr lang="cs-CZ" sz="1400" b="0" i="1">
                <a:solidFill>
                  <a:srgbClr val="FF0000"/>
                </a:solidFill>
              </a:rPr>
              <a:t> – zveřejňování od 1. 2. 2014 (</a:t>
            </a:r>
            <a:r>
              <a:rPr lang="en-US" sz="1400" b="0" i="1" u="sng">
                <a:solidFill>
                  <a:srgbClr val="FF0000"/>
                </a:solidFill>
              </a:rPr>
              <a:t>S.1311</a:t>
            </a:r>
            <a:r>
              <a:rPr lang="cs-CZ" sz="1400" b="0" i="1">
                <a:solidFill>
                  <a:srgbClr val="FF0000"/>
                </a:solidFill>
              </a:rPr>
              <a:t>: OSS, SF – měsíční data, státní Př.O. – čtvrtletní CF, zbytek chybí</a:t>
            </a:r>
            <a:r>
              <a:rPr lang="en-US" sz="1400" b="0" i="1">
                <a:solidFill>
                  <a:srgbClr val="FF0000"/>
                </a:solidFill>
              </a:rPr>
              <a:t>; </a:t>
            </a:r>
            <a:r>
              <a:rPr lang="cs-CZ" sz="1400" b="0" i="1">
                <a:solidFill>
                  <a:srgbClr val="FF0000"/>
                </a:solidFill>
              </a:rPr>
              <a:t>S.1313: ÚSC, DSO – měsíční data, Př.O. – účetní výkazy, zbytek chybí</a:t>
            </a:r>
            <a:r>
              <a:rPr lang="en-US" sz="1400" b="0" i="1">
                <a:solidFill>
                  <a:srgbClr val="FF0000"/>
                </a:solidFill>
              </a:rPr>
              <a:t>;</a:t>
            </a:r>
            <a:r>
              <a:rPr lang="cs-CZ" sz="1400" b="0" i="1">
                <a:solidFill>
                  <a:srgbClr val="FF0000"/>
                </a:solidFill>
              </a:rPr>
              <a:t> </a:t>
            </a:r>
            <a:r>
              <a:rPr lang="cs-CZ" sz="1400" b="0" i="1" u="sng">
                <a:solidFill>
                  <a:srgbClr val="FF0000"/>
                </a:solidFill>
              </a:rPr>
              <a:t>S.1313</a:t>
            </a:r>
            <a:r>
              <a:rPr lang="cs-CZ" sz="1400" b="0" i="1">
                <a:solidFill>
                  <a:srgbClr val="FF0000"/>
                </a:solidFill>
              </a:rPr>
              <a:t>: propočet  → je třeba připravit formát zveřejňování, metodiku, popis přechodu mezi zveřejňovanými daty a ESA</a:t>
            </a:r>
            <a:r>
              <a:rPr lang="en-US" sz="1400" b="0" i="1">
                <a:solidFill>
                  <a:srgbClr val="FF0000"/>
                </a:solidFill>
              </a:rPr>
              <a:t> </a:t>
            </a:r>
            <a:r>
              <a:rPr lang="cs-CZ" sz="1400" b="0" i="1">
                <a:solidFill>
                  <a:srgbClr val="FF0000"/>
                </a:solidFill>
              </a:rPr>
              <a:t>!!! </a:t>
            </a:r>
          </a:p>
        </p:txBody>
      </p:sp>
    </p:spTree>
    <p:extLst>
      <p:ext uri="{BB962C8B-B14F-4D97-AF65-F5344CB8AC3E}">
        <p14:creationId xmlns:p14="http://schemas.microsoft.com/office/powerpoint/2010/main" val="459556032"/>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23528" y="188640"/>
            <a:ext cx="8104956" cy="720080"/>
          </a:xfrm>
        </p:spPr>
        <p:txBody>
          <a:bodyPr/>
          <a:lstStyle>
            <a:defPPr>
              <a:defRPr kern="1200" smtId="4294967295"/>
            </a:defPPr>
          </a:lstStyle>
          <a:p>
            <a:r>
              <a:rPr lang="cs-CZ" sz="3200" smtClean="0"/>
              <a:t>2. PROGNÓZY</a:t>
            </a:r>
            <a:endParaRPr lang="cs-CZ" sz="3200"/>
          </a:p>
        </p:txBody>
      </p:sp>
      <p:sp>
        <p:nvSpPr>
          <p:cNvPr id="3" name="Zástupný symbol pro obsah 2"/>
          <p:cNvSpPr>
            <a:spLocks noGrp="1"/>
          </p:cNvSpPr>
          <p:nvPr>
            <p:ph idx="1"/>
          </p:nvPr>
        </p:nvSpPr>
        <p:spPr>
          <a:xfrm>
            <a:off x="395536" y="908720"/>
            <a:ext cx="8424935" cy="5544616"/>
          </a:xfrm>
        </p:spPr>
        <p:txBody>
          <a:bodyPr/>
          <a:lstStyle>
            <a:defPPr>
              <a:defRPr kern="1200" smtId="4294967295"/>
            </a:defPPr>
          </a:lstStyle>
          <a:p>
            <a:endParaRPr lang="cs-CZ" sz="1700" smtClean="0"/>
          </a:p>
          <a:p>
            <a:endParaRPr lang="cs-CZ" sz="1700"/>
          </a:p>
          <a:p>
            <a:endParaRPr lang="cs-CZ" sz="1700" smtClean="0"/>
          </a:p>
          <a:p>
            <a:pPr marL="0" indent="0">
              <a:buNone/>
            </a:pPr>
            <a:r>
              <a:rPr lang="cs-CZ" sz="1700" smtClean="0"/>
              <a:t>Návrh zákona o pravidlech rozpočtové odpovědnosti</a:t>
            </a:r>
          </a:p>
          <a:p>
            <a:pPr marL="0" indent="0">
              <a:buNone/>
            </a:pPr>
            <a:r>
              <a:rPr lang="cs-CZ" sz="1400" b="0" smtClean="0"/>
              <a:t>§ </a:t>
            </a:r>
            <a:r>
              <a:rPr lang="cs-CZ" sz="1400" b="0"/>
              <a:t>8</a:t>
            </a:r>
          </a:p>
          <a:p>
            <a:pPr marL="0" indent="0">
              <a:buNone/>
            </a:pPr>
            <a:r>
              <a:rPr lang="cs-CZ" sz="1400"/>
              <a:t>Prognózy</a:t>
            </a:r>
          </a:p>
          <a:p>
            <a:pPr marL="0" indent="0" algn="just">
              <a:buNone/>
            </a:pPr>
            <a:r>
              <a:rPr lang="cs-CZ" sz="1400" b="0" i="1" smtClean="0"/>
              <a:t>(</a:t>
            </a:r>
            <a:r>
              <a:rPr lang="cs-CZ" sz="1400" b="0" i="1"/>
              <a:t>1) </a:t>
            </a:r>
            <a:r>
              <a:rPr lang="cs-CZ" sz="1400" b="0" i="1" u="sng" smtClean="0"/>
              <a:t>Veřejné </a:t>
            </a:r>
            <a:r>
              <a:rPr lang="cs-CZ" sz="1400" b="0" i="1" u="sng"/>
              <a:t>instituce s výjimkou veřejných institucí uvedených v § 2 písm. h) až m</a:t>
            </a:r>
            <a:r>
              <a:rPr lang="cs-CZ" sz="1400" b="0" i="1" u="sng" smtClean="0"/>
              <a:t>) použijí pro přípravu svého</a:t>
            </a:r>
            <a:endParaRPr lang="cs-CZ" sz="1400" b="0" i="1" u="sng"/>
          </a:p>
          <a:p>
            <a:pPr marL="0" indent="0" algn="just">
              <a:buNone/>
            </a:pPr>
            <a:r>
              <a:rPr lang="cs-CZ" sz="1400" b="0" i="1" smtClean="0"/>
              <a:t>     </a:t>
            </a:r>
            <a:r>
              <a:rPr lang="cs-CZ" sz="1400" b="0" i="1" u="sng" smtClean="0"/>
              <a:t>rozpočtu </a:t>
            </a:r>
            <a:r>
              <a:rPr lang="cs-CZ" sz="1400" b="0" i="1" u="sng"/>
              <a:t>a střednědobého výhledu rozpočtu na </a:t>
            </a:r>
            <a:r>
              <a:rPr lang="cs-CZ" sz="1400" b="0" i="1" u="sng" smtClean="0"/>
              <a:t>internetových stránkách ministerstva naposledy zveřejněnou</a:t>
            </a:r>
            <a:endParaRPr lang="cs-CZ" sz="1400" b="0" i="1" u="sng"/>
          </a:p>
          <a:p>
            <a:pPr marL="0" indent="0" algn="just">
              <a:buNone/>
            </a:pPr>
            <a:r>
              <a:rPr lang="cs-CZ" sz="1400" b="0" i="1" smtClean="0"/>
              <a:t>     </a:t>
            </a:r>
            <a:r>
              <a:rPr lang="cs-CZ" sz="1400" b="0" i="1" u="sng" smtClean="0"/>
              <a:t>makroekonomickou </a:t>
            </a:r>
            <a:r>
              <a:rPr lang="cs-CZ" sz="1400" b="0" i="1" u="sng"/>
              <a:t>a fiskální prognózu, </a:t>
            </a:r>
            <a:r>
              <a:rPr lang="cs-CZ" sz="1400" b="0" i="1" u="sng" smtClean="0"/>
              <a:t>jejíž součástí je i prognóza celkových příjmů sektoru veřejných institucí.</a:t>
            </a:r>
            <a:endParaRPr lang="cs-CZ" sz="1400" b="0" i="1" u="sng"/>
          </a:p>
          <a:p>
            <a:pPr marL="0" indent="0" algn="just">
              <a:buNone/>
            </a:pPr>
            <a:r>
              <a:rPr lang="cs-CZ" sz="1400" b="0" i="1" smtClean="0"/>
              <a:t>(</a:t>
            </a:r>
            <a:r>
              <a:rPr lang="cs-CZ" sz="1400" b="0" i="1"/>
              <a:t>2) Ministr financí může zřídit jako svůj poradní orgán Výbor pro rozpočtové prognózy</a:t>
            </a:r>
            <a:r>
              <a:rPr lang="cs-CZ" sz="1400" b="0" i="1" smtClean="0"/>
              <a:t>, který pro účely přípravy</a:t>
            </a:r>
            <a:endParaRPr lang="cs-CZ" sz="1400" b="0" i="1"/>
          </a:p>
          <a:p>
            <a:pPr marL="0" indent="0" algn="just">
              <a:buNone/>
            </a:pPr>
            <a:r>
              <a:rPr lang="cs-CZ" sz="1400" b="0" i="1" smtClean="0"/>
              <a:t>     státního </a:t>
            </a:r>
            <a:r>
              <a:rPr lang="cs-CZ" sz="1400" b="0" i="1"/>
              <a:t>rozpočtu, rozpočtu státního fondu a zdravotní pojišťovny </a:t>
            </a:r>
            <a:r>
              <a:rPr lang="cs-CZ" sz="1400" b="0" i="1" smtClean="0"/>
              <a:t>a jejich střednědobých výhledů posuzuje</a:t>
            </a:r>
            <a:endParaRPr lang="cs-CZ" sz="1400" b="0" i="1"/>
          </a:p>
          <a:p>
            <a:pPr marL="0" indent="0" algn="just">
              <a:buNone/>
            </a:pPr>
            <a:r>
              <a:rPr lang="cs-CZ" sz="1400" b="0" i="1" smtClean="0"/>
              <a:t>     makroekonomické </a:t>
            </a:r>
            <a:r>
              <a:rPr lang="cs-CZ" sz="1400" b="0" i="1"/>
              <a:t>prognózy a prognózy </a:t>
            </a:r>
            <a:r>
              <a:rPr lang="cs-CZ" sz="1400" b="0" i="1" smtClean="0"/>
              <a:t>celkových příjmů sektoru veřejných institucí.</a:t>
            </a:r>
            <a:endParaRPr lang="cs-CZ" sz="1400" b="0" i="1"/>
          </a:p>
          <a:p>
            <a:pPr marL="0" indent="0" algn="just">
              <a:buNone/>
            </a:pPr>
            <a:r>
              <a:rPr lang="cs-CZ" sz="1400" b="0" i="1" smtClean="0"/>
              <a:t>(</a:t>
            </a:r>
            <a:r>
              <a:rPr lang="cs-CZ" sz="1400" b="0" i="1"/>
              <a:t>3) Způsob jednání Výboru pro rozpočtové prognózy, jeho vnitřní organizaci, </a:t>
            </a:r>
            <a:r>
              <a:rPr lang="cs-CZ" sz="1400" b="0" i="1" smtClean="0"/>
              <a:t>požadavky na jmenování a důvody na</a:t>
            </a:r>
          </a:p>
          <a:p>
            <a:pPr marL="0" indent="0" algn="just">
              <a:buNone/>
            </a:pPr>
            <a:r>
              <a:rPr lang="cs-CZ" sz="1400" b="0" i="1" smtClean="0"/>
              <a:t>      jmenování </a:t>
            </a:r>
            <a:r>
              <a:rPr lang="cs-CZ" sz="1400" b="0" i="1"/>
              <a:t>a důvody pro odvolání jejího člena, stanovení </a:t>
            </a:r>
            <a:r>
              <a:rPr lang="cs-CZ" sz="1400" b="0" i="1" smtClean="0"/>
              <a:t>kritérií </a:t>
            </a:r>
            <a:r>
              <a:rPr lang="cs-CZ" sz="1400" b="0" i="1"/>
              <a:t>pro </a:t>
            </a:r>
            <a:r>
              <a:rPr lang="cs-CZ" sz="1400" b="0" i="1" smtClean="0"/>
              <a:t>posuzování makroekonomické prognózy</a:t>
            </a:r>
            <a:endParaRPr lang="cs-CZ" sz="1400" b="0" i="1"/>
          </a:p>
          <a:p>
            <a:pPr marL="0" indent="0" algn="just">
              <a:buNone/>
            </a:pPr>
            <a:r>
              <a:rPr lang="cs-CZ" sz="1400" b="0" i="1" smtClean="0"/>
              <a:t>     a </a:t>
            </a:r>
            <a:r>
              <a:rPr lang="cs-CZ" sz="1400" b="0" i="1"/>
              <a:t>prognózy celkových příjmů sektoru veřejných institucí </a:t>
            </a:r>
            <a:r>
              <a:rPr lang="cs-CZ" sz="1400" b="0" i="1" smtClean="0"/>
              <a:t>stanoví statut a jednací řád, které vydá ministerstvo.</a:t>
            </a:r>
            <a:endParaRPr lang="cs-CZ" sz="1400" b="0" i="1"/>
          </a:p>
          <a:p>
            <a:pPr marL="0" indent="0" algn="just">
              <a:buNone/>
            </a:pPr>
            <a:r>
              <a:rPr lang="cs-CZ" sz="1400" b="0" i="1" smtClean="0"/>
              <a:t>     </a:t>
            </a:r>
            <a:endParaRPr lang="cs-CZ" sz="1400" i="1"/>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aoblený obdélník 4"/>
          <p:cNvSpPr/>
          <p:nvPr/>
        </p:nvSpPr>
        <p:spPr>
          <a:xfrm>
            <a:off x="395536" y="836712"/>
            <a:ext cx="8424936" cy="1368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285750" indent="-285750" algn="just">
              <a:buFont typeface="Arial" panose="020b0604020202020204" pitchFamily="34" charset="0"/>
              <a:buChar char="•"/>
            </a:pPr>
            <a:r>
              <a:rPr lang="cs-CZ" sz="1100" b="0" i="1">
                <a:solidFill>
                  <a:schemeClr val="bg1">
                    <a:lumMod val="50000"/>
                  </a:schemeClr>
                </a:solidFill>
              </a:rPr>
              <a:t>Zajistit, aby fiskální plánování vycházelo z realistických makroekonomických a rozpočtových prognóz a aby rozpočtové plánování bylo založeno na nejpravděpodobnějším </a:t>
            </a:r>
            <a:r>
              <a:rPr lang="cs-CZ" sz="1100" b="0" i="1" smtClean="0">
                <a:solidFill>
                  <a:schemeClr val="bg1">
                    <a:lumMod val="50000"/>
                  </a:schemeClr>
                </a:solidFill>
              </a:rPr>
              <a:t>makro-fiskálním </a:t>
            </a:r>
            <a:r>
              <a:rPr lang="cs-CZ" sz="1100" b="0" i="1">
                <a:solidFill>
                  <a:schemeClr val="bg1">
                    <a:lumMod val="50000"/>
                  </a:schemeClr>
                </a:solidFill>
              </a:rPr>
              <a:t>scénáři nebo na obezřetnějším scénáři.</a:t>
            </a:r>
          </a:p>
          <a:p>
            <a:pPr marL="285750" indent="-285750" algn="just">
              <a:buFont typeface="Arial" panose="020b0604020202020204" pitchFamily="34" charset="0"/>
              <a:buChar char="•"/>
            </a:pPr>
            <a:r>
              <a:rPr lang="cs-CZ" sz="1100" b="0" i="1">
                <a:solidFill>
                  <a:schemeClr val="bg1">
                    <a:lumMod val="50000"/>
                  </a:schemeClr>
                </a:solidFill>
              </a:rPr>
              <a:t>Porovnávat tyto prognózy s nejaktuálnějšími prognózami EK – vysvětlovat případné rozdíly.</a:t>
            </a:r>
          </a:p>
          <a:p>
            <a:pPr marL="285750" indent="-285750" algn="just">
              <a:buFont typeface="Arial" panose="020b0604020202020204" pitchFamily="34" charset="0"/>
              <a:buChar char="•"/>
            </a:pPr>
            <a:r>
              <a:rPr lang="cs-CZ" sz="1100" b="0" i="1">
                <a:solidFill>
                  <a:schemeClr val="bg1">
                    <a:lumMod val="50000"/>
                  </a:schemeClr>
                </a:solidFill>
              </a:rPr>
              <a:t>Zpracovávat analýzy citlivosti posuzující makroekonomické a rozpočtové prognózy (tempo růstu a úrokové sazby).</a:t>
            </a:r>
          </a:p>
          <a:p>
            <a:pPr marL="285750" indent="-285750" algn="just">
              <a:buFont typeface="Arial" panose="020b0604020202020204" pitchFamily="34" charset="0"/>
              <a:buChar char="•"/>
            </a:pPr>
            <a:r>
              <a:rPr lang="cs-CZ" sz="1100" b="0" i="1" smtClean="0">
                <a:solidFill>
                  <a:schemeClr val="bg1">
                    <a:lumMod val="50000"/>
                  </a:schemeClr>
                </a:solidFill>
              </a:rPr>
              <a:t>Určit </a:t>
            </a:r>
            <a:r>
              <a:rPr lang="cs-CZ" sz="1100" b="0" i="1">
                <a:solidFill>
                  <a:schemeClr val="bg1">
                    <a:lumMod val="50000"/>
                  </a:schemeClr>
                </a:solidFill>
              </a:rPr>
              <a:t>instituce odpovědné za vypracovávání a zveřejnění makroekonomických a rozpočtových prognóz pro fiskální plánování.</a:t>
            </a:r>
          </a:p>
          <a:p>
            <a:pPr marL="285750" indent="-285750" algn="just">
              <a:buFont typeface="Arial" panose="020b0604020202020204" pitchFamily="34" charset="0"/>
              <a:buChar char="•"/>
            </a:pPr>
            <a:r>
              <a:rPr lang="cs-CZ" sz="1100" b="0" i="1" smtClean="0">
                <a:solidFill>
                  <a:schemeClr val="bg1">
                    <a:lumMod val="50000"/>
                  </a:schemeClr>
                </a:solidFill>
              </a:rPr>
              <a:t>Pravidelně</a:t>
            </a:r>
            <a:r>
              <a:rPr lang="cs-CZ" sz="1100" b="0" i="1">
                <a:solidFill>
                  <a:schemeClr val="bg1">
                    <a:lumMod val="50000"/>
                  </a:schemeClr>
                </a:solidFill>
              </a:rPr>
              <a:t>, nezkresleně a komplexně hodnotit (ex ante, ex post) makroekonomické a rozpočtové prognózy pro fiskální plánování.</a:t>
            </a:r>
          </a:p>
        </p:txBody>
      </p:sp>
    </p:spTree>
    <p:extLst>
      <p:ext uri="{BB962C8B-B14F-4D97-AF65-F5344CB8AC3E}">
        <p14:creationId xmlns:p14="http://schemas.microsoft.com/office/powerpoint/2010/main" val="4020159114"/>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251520" y="188640"/>
            <a:ext cx="7500937" cy="648072"/>
          </a:xfrm>
        </p:spPr>
        <p:txBody>
          <a:bodyPr/>
          <a:lstStyle>
            <a:defPPr>
              <a:defRPr kern="1200" smtId="4294967295"/>
            </a:defPPr>
          </a:lstStyle>
          <a:p>
            <a:r>
              <a:rPr lang="cs-CZ" sz="3200" smtClean="0"/>
              <a:t>3. NUMERICKÁ FISKÁLNÍ PRAVIDLA</a:t>
            </a:r>
            <a:endParaRPr lang="cs-CZ" sz="3200"/>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ástupný symbol pro obsah 4"/>
          <p:cNvSpPr>
            <a:spLocks noGrp="1"/>
          </p:cNvSpPr>
          <p:nvPr>
            <p:ph idx="1"/>
          </p:nvPr>
        </p:nvSpPr>
        <p:spPr>
          <a:xfrm>
            <a:off x="323528" y="908720"/>
            <a:ext cx="8496944" cy="14401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lvl="0" algn="just">
              <a:buFont typeface="Arial" panose="020b0604020202020204" pitchFamily="34" charset="0"/>
              <a:buChar char="•"/>
            </a:pPr>
            <a:r>
              <a:rPr lang="cs-CZ" sz="1100" b="0" i="1">
                <a:solidFill>
                  <a:schemeClr val="bg1">
                    <a:lumMod val="50000"/>
                  </a:schemeClr>
                </a:solidFill>
              </a:rPr>
              <a:t>Uplatňovat numerická fiskální pravidla účinně podporující soulad s povinnostmi členského státu v oblasti rozpočtové politiky vyplývajícími ze Smlouvy o fungování EU (soulad s referenčními hodnotami a přijetí víceletého horizontu pro fiskální plánování, vč. dodržování střednědobého rozpočtového cíle).</a:t>
            </a:r>
            <a:endParaRPr lang="cs-CZ" sz="1100" b="0">
              <a:solidFill>
                <a:schemeClr val="bg1">
                  <a:lumMod val="50000"/>
                </a:schemeClr>
              </a:solidFill>
            </a:endParaRPr>
          </a:p>
          <a:p>
            <a:pPr lvl="0" algn="just">
              <a:buFont typeface="Arial" panose="020b0604020202020204" pitchFamily="34" charset="0"/>
              <a:buChar char="•"/>
            </a:pPr>
            <a:r>
              <a:rPr lang="cs-CZ" sz="1100" b="0" i="1">
                <a:solidFill>
                  <a:schemeClr val="bg1">
                    <a:lumMod val="50000"/>
                  </a:schemeClr>
                </a:solidFill>
              </a:rPr>
              <a:t>Směrnice definuje prvky, které pravidla specifická pro jednotlivé země obsahují (vymezení cíle a působnosti, účinné </a:t>
            </a:r>
            <a:r>
              <a:rPr lang="cs-CZ" sz="1100" b="0" i="1" smtClean="0">
                <a:solidFill>
                  <a:schemeClr val="bg1">
                    <a:lumMod val="50000"/>
                  </a:schemeClr>
                </a:solidFill>
              </a:rPr>
              <a:t>a </a:t>
            </a:r>
            <a:r>
              <a:rPr lang="cs-CZ" sz="1100" b="0" i="1">
                <a:solidFill>
                  <a:schemeClr val="bg1">
                    <a:lumMod val="50000"/>
                  </a:schemeClr>
                </a:solidFill>
              </a:rPr>
              <a:t>včasné monitorování souladu s pravidly – nezávislá analýza provedená nezávislými subjekty, důsledky nedodržení, definování únikových doložek).</a:t>
            </a:r>
            <a:endParaRPr lang="cs-CZ" sz="1100" b="0">
              <a:solidFill>
                <a:schemeClr val="bg1">
                  <a:lumMod val="50000"/>
                </a:schemeClr>
              </a:solidFill>
            </a:endParaRPr>
          </a:p>
          <a:p>
            <a:pPr lvl="0" algn="just">
              <a:buFont typeface="Arial" panose="020b0604020202020204" pitchFamily="34" charset="0"/>
              <a:buChar char="•"/>
            </a:pPr>
            <a:r>
              <a:rPr lang="cs-CZ" sz="1100" b="0" i="1">
                <a:solidFill>
                  <a:schemeClr val="bg1">
                    <a:lumMod val="50000"/>
                  </a:schemeClr>
                </a:solidFill>
              </a:rPr>
              <a:t>Povinnost zohledňovat numerická fiskální pravidla v právních předpisech o ročním rozpočtu</a:t>
            </a:r>
            <a:r>
              <a:rPr lang="cs-CZ" sz="1100" b="0" i="1" smtClean="0">
                <a:solidFill>
                  <a:schemeClr val="bg1">
                    <a:lumMod val="50000"/>
                  </a:schemeClr>
                </a:solidFill>
              </a:rPr>
              <a:t>.</a:t>
            </a:r>
            <a:endParaRPr lang="cs-CZ" sz="1100" b="0" i="1">
              <a:solidFill>
                <a:schemeClr val="bg1">
                  <a:lumMod val="50000"/>
                </a:schemeClr>
              </a:solidFill>
            </a:endParaRPr>
          </a:p>
        </p:txBody>
      </p:sp>
      <p:sp>
        <p:nvSpPr>
          <p:cNvPr id="6" name="TextovéPole 5"/>
          <p:cNvSpPr txBox="1"/>
          <p:nvPr/>
        </p:nvSpPr>
        <p:spPr>
          <a:xfrm>
            <a:off x="395536" y="2780928"/>
            <a:ext cx="8496944" cy="3323987"/>
          </a:xfrm>
          <a:prstGeom prst="rect">
            <a:avLst/>
          </a:prstGeom>
          <a:noFill/>
        </p:spPr>
        <p:txBody>
          <a:bodyPr wrap="square" rtlCol="0">
            <a:spAutoFit/>
          </a:bodyPr>
          <a:lstStyle>
            <a:defPPr>
              <a:defRPr kern="1200" smtId="4294967295"/>
            </a:defPPr>
          </a:lstStyle>
          <a:p>
            <a:r>
              <a:rPr lang="cs-CZ" smtClean="0">
                <a:solidFill>
                  <a:schemeClr val="tx2"/>
                </a:solidFill>
              </a:rPr>
              <a:t>OPERATIVNÍ PRAVIDLA </a:t>
            </a:r>
            <a:r>
              <a:rPr lang="cs-CZ" sz="2000" b="0" smtClean="0"/>
              <a:t>– zákon o pravidlech rozpočtové odpovědnosti</a:t>
            </a:r>
          </a:p>
          <a:p>
            <a:pPr marL="342900" indent="-342900">
              <a:buFont typeface="Wingdings" panose="05000000000000000000" pitchFamily="2" charset="2"/>
              <a:buChar char="ð"/>
            </a:pPr>
            <a:r>
              <a:rPr lang="cs-CZ" sz="2200" b="0" smtClean="0"/>
              <a:t>Výdajové pravidlo – pro S.13 a odvození výdajových rámců pro SR a SF</a:t>
            </a:r>
          </a:p>
          <a:p>
            <a:pPr marL="342900" indent="-342900">
              <a:buFont typeface="Wingdings" panose="05000000000000000000" pitchFamily="2" charset="2"/>
              <a:buChar char="ð"/>
            </a:pPr>
            <a:r>
              <a:rPr lang="cs-CZ" sz="2200" b="0" smtClean="0"/>
              <a:t>Dluhové pravidlo (finanční kapacita) – ÚSC </a:t>
            </a:r>
          </a:p>
          <a:p>
            <a:pPr marL="342900" indent="-342900">
              <a:buFont typeface="Wingdings" panose="05000000000000000000" pitchFamily="2" charset="2"/>
              <a:buChar char="ð"/>
            </a:pPr>
            <a:r>
              <a:rPr lang="cs-CZ" sz="2200" b="0" smtClean="0"/>
              <a:t>Pravidlo finančního zdraví – zdravotní pojišťovny</a:t>
            </a:r>
          </a:p>
          <a:p>
            <a:pPr marL="342900" indent="-342900">
              <a:buFont typeface="Wingdings" panose="05000000000000000000" pitchFamily="2" charset="2"/>
              <a:buChar char="ð"/>
            </a:pPr>
            <a:endParaRPr lang="cs-CZ" b="0" smtClean="0"/>
          </a:p>
          <a:p>
            <a:r>
              <a:rPr lang="cs-CZ" smtClean="0">
                <a:solidFill>
                  <a:schemeClr val="tx2"/>
                </a:solidFill>
              </a:rPr>
              <a:t>MIMOŘÁDNÉ PRAVIDLO </a:t>
            </a:r>
            <a:r>
              <a:rPr lang="cs-CZ" sz="2000" b="0" smtClean="0"/>
              <a:t>–</a:t>
            </a:r>
            <a:r>
              <a:rPr lang="cs-CZ" sz="2000" smtClean="0"/>
              <a:t> </a:t>
            </a:r>
            <a:r>
              <a:rPr lang="cs-CZ" sz="2000" b="0" smtClean="0"/>
              <a:t>ústavní zákon o rozpočtové odpovědnosti</a:t>
            </a:r>
          </a:p>
          <a:p>
            <a:pPr marL="342900" indent="-342900">
              <a:buFont typeface="Wingdings" panose="05000000000000000000" pitchFamily="2" charset="2"/>
              <a:buChar char="ð"/>
            </a:pPr>
            <a:r>
              <a:rPr lang="cs-CZ" b="0" smtClean="0"/>
              <a:t>Dluhové pravidlo – souhrn limitů a opatření  </a:t>
            </a:r>
          </a:p>
          <a:p>
            <a:pPr marL="342900" indent="-342900">
              <a:buFont typeface="Wingdings" panose="05000000000000000000" pitchFamily="2" charset="2"/>
              <a:buChar char="ð"/>
            </a:pPr>
            <a:endParaRPr lang="cs-CZ" smtClean="0"/>
          </a:p>
          <a:p>
            <a:pPr marL="342900" indent="-342900">
              <a:buFont typeface="Wingdings" panose="05000000000000000000" pitchFamily="2" charset="2"/>
              <a:buChar char="ð"/>
            </a:pPr>
            <a:endParaRPr lang="cs-CZ"/>
          </a:p>
        </p:txBody>
      </p:sp>
    </p:spTree>
    <p:extLst>
      <p:ext uri="{BB962C8B-B14F-4D97-AF65-F5344CB8AC3E}">
        <p14:creationId xmlns:p14="http://schemas.microsoft.com/office/powerpoint/2010/main" val="1589029964"/>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539552" y="332656"/>
            <a:ext cx="7744916" cy="700112"/>
          </a:xfrm>
        </p:spPr>
        <p:txBody>
          <a:bodyPr/>
          <a:lstStyle>
            <a:defPPr>
              <a:defRPr kern="1200" smtId="4294967295"/>
            </a:defPPr>
          </a:lstStyle>
          <a:p>
            <a:r>
              <a:rPr lang="cs-CZ" sz="3200"/>
              <a:t>Dluhová brzda </a:t>
            </a:r>
            <a:r>
              <a:rPr lang="cs-CZ" sz="3200" b="0"/>
              <a:t>(čl. 4 až </a:t>
            </a:r>
            <a:r>
              <a:rPr lang="cs-CZ" sz="3200" b="0" smtClean="0"/>
              <a:t>12 + § 20 až 22)</a:t>
            </a:r>
            <a:endParaRPr lang="cs-CZ" sz="3200"/>
          </a:p>
        </p:txBody>
      </p:sp>
      <p:sp>
        <p:nvSpPr>
          <p:cNvPr id="3" name="Zástupný symbol pro obsah 2"/>
          <p:cNvSpPr>
            <a:spLocks noGrp="1"/>
          </p:cNvSpPr>
          <p:nvPr>
            <p:ph idx="1"/>
          </p:nvPr>
        </p:nvSpPr>
        <p:spPr>
          <a:xfrm>
            <a:off x="755576" y="836712"/>
            <a:ext cx="7716961" cy="4392488"/>
          </a:xfrm>
        </p:spPr>
        <p:txBody>
          <a:bodyPr/>
          <a:lstStyle>
            <a:defPPr>
              <a:defRPr kern="1200" smtId="4294967295"/>
            </a:defPPr>
          </a:lstStyle>
          <a:p>
            <a:pPr algn="just">
              <a:defRPr/>
            </a:pPr>
            <a:endParaRPr lang="cs-CZ" b="0" smtClean="0"/>
          </a:p>
          <a:p>
            <a:pPr algn="just">
              <a:buFont typeface="Wingdings" pitchFamily="2" charset="2"/>
              <a:buChar char="ð"/>
              <a:defRPr/>
            </a:pPr>
            <a:r>
              <a:rPr lang="cs-CZ" b="0" smtClean="0"/>
              <a:t>Mimořádný režim </a:t>
            </a:r>
            <a:r>
              <a:rPr lang="cs-CZ" b="0"/>
              <a:t>– regulace stavové veličiny</a:t>
            </a:r>
          </a:p>
          <a:p>
            <a:pPr algn="just">
              <a:buFont typeface="Wingdings" pitchFamily="2" charset="2"/>
              <a:buChar char="ð"/>
              <a:defRPr/>
            </a:pPr>
            <a:r>
              <a:rPr lang="cs-CZ" b="0">
                <a:solidFill>
                  <a:schemeClr val="accent1"/>
                </a:solidFill>
              </a:rPr>
              <a:t>Princip limitů dluhu spojených s automatickými korekčními </a:t>
            </a:r>
            <a:r>
              <a:rPr lang="cs-CZ" b="0" smtClean="0">
                <a:solidFill>
                  <a:schemeClr val="accent1"/>
                </a:solidFill>
              </a:rPr>
              <a:t>opatřeními</a:t>
            </a:r>
            <a:r>
              <a:rPr lang="cs-CZ" b="0" smtClean="0"/>
              <a:t>, která </a:t>
            </a:r>
            <a:r>
              <a:rPr lang="cs-CZ" b="0"/>
              <a:t>jsou realizována kumulativně</a:t>
            </a:r>
            <a:r>
              <a:rPr lang="en-US" b="0"/>
              <a:t>;</a:t>
            </a:r>
            <a:r>
              <a:rPr lang="cs-CZ" b="0"/>
              <a:t> akcelerují</a:t>
            </a:r>
            <a:r>
              <a:rPr lang="en-US" b="0"/>
              <a:t>;</a:t>
            </a:r>
            <a:r>
              <a:rPr lang="cs-CZ" b="0"/>
              <a:t> sankce</a:t>
            </a:r>
            <a:r>
              <a:rPr lang="en-US" b="0"/>
              <a:t>:</a:t>
            </a:r>
            <a:r>
              <a:rPr lang="cs-CZ" b="0"/>
              <a:t> reputační (NRR), zúžení prostoru pro realizaci </a:t>
            </a:r>
            <a:r>
              <a:rPr lang="cs-CZ" b="0" smtClean="0"/>
              <a:t>rozpočtové politiky vlády, </a:t>
            </a:r>
            <a:r>
              <a:rPr lang="cs-CZ" b="0"/>
              <a:t>↓platů  </a:t>
            </a:r>
            <a:r>
              <a:rPr lang="cs-CZ" b="0" smtClean="0"/>
              <a:t>představitelů veřejné </a:t>
            </a:r>
            <a:r>
              <a:rPr lang="cs-CZ" b="0"/>
              <a:t>moci</a:t>
            </a:r>
          </a:p>
          <a:p>
            <a:pPr algn="just">
              <a:buFont typeface="Wingdings" pitchFamily="2" charset="2"/>
              <a:buChar char="ð"/>
              <a:defRPr/>
            </a:pPr>
            <a:r>
              <a:rPr lang="cs-CZ" b="0" smtClean="0"/>
              <a:t>Veřejný dluh je vymezen dle </a:t>
            </a:r>
            <a:r>
              <a:rPr lang="cs-CZ" b="0">
                <a:solidFill>
                  <a:schemeClr val="accent1"/>
                </a:solidFill>
              </a:rPr>
              <a:t>definice ESA </a:t>
            </a:r>
            <a:r>
              <a:rPr lang="cs-CZ" b="0" smtClean="0">
                <a:solidFill>
                  <a:schemeClr val="accent1"/>
                </a:solidFill>
              </a:rPr>
              <a:t>95, navíc je snížen </a:t>
            </a:r>
            <a:r>
              <a:rPr lang="cs-CZ" b="0">
                <a:solidFill>
                  <a:schemeClr val="accent1"/>
                </a:solidFill>
              </a:rPr>
              <a:t>o tzv. dluhovou rezervu</a:t>
            </a:r>
            <a:r>
              <a:rPr lang="cs-CZ" b="0"/>
              <a:t>. Výši </a:t>
            </a:r>
            <a:r>
              <a:rPr lang="cs-CZ" b="0" smtClean="0"/>
              <a:t>zadlužení (podíl VD sníženého o dluhovou rezervu na HDP) </a:t>
            </a:r>
            <a:r>
              <a:rPr lang="cs-CZ" b="0"/>
              <a:t>vyhlašuje NRR (stejným způsobem, jakým se vyhlašují zákony – z</a:t>
            </a:r>
            <a:r>
              <a:rPr lang="cs-CZ" b="0" smtClean="0"/>
              <a:t>. č. 309/1999 </a:t>
            </a:r>
            <a:r>
              <a:rPr lang="cs-CZ" b="0"/>
              <a:t>Sb</a:t>
            </a:r>
            <a:r>
              <a:rPr lang="cs-CZ" b="0" smtClean="0"/>
              <a:t>.).</a:t>
            </a:r>
          </a:p>
          <a:p>
            <a:pPr algn="just">
              <a:buFont typeface="Wingdings" pitchFamily="2" charset="2"/>
              <a:buChar char="ð"/>
              <a:defRPr/>
            </a:pPr>
            <a:r>
              <a:rPr lang="cs-CZ" b="0" smtClean="0"/>
              <a:t>Ústavní zákon zavádí </a:t>
            </a:r>
            <a:r>
              <a:rPr lang="cs-CZ" b="0" smtClean="0">
                <a:solidFill>
                  <a:schemeClr val="accent1"/>
                </a:solidFill>
              </a:rPr>
              <a:t>strop pro výši veřejného dluhu – 60 % HDP </a:t>
            </a:r>
            <a:r>
              <a:rPr lang="cs-CZ" b="0" smtClean="0"/>
              <a:t>(konvergenční kritérium).</a:t>
            </a:r>
          </a:p>
          <a:p>
            <a:pPr algn="just">
              <a:buFont typeface="Wingdings" pitchFamily="2" charset="2"/>
              <a:buChar char="ð"/>
              <a:defRPr/>
            </a:pPr>
            <a:endParaRPr lang="cs-CZ" b="0"/>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aoblený obdélník 4"/>
          <p:cNvSpPr/>
          <p:nvPr/>
        </p:nvSpPr>
        <p:spPr>
          <a:xfrm>
            <a:off x="539552" y="4725144"/>
            <a:ext cx="8424936" cy="1512168"/>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51450" lvl="1" indent="-171450" algn="just">
              <a:buFont typeface="Wingdings" panose="05000000000000000000" pitchFamily="2" charset="2"/>
              <a:buChar char="ð"/>
            </a:pPr>
            <a:r>
              <a:rPr lang="cs-CZ" sz="1400" b="0" i="1" smtClean="0">
                <a:solidFill>
                  <a:srgbClr val="FF0000"/>
                </a:solidFill>
              </a:rPr>
              <a:t>Je takové pravidlo při úrovni dluhu 46,5 % HDP (2Q/2013) vhodné – zkušenosti s dluhovým stropem v Polsku nebo USA (</a:t>
            </a:r>
            <a:r>
              <a:rPr lang="en-US" sz="1400" b="0" i="1" smtClean="0">
                <a:solidFill>
                  <a:srgbClr val="FF0000"/>
                </a:solidFill>
              </a:rPr>
              <a:t>?</a:t>
            </a:r>
            <a:r>
              <a:rPr lang="cs-CZ" sz="1400" b="0" i="1" smtClean="0">
                <a:solidFill>
                  <a:srgbClr val="FF0000"/>
                </a:solidFill>
              </a:rPr>
              <a:t>)</a:t>
            </a:r>
            <a:endParaRPr lang="en-US" sz="1400" b="0" i="1" smtClean="0">
              <a:solidFill>
                <a:srgbClr val="FF0000"/>
              </a:solidFill>
            </a:endParaRPr>
          </a:p>
          <a:p>
            <a:pPr marL="351450" lvl="1" indent="-171450" algn="just">
              <a:buFont typeface="Wingdings" panose="05000000000000000000" pitchFamily="2" charset="2"/>
              <a:buChar char="ð"/>
            </a:pPr>
            <a:r>
              <a:rPr lang="cs-CZ" sz="1400" b="0" i="1">
                <a:solidFill>
                  <a:srgbClr val="FF0000"/>
                </a:solidFill>
              </a:rPr>
              <a:t>Komplexní pozměňovací návrh </a:t>
            </a:r>
            <a:r>
              <a:rPr lang="cs-CZ" sz="1400" b="0" i="1" smtClean="0">
                <a:solidFill>
                  <a:srgbClr val="FF0000"/>
                </a:solidFill>
              </a:rPr>
              <a:t>(?) – iracionální požadavky (nesnižování daňové zátěže, vyjmutí ÚSC apod.).</a:t>
            </a:r>
          </a:p>
          <a:p>
            <a:pPr marL="351450" lvl="1" indent="-171450" algn="just">
              <a:buFont typeface="Wingdings" panose="05000000000000000000" pitchFamily="2" charset="2"/>
              <a:buChar char="ð"/>
            </a:pPr>
            <a:r>
              <a:rPr lang="cs-CZ" sz="1400" b="0" i="1" smtClean="0">
                <a:solidFill>
                  <a:srgbClr val="FF0000"/>
                </a:solidFill>
              </a:rPr>
              <a:t>Z dluhové brzdy se stala politická otázka – odstínění dalších důležitějších nástrojů</a:t>
            </a:r>
            <a:endParaRPr lang="cs-CZ" sz="1400" b="0" i="1">
              <a:solidFill>
                <a:srgbClr val="FF0000"/>
              </a:solidFill>
            </a:endParaRPr>
          </a:p>
        </p:txBody>
      </p:sp>
    </p:spTree>
    <p:extLst>
      <p:ext uri="{BB962C8B-B14F-4D97-AF65-F5344CB8AC3E}">
        <p14:creationId xmlns:p14="http://schemas.microsoft.com/office/powerpoint/2010/main" val="995140558"/>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graphicFrame>
        <p:nvGraphicFramePr>
          <p:cNvPr id="5" name="Zástupný symbol pro obsah 4"/>
          <p:cNvGraphicFramePr>
            <a:graphicFrameLocks noGrp="1"/>
          </p:cNvGraphicFramePr>
          <p:nvPr>
            <p:ph idx="1"/>
            <p:extLst>
              <p:ext uri="{D42A27DB-BD31-4B8C-83A1-F6EECF244321}">
                <p14:modId xmlns:p14="http://schemas.microsoft.com/office/powerpoint/2010/main" val="2775279210"/>
              </p:ext>
            </p:extLst>
          </p:nvPr>
        </p:nvGraphicFramePr>
        <p:xfrm>
          <a:off x="467544" y="764704"/>
          <a:ext cx="8208912" cy="5328592"/>
        </p:xfrm>
        <a:graphic>
          <a:graphicData uri="http://schemas.openxmlformats.org/drawingml/2006/diagram">
            <dgm:relIds xmlns:dgm="http://schemas.openxmlformats.org/drawingml/2006/diagram" r:dm="rId4" r:lo="rId5" r:qs="rId6" r:cs="rId7"/>
          </a:graphicData>
        </a:graphic>
      </p:graphicFrame>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Ministerstva financí pro Rozpočtový výbor PSP ČR</a:t>
            </a:r>
          </a:p>
        </p:txBody>
      </p:sp>
      <p:graphicFrame>
        <p:nvGraphicFramePr>
          <p:cNvPr id="9" name="Tabulka 8"/>
          <p:cNvGraphicFramePr>
            <a:graphicFrameLocks noGrp="1"/>
          </p:cNvGraphicFramePr>
          <p:nvPr>
            <p:extLst>
              <p:ext uri="{D42A27DB-BD31-4B8C-83A1-F6EECF244321}">
                <p14:modId xmlns:p14="http://schemas.microsoft.com/office/powerpoint/2010/main" xmlns="" val="3518389676"/>
              </p:ext>
            </p:extLst>
          </p:nvPr>
        </p:nvGraphicFramePr>
        <p:xfrm>
          <a:off x="611560" y="6237312"/>
          <a:ext cx="8136904" cy="487680"/>
        </p:xfrm>
        <a:graphic>
          <a:graphicData uri="http://schemas.openxmlformats.org/drawingml/2006/table">
            <a:tbl>
              <a:tblPr firstRow="1" bandRow="1">
                <a:tableStyleId>{5C22544A-7EE6-4342-B048-85BDC9FD1C3A}</a:tableStyleId>
              </a:tblPr>
              <a:tblGrid>
                <a:gridCol w="1553409"/>
                <a:gridCol w="1627381"/>
                <a:gridCol w="1803980"/>
                <a:gridCol w="1495950"/>
                <a:gridCol w="1656184"/>
              </a:tblGrid>
              <a:tr h="487680">
                <a:tc>
                  <a:txBody>
                    <a:bodyPr/>
                    <a:lstStyle>
                      <a:defPPr>
                        <a:defRPr kern="1200" smtId="4294967295"/>
                      </a:defPPr>
                    </a:lstStyle>
                    <a:p>
                      <a:endParaRPr lang="cs-CZ"/>
                    </a:p>
                  </a:txBody>
                  <a:tcPr>
                    <a:blipFill rotWithShape="1">
                      <a:blip r:embed="rId8"/>
                      <a:stretch>
                        <a:fillRect t="-62500" r="-423922" b="-57500"/>
                      </a:stretch>
                    </a:blipFill>
                  </a:tcPr>
                </a:tc>
                <a:tc>
                  <a:txBody>
                    <a:bodyPr/>
                    <a:lstStyle>
                      <a:defPPr>
                        <a:defRPr kern="1200" smtId="4294967295"/>
                      </a:defPPr>
                    </a:lstStyle>
                    <a:p>
                      <a:endParaRPr lang="cs-CZ"/>
                    </a:p>
                  </a:txBody>
                  <a:tcPr>
                    <a:blipFill rotWithShape="1">
                      <a:blip r:embed="rId8"/>
                      <a:stretch>
                        <a:fillRect l="-95506" t="-62500" r="-304869" b="-57500"/>
                      </a:stretch>
                    </a:blipFill>
                  </a:tcPr>
                </a:tc>
                <a:tc>
                  <a:txBody>
                    <a:bodyPr/>
                    <a:lstStyle>
                      <a:defPPr>
                        <a:defRPr kern="1200" smtId="4294967295"/>
                      </a:defPPr>
                    </a:lstStyle>
                    <a:p>
                      <a:endParaRPr lang="cs-CZ"/>
                    </a:p>
                  </a:txBody>
                  <a:tcPr>
                    <a:blipFill rotWithShape="1">
                      <a:blip r:embed="rId8"/>
                      <a:stretch>
                        <a:fillRect l="-176351" t="-62500" r="-175000" b="-57500"/>
                      </a:stretch>
                    </a:blipFill>
                  </a:tcPr>
                </a:tc>
                <a:tc>
                  <a:txBody>
                    <a:bodyPr/>
                    <a:lstStyle>
                      <a:defPPr>
                        <a:defRPr kern="1200" smtId="4294967295"/>
                      </a:defPPr>
                    </a:lstStyle>
                    <a:p>
                      <a:endParaRPr lang="cs-CZ"/>
                    </a:p>
                  </a:txBody>
                  <a:tcPr>
                    <a:blipFill rotWithShape="1">
                      <a:blip r:embed="rId8"/>
                      <a:stretch>
                        <a:fillRect l="-333878" t="-62500" r="-111429" b="-57500"/>
                      </a:stretch>
                    </a:blipFill>
                  </a:tcPr>
                </a:tc>
                <a:tc>
                  <a:txBody>
                    <a:bodyPr/>
                    <a:lstStyle>
                      <a:defPPr>
                        <a:defRPr kern="1200" smtId="4294967295"/>
                      </a:defPPr>
                    </a:lstStyle>
                    <a:p>
                      <a:pPr marL="0" marR="0" indent="0" algn="ctr" defTabSz="914400" rtl="0" eaLnBrk="1" fontAlgn="auto" latinLnBrk="0" hangingPunct="1">
                        <a:lnSpc>
                          <a:spcPct val="100000"/>
                        </a:lnSpc>
                        <a:spcBef>
                          <a:spcPct val="0"/>
                        </a:spcBef>
                        <a:spcAft>
                          <a:spcPct val="0"/>
                        </a:spcAft>
                        <a:buClrTx/>
                        <a:buSzTx/>
                        <a:buFontTx/>
                        <a:buNone/>
                        <a:defRPr/>
                      </a:pPr>
                      <a:r>
                        <a:rPr lang="en-US" sz="1300" b="0" baseline="0" smtClean="0">
                          <a:solidFill>
                            <a:srgbClr val="FF0000"/>
                          </a:solidFill>
                          <a:latin typeface="Calibri" pitchFamily="34" charset="0"/>
                          <a:cs typeface="Calibri" pitchFamily="34" charset="0"/>
                        </a:rPr>
                        <a:t>&gt;5</a:t>
                      </a:r>
                      <a:r>
                        <a:rPr lang="cs-CZ" sz="1300" b="0" baseline="0" smtClean="0">
                          <a:solidFill>
                            <a:srgbClr val="FF0000"/>
                          </a:solidFill>
                          <a:latin typeface="Calibri" pitchFamily="34" charset="0"/>
                          <a:cs typeface="Calibri" pitchFamily="34" charset="0"/>
                        </a:rPr>
                        <a:t>8 (resp. 60 % HDP)</a:t>
                      </a:r>
                      <a:r>
                        <a:rPr lang="en-US" sz="1300" b="0" baseline="0" smtClean="0">
                          <a:solidFill>
                            <a:srgbClr val="FF0000"/>
                          </a:solidFill>
                          <a:latin typeface="Calibri" pitchFamily="34" charset="0"/>
                          <a:cs typeface="Calibri" pitchFamily="34" charset="0"/>
                        </a:rPr>
                        <a:t>  </a:t>
                      </a:r>
                      <a:endParaRPr lang="cs-CZ" sz="1300" b="0" baseline="0" smtClean="0">
                        <a:solidFill>
                          <a:srgbClr val="FF0000"/>
                        </a:solidFill>
                        <a:latin typeface="Calibri" pitchFamily="34" charset="0"/>
                        <a:cs typeface="Calibri" pitchFamily="34" charset="0"/>
                      </a:endParaRPr>
                    </a:p>
                    <a:p>
                      <a:pPr algn="ctr"/>
                      <a:endParaRPr lang="cs-CZ" sz="1300" baseline="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1587310239"/>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539552" y="404664"/>
            <a:ext cx="7500937" cy="844128"/>
          </a:xfrm>
        </p:spPr>
        <p:txBody>
          <a:bodyPr/>
          <a:lstStyle>
            <a:defPPr>
              <a:defRPr kern="1200" smtId="4294967295"/>
            </a:defPPr>
          </a:lstStyle>
          <a:p>
            <a:r>
              <a:rPr lang="cs-CZ" smtClean="0"/>
              <a:t>Únikové klauzule</a:t>
            </a:r>
            <a:endParaRPr lang="cs-CZ"/>
          </a:p>
        </p:txBody>
      </p:sp>
      <p:sp>
        <p:nvSpPr>
          <p:cNvPr id="3" name="Zástupný symbol pro obsah 2"/>
          <p:cNvSpPr>
            <a:spLocks noGrp="1"/>
          </p:cNvSpPr>
          <p:nvPr>
            <p:ph idx="1"/>
          </p:nvPr>
        </p:nvSpPr>
        <p:spPr>
          <a:xfrm>
            <a:off x="683568" y="1340768"/>
            <a:ext cx="7776864" cy="4514255"/>
          </a:xfrm>
        </p:spPr>
        <p:txBody>
          <a:bodyPr/>
          <a:lstStyle>
            <a:defPPr>
              <a:defRPr kern="1200" smtId="4294967295"/>
            </a:defPPr>
          </a:lstStyle>
          <a:p>
            <a:pPr algn="just">
              <a:buFont typeface="Wingdings" pitchFamily="2" charset="2"/>
              <a:buChar char="ð"/>
            </a:pPr>
            <a:r>
              <a:rPr lang="cs-CZ" b="0"/>
              <a:t>Významné </a:t>
            </a:r>
            <a:r>
              <a:rPr lang="cs-CZ" b="0">
                <a:solidFill>
                  <a:schemeClr val="accent1"/>
                </a:solidFill>
              </a:rPr>
              <a:t>zhoršení ekonomického </a:t>
            </a:r>
            <a:r>
              <a:rPr lang="cs-CZ" b="0" smtClean="0">
                <a:solidFill>
                  <a:schemeClr val="accent1"/>
                </a:solidFill>
              </a:rPr>
              <a:t>vývoje </a:t>
            </a:r>
            <a:r>
              <a:rPr lang="cs-CZ" b="0" smtClean="0"/>
              <a:t>(meziročně o 2,5 </a:t>
            </a:r>
            <a:r>
              <a:rPr lang="en-US" b="0" smtClean="0"/>
              <a:t>% nebo</a:t>
            </a:r>
            <a:r>
              <a:rPr lang="cs-CZ" b="0" smtClean="0"/>
              <a:t>     </a:t>
            </a:r>
            <a:r>
              <a:rPr lang="en-US" b="0" smtClean="0"/>
              <a:t> o </a:t>
            </a:r>
            <a:r>
              <a:rPr lang="cs-CZ" b="0" smtClean="0"/>
              <a:t>6 % za 3 roky)</a:t>
            </a:r>
            <a:endParaRPr lang="cs-CZ" b="0"/>
          </a:p>
          <a:p>
            <a:pPr algn="just">
              <a:buFont typeface="Wingdings" pitchFamily="2" charset="2"/>
              <a:buChar char="ð"/>
            </a:pPr>
            <a:r>
              <a:rPr lang="cs-CZ" b="0"/>
              <a:t>Zhoršení </a:t>
            </a:r>
            <a:r>
              <a:rPr lang="cs-CZ" b="0">
                <a:solidFill>
                  <a:schemeClr val="accent1"/>
                </a:solidFill>
              </a:rPr>
              <a:t>bezpečnostní situace státu </a:t>
            </a:r>
            <a:r>
              <a:rPr lang="cs-CZ" b="0"/>
              <a:t>spojené s vyhlášením mimořádných opatření vládou ke zvýšení jeho obranyschopnosti</a:t>
            </a:r>
          </a:p>
          <a:p>
            <a:pPr algn="just">
              <a:buFont typeface="Wingdings" pitchFamily="2" charset="2"/>
              <a:buChar char="ð"/>
            </a:pPr>
            <a:r>
              <a:rPr lang="cs-CZ" b="0">
                <a:solidFill>
                  <a:schemeClr val="accent1"/>
                </a:solidFill>
              </a:rPr>
              <a:t>Nouzový stav</a:t>
            </a:r>
            <a:r>
              <a:rPr lang="en-US" b="0">
                <a:solidFill>
                  <a:schemeClr val="accent1"/>
                </a:solidFill>
              </a:rPr>
              <a:t>;</a:t>
            </a:r>
            <a:r>
              <a:rPr lang="cs-CZ" b="0">
                <a:solidFill>
                  <a:schemeClr val="accent1"/>
                </a:solidFill>
              </a:rPr>
              <a:t> stav ohrožení</a:t>
            </a:r>
            <a:r>
              <a:rPr lang="cs-CZ" b="0"/>
              <a:t> státu nebo </a:t>
            </a:r>
            <a:r>
              <a:rPr lang="cs-CZ" b="0">
                <a:solidFill>
                  <a:schemeClr val="accent1"/>
                </a:solidFill>
              </a:rPr>
              <a:t>válečný stav</a:t>
            </a:r>
          </a:p>
          <a:p>
            <a:pPr algn="just">
              <a:buFont typeface="Wingdings" pitchFamily="2" charset="2"/>
              <a:buChar char="ð"/>
            </a:pPr>
            <a:r>
              <a:rPr lang="cs-CZ" b="0" smtClean="0"/>
              <a:t>Úhrn výdajů SR na odstraňování </a:t>
            </a:r>
            <a:r>
              <a:rPr lang="cs-CZ" b="0"/>
              <a:t>následků </a:t>
            </a:r>
            <a:r>
              <a:rPr lang="cs-CZ" b="0">
                <a:solidFill>
                  <a:schemeClr val="accent1"/>
                </a:solidFill>
              </a:rPr>
              <a:t>živelních </a:t>
            </a:r>
            <a:r>
              <a:rPr lang="cs-CZ" b="0" smtClean="0">
                <a:solidFill>
                  <a:schemeClr val="accent1"/>
                </a:solidFill>
              </a:rPr>
              <a:t>pohrom </a:t>
            </a:r>
            <a:r>
              <a:rPr lang="cs-CZ" b="0" smtClean="0"/>
              <a:t>a výdajů vyplývajících </a:t>
            </a:r>
            <a:r>
              <a:rPr lang="cs-CZ" b="0"/>
              <a:t>z plnění </a:t>
            </a:r>
            <a:r>
              <a:rPr lang="cs-CZ" b="0">
                <a:solidFill>
                  <a:schemeClr val="accent1"/>
                </a:solidFill>
              </a:rPr>
              <a:t>mezinárodních smluv a jiných mezinárodních závazků ČR </a:t>
            </a:r>
            <a:r>
              <a:rPr lang="cs-CZ" b="0" smtClean="0">
                <a:solidFill>
                  <a:schemeClr val="accent1"/>
                </a:solidFill>
              </a:rPr>
              <a:t> </a:t>
            </a:r>
            <a:r>
              <a:rPr lang="cs-CZ" b="0" smtClean="0"/>
              <a:t>překročí 3 % HDP</a:t>
            </a:r>
            <a:endParaRPr lang="cs-CZ" b="0"/>
          </a:p>
          <a:p>
            <a:pPr algn="just">
              <a:buFont typeface="Wingdings" pitchFamily="2" charset="2"/>
              <a:buChar char="ð"/>
            </a:pPr>
            <a:r>
              <a:rPr lang="cs-CZ" b="0"/>
              <a:t>Podle čl. 8 a 11 se nepostupuje po 12 měsíců od vyslovení důvěry vládě po jejím </a:t>
            </a:r>
            <a:r>
              <a:rPr lang="cs-CZ" b="0" smtClean="0"/>
              <a:t>jmenování</a:t>
            </a:r>
          </a:p>
          <a:p>
            <a:pPr algn="just"/>
            <a:endParaRPr lang="cs-CZ" b="0"/>
          </a:p>
          <a:p>
            <a:endParaRPr lang="cs-CZ"/>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626645042"/>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611560" y="620688"/>
            <a:ext cx="7500937" cy="792088"/>
          </a:xfrm>
        </p:spPr>
        <p:txBody>
          <a:bodyPr/>
          <a:lstStyle>
            <a:defPPr>
              <a:defRPr kern="1200" smtId="4294967295"/>
            </a:defPPr>
          </a:lstStyle>
          <a:p>
            <a:r>
              <a:rPr lang="cs-CZ" sz="3200" smtClean="0"/>
              <a:t>Vnější předpoklady – Evropská unie</a:t>
            </a:r>
            <a:endParaRPr lang="cs-CZ" sz="3200"/>
          </a:p>
        </p:txBody>
      </p:sp>
      <p:sp>
        <p:nvSpPr>
          <p:cNvPr id="3" name="Zástupný symbol pro obsah 2"/>
          <p:cNvSpPr>
            <a:spLocks noGrp="1"/>
          </p:cNvSpPr>
          <p:nvPr>
            <p:ph idx="1"/>
          </p:nvPr>
        </p:nvSpPr>
        <p:spPr>
          <a:xfrm>
            <a:off x="467544" y="1700808"/>
            <a:ext cx="8208912" cy="4298231"/>
          </a:xfrm>
        </p:spPr>
        <p:txBody>
          <a:bodyPr/>
          <a:lstStyle>
            <a:defPPr>
              <a:defRPr kern="1200" smtId="4294967295"/>
            </a:defPPr>
          </a:lstStyle>
          <a:p>
            <a:pPr>
              <a:buFont typeface="Wingdings" pitchFamily="2" charset="2"/>
              <a:buChar char="ð"/>
            </a:pPr>
            <a:r>
              <a:rPr lang="cs-CZ" sz="2200" b="0" smtClean="0">
                <a:solidFill>
                  <a:srgbClr val="0070C0"/>
                </a:solidFill>
              </a:rPr>
              <a:t>Koordinace hospodářských a rozpočtových politik čl. států EU</a:t>
            </a:r>
          </a:p>
          <a:p>
            <a:pPr>
              <a:buFont typeface="Wingdings" pitchFamily="2" charset="2"/>
              <a:buChar char="ð"/>
            </a:pPr>
            <a:r>
              <a:rPr lang="cs-CZ" sz="2200" b="0" smtClean="0">
                <a:solidFill>
                  <a:srgbClr val="0070C0"/>
                </a:solidFill>
              </a:rPr>
              <a:t>Pakt stability a růstu (SGP)</a:t>
            </a:r>
          </a:p>
          <a:p>
            <a:pPr>
              <a:buFont typeface="Wingdings" pitchFamily="2" charset="2"/>
              <a:buChar char="ð"/>
            </a:pPr>
            <a:r>
              <a:rPr lang="cs-CZ" b="0" smtClean="0">
                <a:solidFill>
                  <a:srgbClr val="0070C0"/>
                </a:solidFill>
              </a:rPr>
              <a:t>Právní rámec: Smlouva o fungování EU</a:t>
            </a:r>
            <a:r>
              <a:rPr lang="cs-CZ" b="0" smtClean="0"/>
              <a:t> (čl. 121 a 126) </a:t>
            </a:r>
            <a:r>
              <a:rPr lang="cs-CZ" b="0" smtClean="0">
                <a:solidFill>
                  <a:srgbClr val="0070C0"/>
                </a:solidFill>
              </a:rPr>
              <a:t>+ Protokoly 12 a 13</a:t>
            </a:r>
          </a:p>
          <a:p>
            <a:pPr>
              <a:buFont typeface="Wingdings" pitchFamily="2" charset="2"/>
              <a:buChar char="ð"/>
            </a:pPr>
            <a:r>
              <a:rPr lang="cs-CZ" b="0" smtClean="0">
                <a:solidFill>
                  <a:srgbClr val="0070C0"/>
                </a:solidFill>
              </a:rPr>
              <a:t>Sekundární legislativa SGP</a:t>
            </a:r>
            <a:r>
              <a:rPr lang="cs-CZ" b="0" smtClean="0"/>
              <a:t> (schválena 1997, výrazné změny 2005 a 2011)</a:t>
            </a:r>
          </a:p>
          <a:p>
            <a:pPr marL="0" indent="0">
              <a:buNone/>
            </a:pPr>
            <a:r>
              <a:rPr lang="cs-CZ" b="0" smtClean="0"/>
              <a:t>     	</a:t>
            </a:r>
            <a:r>
              <a:rPr lang="cs-CZ" b="0" smtClean="0">
                <a:solidFill>
                  <a:srgbClr val="0070C0"/>
                </a:solidFill>
              </a:rPr>
              <a:t>„Six Pack“ (5 nařízení + 1 směrnice):</a:t>
            </a:r>
          </a:p>
          <a:p>
            <a:pPr marL="0" indent="0">
              <a:buNone/>
            </a:pPr>
            <a:r>
              <a:rPr lang="cs-CZ" b="0"/>
              <a:t>	</a:t>
            </a:r>
            <a:r>
              <a:rPr lang="cs-CZ" sz="1600" b="0" smtClean="0"/>
              <a:t>nařízení Rady EU č. 1173/2011, 1174/2011, 1175/2011, 1176/2011 a 1177/2011 </a:t>
            </a:r>
          </a:p>
          <a:p>
            <a:pPr marL="0" indent="0">
              <a:buNone/>
            </a:pPr>
            <a:r>
              <a:rPr lang="cs-CZ" sz="1600" b="0"/>
              <a:t>	</a:t>
            </a:r>
            <a:r>
              <a:rPr lang="cs-CZ" sz="1600" b="0" smtClean="0"/>
              <a:t>směrnice Rady EU č. 2011/85/EU</a:t>
            </a:r>
          </a:p>
          <a:p>
            <a:pPr marL="0" indent="0">
              <a:buNone/>
            </a:pPr>
            <a:r>
              <a:rPr lang="cs-CZ" sz="2000" b="0"/>
              <a:t>	</a:t>
            </a:r>
            <a:r>
              <a:rPr lang="cs-CZ" sz="2000" b="0" smtClean="0">
                <a:solidFill>
                  <a:srgbClr val="0070C0"/>
                </a:solidFill>
              </a:rPr>
              <a:t>„Two Pack“ </a:t>
            </a:r>
            <a:r>
              <a:rPr lang="cs-CZ" sz="2000" b="0" smtClean="0"/>
              <a:t>– </a:t>
            </a:r>
            <a:r>
              <a:rPr lang="cs-CZ" sz="1600" b="0" smtClean="0"/>
              <a:t>schválen 12. 3. t.r. Evropským parlamentem (pro země Eurozóny)</a:t>
            </a:r>
          </a:p>
          <a:p>
            <a:pPr marL="0" indent="0">
              <a:buNone/>
            </a:pPr>
            <a:r>
              <a:rPr lang="cs-CZ" sz="1600" b="0"/>
              <a:t>	</a:t>
            </a:r>
            <a:r>
              <a:rPr lang="cs-CZ" sz="1600" b="0" smtClean="0"/>
              <a:t>dvě nová nařízení</a:t>
            </a:r>
          </a:p>
          <a:p>
            <a:pPr marL="457200" lvl="1" indent="0" algn="just">
              <a:buNone/>
            </a:pPr>
            <a:r>
              <a:rPr lang="cs-CZ" sz="2000" b="0" smtClean="0">
                <a:solidFill>
                  <a:srgbClr val="0070C0"/>
                </a:solidFill>
              </a:rPr>
              <a:t>Smlouva o stabilitě, koordinaci a řízení v HMU (Fiscal Compact) </a:t>
            </a:r>
            <a:r>
              <a:rPr lang="cs-CZ" sz="1600" b="0" smtClean="0"/>
              <a:t>– mezinárodní smlouva účinná od 1. 1. 2013    </a:t>
            </a:r>
            <a:r>
              <a:rPr lang="cs-CZ" b="0"/>
              <a:t>	</a:t>
            </a:r>
            <a:r>
              <a:rPr lang="cs-CZ" b="0" smtClean="0"/>
              <a:t> </a:t>
            </a:r>
          </a:p>
          <a:p>
            <a:pPr marL="0" indent="0">
              <a:buNone/>
            </a:pPr>
            <a:r>
              <a:rPr lang="cs-CZ"/>
              <a:t>	</a:t>
            </a:r>
            <a:r>
              <a:rPr lang="cs-CZ" smtClean="0"/>
              <a:t>	</a:t>
            </a:r>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1970575282"/>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23528" y="188640"/>
            <a:ext cx="8568952" cy="792088"/>
          </a:xfrm>
        </p:spPr>
        <p:txBody>
          <a:bodyPr/>
          <a:lstStyle>
            <a:defPPr>
              <a:defRPr kern="1200" smtId="4294967295"/>
            </a:defPPr>
          </a:lstStyle>
          <a:p>
            <a:r>
              <a:rPr lang="cs-CZ" smtClean="0"/>
              <a:t>Pravidlo pro stanovení výdajů S.13 </a:t>
            </a:r>
            <a:r>
              <a:rPr lang="cs-CZ" sz="3200" b="0" smtClean="0"/>
              <a:t>(§ 10 a 11)</a:t>
            </a:r>
            <a:endParaRPr lang="cs-CZ" sz="3200" b="0"/>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474706360"/>
              </p:ext>
            </p:extLst>
          </p:nvPr>
        </p:nvGraphicFramePr>
        <p:xfrm>
          <a:off x="395536" y="1052736"/>
          <a:ext cx="8104187" cy="3456161"/>
        </p:xfrm>
        <a:graphic>
          <a:graphicData uri="http://schemas.openxmlformats.org/drawingml/2006/diagram">
            <dgm:relIds xmlns:dgm="http://schemas.openxmlformats.org/drawingml/2006/diagram" r:dm="rId3" r:lo="rId4" r:qs="rId5" r:cs="rId6"/>
          </a:graphicData>
        </a:graphic>
      </p:graphicFrame>
      <p:sp>
        <p:nvSpPr>
          <p:cNvPr id="4" name="Zástupný symbol pro zápatí 3"/>
          <p:cNvSpPr>
            <a:spLocks noGrp="1"/>
          </p:cNvSpPr>
          <p:nvPr>
            <p:ph type="ftr" sz="quarter" idx="10"/>
          </p:nvPr>
        </p:nvSpPr>
        <p:spPr>
          <a:xfrm>
            <a:off x="1115616" y="658992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6" name="TextovéPole 5"/>
          <p:cNvSpPr txBox="1"/>
          <p:nvPr/>
        </p:nvSpPr>
        <p:spPr>
          <a:xfrm>
            <a:off x="2843808" y="1213297"/>
            <a:ext cx="360040" cy="461665"/>
          </a:xfrm>
          <a:prstGeom prst="rect">
            <a:avLst/>
          </a:prstGeom>
          <a:noFill/>
        </p:spPr>
        <p:txBody>
          <a:bodyPr wrap="square" rtlCol="0">
            <a:spAutoFit/>
          </a:bodyPr>
          <a:lstStyle>
            <a:defPPr>
              <a:defRPr kern="1200" smtId="4294967295"/>
            </a:defPPr>
          </a:lstStyle>
          <a:p>
            <a:r>
              <a:rPr lang="cs-CZ" smtClean="0">
                <a:solidFill>
                  <a:srgbClr val="FF0000"/>
                </a:solidFill>
              </a:rPr>
              <a:t>-</a:t>
            </a:r>
            <a:endParaRPr lang="cs-CZ">
              <a:solidFill>
                <a:srgbClr val="FF0000"/>
              </a:solidFill>
            </a:endParaRPr>
          </a:p>
        </p:txBody>
      </p:sp>
      <p:sp>
        <p:nvSpPr>
          <p:cNvPr id="7" name="TextovéPole 6"/>
          <p:cNvSpPr txBox="1"/>
          <p:nvPr/>
        </p:nvSpPr>
        <p:spPr>
          <a:xfrm>
            <a:off x="5796136" y="1210656"/>
            <a:ext cx="360040" cy="461665"/>
          </a:xfrm>
          <a:prstGeom prst="rect">
            <a:avLst/>
          </a:prstGeom>
          <a:noFill/>
        </p:spPr>
        <p:txBody>
          <a:bodyPr wrap="square" rtlCol="0">
            <a:spAutoFit/>
          </a:bodyPr>
          <a:lstStyle>
            <a:defPPr>
              <a:defRPr kern="1200" smtId="4294967295"/>
            </a:defPPr>
          </a:lstStyle>
          <a:p>
            <a:r>
              <a:rPr lang="cs-CZ" smtClean="0">
                <a:solidFill>
                  <a:srgbClr val="FF0000"/>
                </a:solidFill>
              </a:rPr>
              <a:t>+</a:t>
            </a:r>
            <a:endParaRPr lang="cs-CZ">
              <a:solidFill>
                <a:srgbClr val="FF0000"/>
              </a:solidFill>
            </a:endParaRPr>
          </a:p>
        </p:txBody>
      </p:sp>
      <p:sp>
        <p:nvSpPr>
          <p:cNvPr id="8" name="TextovéPole 7"/>
          <p:cNvSpPr txBox="1"/>
          <p:nvPr/>
        </p:nvSpPr>
        <p:spPr>
          <a:xfrm>
            <a:off x="1043608" y="2636912"/>
            <a:ext cx="360040" cy="461665"/>
          </a:xfrm>
          <a:prstGeom prst="rect">
            <a:avLst/>
          </a:prstGeom>
          <a:noFill/>
        </p:spPr>
        <p:txBody>
          <a:bodyPr wrap="square" rtlCol="0">
            <a:spAutoFit/>
          </a:bodyPr>
          <a:lstStyle>
            <a:defPPr>
              <a:defRPr kern="1200" smtId="4294967295"/>
            </a:defPPr>
          </a:lstStyle>
          <a:p>
            <a:r>
              <a:rPr lang="cs-CZ" smtClean="0">
                <a:solidFill>
                  <a:srgbClr val="FF0000"/>
                </a:solidFill>
              </a:rPr>
              <a:t>-</a:t>
            </a:r>
            <a:endParaRPr lang="cs-CZ">
              <a:solidFill>
                <a:srgbClr val="FF0000"/>
              </a:solidFill>
            </a:endParaRPr>
          </a:p>
        </p:txBody>
      </p:sp>
      <p:sp>
        <p:nvSpPr>
          <p:cNvPr id="9" name="Obdélník 8"/>
          <p:cNvSpPr/>
          <p:nvPr/>
        </p:nvSpPr>
        <p:spPr>
          <a:xfrm>
            <a:off x="395536" y="4653136"/>
            <a:ext cx="8496944" cy="1923604"/>
          </a:xfrm>
          <a:prstGeom prst="rect">
            <a:avLst/>
          </a:prstGeom>
        </p:spPr>
        <p:txBody>
          <a:bodyPr wrap="square">
            <a:spAutoFit/>
          </a:bodyPr>
          <a:lstStyle>
            <a:defPPr>
              <a:defRPr kern="1200" smtId="4294967295"/>
            </a:defPPr>
          </a:lstStyle>
          <a:p>
            <a:pPr marL="342900" lvl="0" indent="-342900" algn="just">
              <a:buFont typeface="Wingdings" panose="05000000000000000000" pitchFamily="2" charset="2"/>
              <a:buChar char="ð"/>
            </a:pPr>
            <a:r>
              <a:rPr lang="cs-CZ" sz="1700" b="0" smtClean="0"/>
              <a:t>Nápravná </a:t>
            </a:r>
            <a:r>
              <a:rPr lang="cs-CZ" sz="1700" b="0"/>
              <a:t>složka je rozpouštěna ve výdajích v roce t+1 postupně vždy v následujících 3 letech, pokud jeho výše v roce t překročí 2 % HDP z roku t-1, </a:t>
            </a:r>
            <a:r>
              <a:rPr lang="cs-CZ" sz="1700" b="0" smtClean="0"/>
              <a:t>tj. o </a:t>
            </a:r>
            <a:r>
              <a:rPr lang="cs-CZ" sz="1700" b="0"/>
              <a:t>1/3 rozdílu mezi skutečnou výší nápravné složky a 2 % </a:t>
            </a:r>
            <a:r>
              <a:rPr lang="cs-CZ" sz="1700" b="0" smtClean="0"/>
              <a:t>HDP – </a:t>
            </a:r>
            <a:r>
              <a:rPr lang="cs-CZ" sz="1700" smtClean="0">
                <a:solidFill>
                  <a:srgbClr val="FF0000"/>
                </a:solidFill>
              </a:rPr>
              <a:t>AUTOMATICKÁ KOREKCE</a:t>
            </a:r>
          </a:p>
          <a:p>
            <a:pPr marL="342900" indent="-342900" algn="just">
              <a:buFont typeface="Wingdings" panose="05000000000000000000" pitchFamily="2" charset="2"/>
              <a:buChar char="ð"/>
            </a:pPr>
            <a:r>
              <a:rPr lang="cs-CZ" sz="1700" b="0" smtClean="0"/>
              <a:t>Nápravná složky zohledňuje dodatečná </a:t>
            </a:r>
            <a:r>
              <a:rPr lang="cs-CZ" sz="1700" b="0"/>
              <a:t>výdajová opatření, která vznikla bez přímého vlivu vlády a nejsou </a:t>
            </a:r>
            <a:r>
              <a:rPr lang="cs-CZ" sz="1700" b="0" smtClean="0"/>
              <a:t>definována ostatními </a:t>
            </a:r>
            <a:r>
              <a:rPr lang="cs-CZ" sz="1700" b="0"/>
              <a:t>únikovými klausulemi </a:t>
            </a:r>
            <a:r>
              <a:rPr lang="cs-CZ" sz="1700" b="0" smtClean="0"/>
              <a:t>např</a:t>
            </a:r>
            <a:r>
              <a:rPr lang="cs-CZ" sz="1700" b="0"/>
              <a:t>. rozhodnutí Ústavního soudu apod</a:t>
            </a:r>
            <a:r>
              <a:rPr lang="cs-CZ" sz="1700" b="0" smtClean="0"/>
              <a:t>.)</a:t>
            </a:r>
          </a:p>
          <a:p>
            <a:pPr marL="342900" indent="-342900" algn="just">
              <a:buFont typeface="Wingdings" panose="05000000000000000000" pitchFamily="2" charset="2"/>
              <a:buChar char="ð"/>
            </a:pPr>
            <a:r>
              <a:rPr lang="cs-CZ" sz="1700" b="0" smtClean="0"/>
              <a:t>Přechodné ustanovení – navýšení výdajů S.13 mezi roky 2015 až 2020  (saldo </a:t>
            </a:r>
            <a:r>
              <a:rPr lang="en-US" sz="1700" b="0" smtClean="0"/>
              <a:t>&lt; </a:t>
            </a:r>
            <a:r>
              <a:rPr lang="cs-CZ" sz="1700" b="0" smtClean="0"/>
              <a:t>2,8 % HDP)</a:t>
            </a:r>
            <a:endParaRPr lang="cs-CZ" sz="1700" b="0"/>
          </a:p>
        </p:txBody>
      </p:sp>
    </p:spTree>
    <p:extLst>
      <p:ext uri="{BB962C8B-B14F-4D97-AF65-F5344CB8AC3E}">
        <p14:creationId xmlns:p14="http://schemas.microsoft.com/office/powerpoint/2010/main" val="39870773"/>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7544" y="332656"/>
            <a:ext cx="8208911" cy="1143000"/>
          </a:xfrm>
        </p:spPr>
        <p:txBody>
          <a:bodyPr/>
          <a:lstStyle>
            <a:defPPr>
              <a:defRPr kern="1200" smtId="4294967295"/>
            </a:defPPr>
          </a:lstStyle>
          <a:p>
            <a:r>
              <a:rPr lang="cs-CZ" sz="3200" smtClean="0"/>
              <a:t>Odvození výdajového rámce SR a SF </a:t>
            </a:r>
            <a:r>
              <a:rPr lang="cs-CZ" sz="3200" b="0" smtClean="0"/>
              <a:t>(§ 12)</a:t>
            </a:r>
            <a:endParaRPr lang="cs-CZ" sz="3200" b="0"/>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val="918906432"/>
              </p:ext>
            </p:extLst>
          </p:nvPr>
        </p:nvGraphicFramePr>
        <p:xfrm>
          <a:off x="547236" y="908720"/>
          <a:ext cx="8032750" cy="3816425"/>
        </p:xfrm>
        <a:graphic>
          <a:graphicData uri="http://schemas.openxmlformats.org/drawingml/2006/diagram">
            <dgm:relIds xmlns:dgm="http://schemas.openxmlformats.org/drawingml/2006/diagram" r:dm="rId3" r:lo="rId4" r:qs="rId5" r:cs="rId6"/>
          </a:graphicData>
        </a:graphic>
      </p:graphicFrame>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6" name="TextovéPole 5"/>
          <p:cNvSpPr txBox="1"/>
          <p:nvPr/>
        </p:nvSpPr>
        <p:spPr>
          <a:xfrm>
            <a:off x="4420998" y="1772816"/>
            <a:ext cx="288032" cy="523220"/>
          </a:xfrm>
          <a:prstGeom prst="rect">
            <a:avLst/>
          </a:prstGeom>
          <a:noFill/>
        </p:spPr>
        <p:txBody>
          <a:bodyPr wrap="square" rtlCol="0">
            <a:spAutoFit/>
          </a:bodyPr>
          <a:lstStyle>
            <a:defPPr>
              <a:defRPr kern="1200" smtId="4294967295"/>
            </a:defPPr>
          </a:lstStyle>
          <a:p>
            <a:r>
              <a:rPr lang="cs-CZ" sz="1400" smtClean="0">
                <a:solidFill>
                  <a:srgbClr val="FF0000"/>
                </a:solidFill>
              </a:rPr>
              <a:t>+-</a:t>
            </a:r>
            <a:endParaRPr lang="cs-CZ" sz="1400">
              <a:solidFill>
                <a:srgbClr val="FF0000"/>
              </a:solidFill>
            </a:endParaRPr>
          </a:p>
        </p:txBody>
      </p:sp>
      <p:sp>
        <p:nvSpPr>
          <p:cNvPr id="7" name="Zaoblený obdélník 6"/>
          <p:cNvSpPr/>
          <p:nvPr/>
        </p:nvSpPr>
        <p:spPr>
          <a:xfrm>
            <a:off x="481187" y="4970597"/>
            <a:ext cx="8424936" cy="1512168"/>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51450" lvl="1" indent="-171450" algn="just">
              <a:buFont typeface="Wingdings" panose="05000000000000000000" pitchFamily="2" charset="2"/>
              <a:buChar char="ð"/>
            </a:pPr>
            <a:r>
              <a:rPr lang="cs-CZ" sz="1400" b="0" i="1" smtClean="0">
                <a:solidFill>
                  <a:srgbClr val="FF0000"/>
                </a:solidFill>
              </a:rPr>
              <a:t>Soulad pravidla s požadavky Fiskální úmluvy → nápravný mechanismus</a:t>
            </a:r>
            <a:endParaRPr lang="en-US" sz="1400" b="0" i="1" smtClean="0">
              <a:solidFill>
                <a:srgbClr val="FF0000"/>
              </a:solidFill>
            </a:endParaRPr>
          </a:p>
          <a:p>
            <a:pPr marL="351450" lvl="1" indent="-171450" algn="just">
              <a:buFont typeface="Wingdings" panose="05000000000000000000" pitchFamily="2" charset="2"/>
              <a:buChar char="ð"/>
            </a:pPr>
            <a:r>
              <a:rPr lang="cs-CZ" sz="1400" b="0" i="1" smtClean="0">
                <a:solidFill>
                  <a:srgbClr val="FF0000"/>
                </a:solidFill>
              </a:rPr>
              <a:t>Zapojení NRR – bude stále nezávislá v hodnocení, pokud bude zapojena více než stanovisky a ex-post hodnocením?</a:t>
            </a:r>
          </a:p>
          <a:p>
            <a:pPr marL="351450" lvl="1" indent="-171450" algn="just">
              <a:buFont typeface="Wingdings" panose="05000000000000000000" pitchFamily="2" charset="2"/>
              <a:buChar char="ð"/>
            </a:pPr>
            <a:r>
              <a:rPr lang="cs-CZ" sz="1400" b="0" i="1" smtClean="0">
                <a:solidFill>
                  <a:srgbClr val="FF0000"/>
                </a:solidFill>
              </a:rPr>
              <a:t>Má MF dostatečné datové zdroje o ostatních jednotkách vládního sektoru?</a:t>
            </a:r>
          </a:p>
          <a:p>
            <a:pPr marL="351450" lvl="1" indent="-171450" algn="just">
              <a:buFont typeface="Wingdings" panose="05000000000000000000" pitchFamily="2" charset="2"/>
              <a:buChar char="ð"/>
            </a:pPr>
            <a:r>
              <a:rPr lang="cs-CZ" sz="1400" b="0" i="1" smtClean="0">
                <a:solidFill>
                  <a:srgbClr val="FF0000"/>
                </a:solidFill>
              </a:rPr>
              <a:t>Je pravidlo srozumitelné a transparentní pro politickou reprezentaci a širokou veřejnost?</a:t>
            </a:r>
            <a:endParaRPr lang="cs-CZ" sz="1400" b="0" i="1">
              <a:solidFill>
                <a:srgbClr val="FF0000"/>
              </a:solidFill>
            </a:endParaRPr>
          </a:p>
        </p:txBody>
      </p:sp>
    </p:spTree>
    <p:extLst>
      <p:ext uri="{BB962C8B-B14F-4D97-AF65-F5344CB8AC3E}">
        <p14:creationId xmlns:p14="http://schemas.microsoft.com/office/powerpoint/2010/main" val="776746151"/>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755576" y="404664"/>
            <a:ext cx="7920880" cy="782960"/>
          </a:xfrm>
        </p:spPr>
        <p:txBody>
          <a:bodyPr/>
          <a:lstStyle>
            <a:defPPr>
              <a:defRPr kern="1200" smtId="4294967295"/>
            </a:defPPr>
          </a:lstStyle>
          <a:p>
            <a:r>
              <a:rPr lang="cs-CZ" smtClean="0"/>
              <a:t>Hospodaření ÚSC </a:t>
            </a:r>
            <a:r>
              <a:rPr lang="cs-CZ" b="0" smtClean="0"/>
              <a:t>(čl. 13 ÚZ + § 13 až 19) </a:t>
            </a:r>
            <a:endParaRPr lang="cs-CZ" b="0"/>
          </a:p>
        </p:txBody>
      </p:sp>
      <p:sp>
        <p:nvSpPr>
          <p:cNvPr id="3" name="Zástupný symbol pro obsah 2"/>
          <p:cNvSpPr>
            <a:spLocks noGrp="1"/>
          </p:cNvSpPr>
          <p:nvPr>
            <p:ph idx="1"/>
          </p:nvPr>
        </p:nvSpPr>
        <p:spPr>
          <a:xfrm>
            <a:off x="755576" y="1340768"/>
            <a:ext cx="7816925" cy="4968552"/>
          </a:xfrm>
        </p:spPr>
        <p:txBody>
          <a:bodyPr/>
          <a:lstStyle>
            <a:defPPr>
              <a:defRPr kern="1200" smtId="4294967295"/>
            </a:defPPr>
          </a:lstStyle>
          <a:p>
            <a:pPr algn="just">
              <a:buFont typeface="Wingdings" pitchFamily="2" charset="2"/>
              <a:buChar char="ð"/>
            </a:pPr>
            <a:r>
              <a:rPr lang="cs-CZ" b="0" smtClean="0">
                <a:solidFill>
                  <a:schemeClr val="accent1"/>
                </a:solidFill>
              </a:rPr>
              <a:t>ÚSC </a:t>
            </a:r>
            <a:r>
              <a:rPr lang="cs-CZ" b="0">
                <a:solidFill>
                  <a:schemeClr val="accent1"/>
                </a:solidFill>
              </a:rPr>
              <a:t>hospodaří tak, aby výše jeho dluhu nepřekročila 60 % průměru jeho skutečných celkových příjmů za poslední 4 roky</a:t>
            </a:r>
          </a:p>
          <a:p>
            <a:pPr algn="just">
              <a:buFont typeface="Wingdings" pitchFamily="2" charset="2"/>
              <a:buChar char="ð"/>
            </a:pPr>
            <a:r>
              <a:rPr lang="cs-CZ" b="0" smtClean="0">
                <a:solidFill>
                  <a:schemeClr val="accent1"/>
                </a:solidFill>
              </a:rPr>
              <a:t>Dluh </a:t>
            </a:r>
            <a:r>
              <a:rPr lang="cs-CZ" b="0" smtClean="0"/>
              <a:t>= nesplacená jistina vydaného dluhopisu, přijatého úvěru, zápůjčky, návratné finanční výpomoci, závazek z plnění ze záruk a závazek z vystavené směnky </a:t>
            </a:r>
          </a:p>
          <a:p>
            <a:pPr algn="just">
              <a:buFont typeface="Wingdings" pitchFamily="2" charset="2"/>
              <a:buChar char="ð"/>
            </a:pPr>
            <a:r>
              <a:rPr lang="cs-CZ" b="0" smtClean="0">
                <a:solidFill>
                  <a:schemeClr val="accent1"/>
                </a:solidFill>
              </a:rPr>
              <a:t>Skutečné celkové příjmy </a:t>
            </a:r>
            <a:r>
              <a:rPr lang="cs-CZ" b="0" smtClean="0"/>
              <a:t>– očekává se omezení průtokových dotací (od r. 2015)</a:t>
            </a:r>
          </a:p>
          <a:p>
            <a:pPr algn="just">
              <a:buFont typeface="Wingdings" pitchFamily="2" charset="2"/>
              <a:buChar char="ð"/>
            </a:pPr>
            <a:r>
              <a:rPr lang="cs-CZ" b="0" smtClean="0"/>
              <a:t>Intenzivní ukazatel – není u něj nutné zohledňovat velikost, působnost … ÚSC  (nediskriminační charakter)</a:t>
            </a:r>
          </a:p>
          <a:p>
            <a:pPr algn="just">
              <a:buFont typeface="Wingdings" pitchFamily="2" charset="2"/>
              <a:buChar char="ð"/>
            </a:pPr>
            <a:r>
              <a:rPr lang="cs-CZ" b="0" smtClean="0"/>
              <a:t>Obdobné pravidlo: FR, SK, ES, RO, HU, EE </a:t>
            </a:r>
          </a:p>
          <a:p>
            <a:pPr algn="just">
              <a:buFont typeface="Wingdings" pitchFamily="2" charset="2"/>
              <a:buChar char="ð"/>
            </a:pPr>
            <a:r>
              <a:rPr lang="cs-CZ" b="0" smtClean="0"/>
              <a:t>V dalších pravidlech (zejm. výdajovém) ÚSC zahrnuty jen jako předpoklad – fiskální kritéria však hodnocena pro SVI jako celek</a:t>
            </a:r>
          </a:p>
          <a:p>
            <a:pPr algn="just">
              <a:buFont typeface="Wingdings" pitchFamily="2" charset="2"/>
              <a:buChar char="ð"/>
            </a:pPr>
            <a:r>
              <a:rPr lang="cs-CZ" b="0" smtClean="0"/>
              <a:t>Snaha zabránit předluženosti obcí a zaručit právo občanů na řádný výkon samosprávy  (často omezeno – exekuce….)</a:t>
            </a:r>
          </a:p>
          <a:p>
            <a:pPr algn="just"/>
            <a:endParaRPr lang="cs-CZ" smtClean="0"/>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2878383220"/>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755576" y="476672"/>
            <a:ext cx="7500937" cy="772120"/>
          </a:xfrm>
        </p:spPr>
        <p:txBody>
          <a:bodyPr/>
          <a:lstStyle>
            <a:defPPr>
              <a:defRPr kern="1200" smtId="4294967295"/>
            </a:defPPr>
          </a:lstStyle>
          <a:p>
            <a:r>
              <a:rPr lang="cs-CZ" smtClean="0"/>
              <a:t>Navržený postup nápravy</a:t>
            </a:r>
            <a:endParaRPr lang="cs-CZ"/>
          </a:p>
        </p:txBody>
      </p:sp>
      <p:sp>
        <p:nvSpPr>
          <p:cNvPr id="3" name="Zástupný symbol pro obsah 2"/>
          <p:cNvSpPr>
            <a:spLocks noGrp="1"/>
          </p:cNvSpPr>
          <p:nvPr>
            <p:ph idx="1"/>
          </p:nvPr>
        </p:nvSpPr>
        <p:spPr>
          <a:xfrm>
            <a:off x="827585" y="1556792"/>
            <a:ext cx="7848872" cy="4392489"/>
          </a:xfrm>
        </p:spPr>
        <p:txBody>
          <a:bodyPr/>
          <a:lstStyle>
            <a:defPPr>
              <a:defRPr kern="1200" smtId="4294967295"/>
            </a:defPPr>
          </a:lstStyle>
          <a:p>
            <a:endParaRPr lang="cs-CZ" smtClean="0"/>
          </a:p>
          <a:p>
            <a:pPr algn="just">
              <a:buFont typeface="Wingdings" pitchFamily="2" charset="2"/>
              <a:buChar char="ð"/>
            </a:pPr>
            <a:r>
              <a:rPr lang="cs-CZ" b="0" smtClean="0"/>
              <a:t>Snižování postupem stanoveným zákonem - 5 % z překročení ročně (zákon o pravidlech rozpočtové odpovědnosti)</a:t>
            </a:r>
          </a:p>
          <a:p>
            <a:pPr algn="just">
              <a:buFont typeface="Wingdings" pitchFamily="2" charset="2"/>
              <a:buChar char="ð"/>
            </a:pPr>
            <a:r>
              <a:rPr lang="cs-CZ" b="0" smtClean="0"/>
              <a:t>Nesníží-li ÚSC svůj dluh – možnost zadržet (pozastavit) výnos daní – ročně do 5 % překročení </a:t>
            </a:r>
          </a:p>
          <a:p>
            <a:pPr algn="just">
              <a:buFont typeface="Wingdings" pitchFamily="2" charset="2"/>
              <a:buChar char="ð"/>
            </a:pPr>
            <a:r>
              <a:rPr lang="cs-CZ" b="0" smtClean="0">
                <a:solidFill>
                  <a:schemeClr val="accent1"/>
                </a:solidFill>
              </a:rPr>
              <a:t>Snaha vyhnout se sankci – konstruktivní přístup</a:t>
            </a:r>
          </a:p>
          <a:p>
            <a:pPr lvl="1" algn="just"/>
            <a:r>
              <a:rPr lang="cs-CZ" b="0" smtClean="0">
                <a:solidFill>
                  <a:schemeClr val="accent1"/>
                </a:solidFill>
              </a:rPr>
              <a:t>zajištění plynulého snižování ukazatele</a:t>
            </a:r>
            <a:r>
              <a:rPr lang="cs-CZ" b="0" smtClean="0"/>
              <a:t>: splátka nebo zadržení                      (= vytvoření finanční rezervy na budoucí splátku)</a:t>
            </a:r>
          </a:p>
          <a:p>
            <a:pPr lvl="1" algn="just"/>
            <a:r>
              <a:rPr lang="cs-CZ" b="0" smtClean="0"/>
              <a:t>zadržený výnos daně </a:t>
            </a:r>
            <a:r>
              <a:rPr lang="cs-CZ" b="0" smtClean="0">
                <a:solidFill>
                  <a:schemeClr val="accent1"/>
                </a:solidFill>
              </a:rPr>
              <a:t>lze uvolnit pouze na splacení dluhového závazku </a:t>
            </a:r>
            <a:r>
              <a:rPr lang="cs-CZ" smtClean="0"/>
              <a:t> </a:t>
            </a:r>
            <a:r>
              <a:rPr lang="cs-CZ" b="0" smtClean="0"/>
              <a:t>ÚSC přijatého před zadržením (zadržený výnos daně je účelově vázán) </a:t>
            </a:r>
          </a:p>
          <a:p>
            <a:pPr lvl="1" algn="just"/>
            <a:endParaRPr lang="cs-CZ"/>
          </a:p>
          <a:p>
            <a:pPr algn="just">
              <a:buFont typeface="Wingdings" pitchFamily="2" charset="2"/>
              <a:buChar char="ð"/>
            </a:pPr>
            <a:r>
              <a:rPr lang="cs-CZ" b="0" smtClean="0">
                <a:solidFill>
                  <a:schemeClr val="accent1"/>
                </a:solidFill>
              </a:rPr>
              <a:t>Pro předlužené ÚSC</a:t>
            </a:r>
            <a:r>
              <a:rPr lang="cs-CZ" smtClean="0"/>
              <a:t> </a:t>
            </a:r>
            <a:r>
              <a:rPr lang="cs-CZ" b="0" smtClean="0"/>
              <a:t>– MS ČR připravuje legislativu pro postup oddlužení („insolvenční řízení“)</a:t>
            </a:r>
          </a:p>
          <a:p>
            <a:pPr lvl="1"/>
            <a:endParaRPr lang="cs-CZ"/>
          </a:p>
          <a:p>
            <a:endParaRPr lang="cs-CZ"/>
          </a:p>
        </p:txBody>
      </p:sp>
      <p:sp>
        <p:nvSpPr>
          <p:cNvPr id="4" name="Zástupný symbol pro zápatí 3"/>
          <p:cNvSpPr>
            <a:spLocks noGrp="1"/>
          </p:cNvSpPr>
          <p:nvPr>
            <p:ph type="ftr" sz="quarter" idx="10"/>
          </p:nvPr>
        </p:nvSpPr>
        <p:spPr>
          <a:xfrm>
            <a:off x="1043608" y="6470500"/>
            <a:ext cx="7461250" cy="359644"/>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870755201"/>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3" name="Zástupný symbol pro obsah 2"/>
          <p:cNvSpPr>
            <a:spLocks noGrp="1"/>
          </p:cNvSpPr>
          <p:nvPr>
            <p:ph idx="1"/>
          </p:nvPr>
        </p:nvSpPr>
        <p:spPr>
          <a:xfrm>
            <a:off x="323528" y="764704"/>
            <a:ext cx="8568952" cy="3600400"/>
          </a:xfrm>
        </p:spPr>
        <p:txBody>
          <a:bodyPr/>
          <a:lstStyle>
            <a:defPPr>
              <a:defRPr kern="1200" smtId="4294967295"/>
            </a:defPPr>
          </a:lstStyle>
          <a:p>
            <a:pPr algn="just">
              <a:buFont typeface="Wingdings" pitchFamily="2" charset="2"/>
              <a:buChar char="ð"/>
            </a:pPr>
            <a:r>
              <a:rPr lang="cs-CZ" sz="1700" b="0" smtClean="0"/>
              <a:t>Konec r. 2011 pravidlo by </a:t>
            </a:r>
            <a:r>
              <a:rPr lang="cs-CZ" sz="1700" b="0"/>
              <a:t>nedodrželo </a:t>
            </a:r>
            <a:r>
              <a:rPr lang="cs-CZ" sz="1700" b="0">
                <a:solidFill>
                  <a:schemeClr val="accent1"/>
                </a:solidFill>
              </a:rPr>
              <a:t>422 </a:t>
            </a:r>
            <a:r>
              <a:rPr lang="cs-CZ" sz="1700" b="0" smtClean="0">
                <a:solidFill>
                  <a:schemeClr val="accent1"/>
                </a:solidFill>
              </a:rPr>
              <a:t>Ú</a:t>
            </a:r>
            <a:r>
              <a:rPr lang="en-US" sz="1700" b="0" smtClean="0">
                <a:solidFill>
                  <a:schemeClr val="accent1"/>
                </a:solidFill>
              </a:rPr>
              <a:t>SC</a:t>
            </a:r>
            <a:r>
              <a:rPr lang="cs-CZ" sz="1700" b="0" smtClean="0">
                <a:solidFill>
                  <a:schemeClr val="accent1"/>
                </a:solidFill>
              </a:rPr>
              <a:t> </a:t>
            </a:r>
            <a:r>
              <a:rPr lang="cs-CZ" sz="1700" b="0" smtClean="0"/>
              <a:t>(32 měst, 3 statutární), 6</a:t>
            </a:r>
            <a:r>
              <a:rPr lang="cs-CZ" sz="1700" b="0"/>
              <a:t>, 8 </a:t>
            </a:r>
            <a:r>
              <a:rPr lang="cs-CZ" sz="1700" b="0" smtClean="0"/>
              <a:t>% obcí</a:t>
            </a:r>
            <a:r>
              <a:rPr lang="en-US" sz="1700" b="0" smtClean="0"/>
              <a:t>;</a:t>
            </a:r>
            <a:r>
              <a:rPr lang="cs-CZ" sz="1700" b="0" smtClean="0"/>
              <a:t> hodnota u krajů se pohybuje </a:t>
            </a:r>
            <a:r>
              <a:rPr lang="cs-CZ" sz="1700" b="0"/>
              <a:t>kolem 30 </a:t>
            </a:r>
            <a:r>
              <a:rPr lang="cs-CZ" sz="1700" b="0" smtClean="0"/>
              <a:t>% (! průtokové dotace – omezení od r. 2015) – r. 2012 již přes 500 obcí</a:t>
            </a:r>
            <a:r>
              <a:rPr lang="en-US" sz="1700" b="0" smtClean="0"/>
              <a:t>; na 4 </a:t>
            </a:r>
            <a:r>
              <a:rPr lang="cs-CZ" sz="1700" b="0" smtClean="0"/>
              <a:t>největší města připadá 1,5 p.b. vládního dluhu</a:t>
            </a:r>
          </a:p>
          <a:p>
            <a:pPr algn="just">
              <a:buFont typeface="Wingdings" pitchFamily="2" charset="2"/>
              <a:buChar char="ð"/>
            </a:pPr>
            <a:r>
              <a:rPr lang="cs-CZ" sz="1700" b="0"/>
              <a:t>– </a:t>
            </a:r>
            <a:r>
              <a:rPr lang="cs-CZ" sz="1700" b="0" smtClean="0"/>
              <a:t>V </a:t>
            </a:r>
            <a:r>
              <a:rPr lang="cs-CZ" sz="1700" b="0"/>
              <a:t>ČR 4. nejnižší nekonsolidované transfery mezi úrovněmi vlády, v zásadě vyrovnané hospodaření </a:t>
            </a:r>
            <a:r>
              <a:rPr lang="cs-CZ" sz="1700" b="0" smtClean="0"/>
              <a:t>subsektoru</a:t>
            </a:r>
            <a:r>
              <a:rPr lang="en-US" sz="1700" b="0" smtClean="0"/>
              <a:t>; </a:t>
            </a:r>
            <a:r>
              <a:rPr lang="en-US" sz="1700" b="0"/>
              <a:t>pod</a:t>
            </a:r>
            <a:r>
              <a:rPr lang="cs-CZ" sz="1700" b="0"/>
              <a:t>í</a:t>
            </a:r>
            <a:r>
              <a:rPr lang="en-US" sz="1700" b="0"/>
              <a:t>l</a:t>
            </a:r>
            <a:r>
              <a:rPr lang="cs-CZ" sz="1700" b="0"/>
              <a:t> </a:t>
            </a:r>
            <a:r>
              <a:rPr lang="en-US" sz="1700" b="0"/>
              <a:t>dluh</a:t>
            </a:r>
            <a:r>
              <a:rPr lang="cs-CZ" sz="1700" b="0"/>
              <a:t>u</a:t>
            </a:r>
            <a:r>
              <a:rPr lang="en-US" sz="1700" b="0"/>
              <a:t> S.1313</a:t>
            </a:r>
            <a:r>
              <a:rPr lang="cs-CZ" sz="1700" b="0"/>
              <a:t> na HDP je cca 2,8 % HDP (EU </a:t>
            </a:r>
            <a:r>
              <a:rPr lang="cs-CZ" sz="1700" b="0" smtClean="0"/>
              <a:t>27: </a:t>
            </a:r>
            <a:r>
              <a:rPr lang="cs-CZ" sz="1700" b="0"/>
              <a:t>6,1 %)</a:t>
            </a:r>
          </a:p>
          <a:p>
            <a:pPr algn="just">
              <a:buFont typeface="Wingdings" pitchFamily="2" charset="2"/>
              <a:buChar char="ð"/>
            </a:pPr>
            <a:r>
              <a:rPr lang="cs-CZ" sz="1700" b="0" smtClean="0">
                <a:solidFill>
                  <a:schemeClr val="accent1"/>
                </a:solidFill>
              </a:rPr>
              <a:t>U cca </a:t>
            </a:r>
            <a:r>
              <a:rPr lang="cs-CZ" sz="1700" b="0">
                <a:solidFill>
                  <a:schemeClr val="accent1"/>
                </a:solidFill>
              </a:rPr>
              <a:t>82 % obcí ukazatel pod 30 </a:t>
            </a:r>
            <a:r>
              <a:rPr lang="cs-CZ" sz="1700" b="0" smtClean="0">
                <a:solidFill>
                  <a:schemeClr val="accent1"/>
                </a:solidFill>
              </a:rPr>
              <a:t>% a </a:t>
            </a:r>
            <a:r>
              <a:rPr lang="cs-CZ" sz="1700" b="0">
                <a:solidFill>
                  <a:schemeClr val="accent1"/>
                </a:solidFill>
              </a:rPr>
              <a:t>56,8 % </a:t>
            </a:r>
            <a:r>
              <a:rPr lang="cs-CZ" sz="1700" b="0" smtClean="0">
                <a:solidFill>
                  <a:schemeClr val="accent1"/>
                </a:solidFill>
              </a:rPr>
              <a:t>obcí dokonce </a:t>
            </a:r>
            <a:r>
              <a:rPr lang="cs-CZ" sz="1700" b="0">
                <a:solidFill>
                  <a:schemeClr val="accent1"/>
                </a:solidFill>
              </a:rPr>
              <a:t>bez dluhu</a:t>
            </a:r>
            <a:r>
              <a:rPr lang="cs-CZ" sz="1700" b="0"/>
              <a:t>.</a:t>
            </a:r>
          </a:p>
          <a:p>
            <a:pPr algn="just">
              <a:buFont typeface="Wingdings" pitchFamily="2" charset="2"/>
              <a:buChar char="ð"/>
            </a:pPr>
            <a:r>
              <a:rPr lang="cs-CZ" sz="1700" b="0" smtClean="0"/>
              <a:t>Nejrychleji roste </a:t>
            </a:r>
            <a:r>
              <a:rPr lang="cs-CZ" sz="1700" b="0"/>
              <a:t>dluh malých obcí, </a:t>
            </a:r>
            <a:r>
              <a:rPr lang="cs-CZ" sz="1700" b="0" smtClean="0"/>
              <a:t>je zde ale jen malý podíl zadlužených obcí a zároveň vysoký podíl rizikových obcí. </a:t>
            </a:r>
            <a:endParaRPr lang="cs-CZ" sz="1700" b="0"/>
          </a:p>
          <a:p>
            <a:pPr algn="just">
              <a:buFont typeface="Wingdings" pitchFamily="2" charset="2"/>
              <a:buChar char="ð"/>
            </a:pPr>
            <a:r>
              <a:rPr lang="cs-CZ" sz="1800" b="0">
                <a:solidFill>
                  <a:schemeClr val="accent1"/>
                </a:solidFill>
              </a:rPr>
              <a:t>Důvody </a:t>
            </a:r>
            <a:r>
              <a:rPr lang="cs-CZ" sz="1800" b="0" smtClean="0">
                <a:solidFill>
                  <a:schemeClr val="accent1"/>
                </a:solidFill>
              </a:rPr>
              <a:t>porušení</a:t>
            </a:r>
            <a:r>
              <a:rPr lang="cs-CZ" sz="1600" smtClean="0"/>
              <a:t> </a:t>
            </a:r>
            <a:r>
              <a:rPr lang="cs-CZ" sz="1600" b="0" smtClean="0"/>
              <a:t>lze spatřovat v násl. oblastech</a:t>
            </a:r>
            <a:r>
              <a:rPr lang="cs-CZ" sz="1600" b="0" i="1" smtClean="0"/>
              <a:t>:</a:t>
            </a:r>
            <a:endParaRPr lang="cs-CZ" sz="1600" b="0" i="1"/>
          </a:p>
          <a:p>
            <a:pPr lvl="1" algn="just"/>
            <a:r>
              <a:rPr lang="cs-CZ" sz="1500" b="0" smtClean="0"/>
              <a:t>předfinancování </a:t>
            </a:r>
            <a:r>
              <a:rPr lang="cs-CZ" sz="1500" b="0"/>
              <a:t>projektů s přislíbenou podporou z EU</a:t>
            </a:r>
            <a:r>
              <a:rPr lang="en-US" sz="1500" b="0"/>
              <a:t> </a:t>
            </a:r>
            <a:r>
              <a:rPr lang="cs-CZ" sz="1500" b="0"/>
              <a:t>– problém </a:t>
            </a:r>
            <a:r>
              <a:rPr lang="cs-CZ" sz="1500" b="0" smtClean="0"/>
              <a:t>může </a:t>
            </a:r>
            <a:r>
              <a:rPr lang="cs-CZ" sz="1500" b="0"/>
              <a:t>eskalovat</a:t>
            </a:r>
          </a:p>
          <a:p>
            <a:pPr lvl="1" algn="just"/>
            <a:r>
              <a:rPr lang="cs-CZ" sz="1500" b="0" smtClean="0"/>
              <a:t>porušení </a:t>
            </a:r>
            <a:r>
              <a:rPr lang="cs-CZ" sz="1500" b="0"/>
              <a:t>rozpočtové </a:t>
            </a:r>
            <a:r>
              <a:rPr lang="cs-CZ" sz="1500" b="0" smtClean="0"/>
              <a:t>kázně (dotace  - 376 státních titulů</a:t>
            </a:r>
            <a:r>
              <a:rPr lang="en-US" sz="1500" b="0" smtClean="0"/>
              <a:t>;</a:t>
            </a:r>
            <a:r>
              <a:rPr lang="cs-CZ" sz="1500" b="0" smtClean="0"/>
              <a:t> cca 50 % příjmů obcí – rizika u inv. dotací) </a:t>
            </a:r>
            <a:endParaRPr lang="cs-CZ" sz="1500" b="0"/>
          </a:p>
          <a:p>
            <a:pPr lvl="1" algn="just"/>
            <a:r>
              <a:rPr lang="cs-CZ" sz="1500" b="0" smtClean="0"/>
              <a:t>volatilita rozpočtu (změny RUD, ekonomický vývoj, malé obce mají méně stabilní příjmy atd.)</a:t>
            </a:r>
            <a:endParaRPr lang="cs-CZ" sz="1500" b="0"/>
          </a:p>
          <a:p>
            <a:pPr algn="just">
              <a:buFont typeface="Wingdings" pitchFamily="2" charset="2"/>
              <a:buChar char="ð"/>
            </a:pPr>
            <a:r>
              <a:rPr lang="cs-CZ" sz="1800" b="0" smtClean="0"/>
              <a:t>MF ČR  - metodická podporu při čerpání dotací - </a:t>
            </a:r>
            <a:r>
              <a:rPr lang="cs-CZ" sz="1800" b="0"/>
              <a:t>pro malé a střední obce </a:t>
            </a:r>
            <a:endParaRPr lang="cs-CZ" sz="1800" b="0" smtClean="0"/>
          </a:p>
        </p:txBody>
      </p:sp>
      <p:sp>
        <p:nvSpPr>
          <p:cNvPr id="7" name="Nadpis 1"/>
          <p:cNvSpPr>
            <a:spLocks noGrp="1"/>
          </p:cNvSpPr>
          <p:nvPr>
            <p:ph type="title"/>
          </p:nvPr>
        </p:nvSpPr>
        <p:spPr>
          <a:xfrm>
            <a:off x="395536" y="0"/>
            <a:ext cx="7284913" cy="710952"/>
          </a:xfrm>
        </p:spPr>
        <p:txBody>
          <a:bodyPr/>
          <a:lstStyle>
            <a:defPPr>
              <a:defRPr kern="1200" smtId="4294967295"/>
            </a:defPPr>
          </a:lstStyle>
          <a:p>
            <a:r>
              <a:rPr lang="cs-CZ" sz="3200" smtClean="0"/>
              <a:t>Aktuální stav</a:t>
            </a:r>
            <a:endParaRPr lang="cs-CZ" sz="3200"/>
          </a:p>
        </p:txBody>
      </p:sp>
      <p:sp>
        <p:nvSpPr>
          <p:cNvPr id="8" name="Zástupný symbol pro zápatí 3"/>
          <p:cNvSpPr txBox="1"/>
          <p:nvPr/>
        </p:nvSpPr>
        <p:spPr bwMode="auto">
          <a:xfrm>
            <a:off x="1115616" y="6525342"/>
            <a:ext cx="746125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anchor="ctr" anchorCtr="0" compatLnSpc="1">
            <a:prstTxWarp prst="textNoShape">
              <a:avLst/>
            </a:prstTxWarp>
          </a:bodyPr>
          <a:lstStyle>
            <a:defPPr>
              <a:defRPr lang="cs-CZ"/>
            </a:defPPr>
            <a:lvl1pPr algn="ctr" rtl="0" fontAlgn="base">
              <a:spcBef>
                <a:spcPct val="0"/>
              </a:spcBef>
              <a:spcAft>
                <a:spcPct val="0"/>
              </a:spcAft>
              <a:defRPr sz="1200" b="0" kern="1200">
                <a:solidFill>
                  <a:srgbClr val="17375E"/>
                </a:solidFill>
                <a:latin typeface="Calibri" pitchFamily="34" charset="0"/>
                <a:ea typeface="+mn-ea"/>
                <a:cs typeface="Arial"/>
              </a:defRPr>
            </a:lvl1pPr>
            <a:lvl2pPr marL="457200" algn="l" rtl="0" fontAlgn="base">
              <a:spcBef>
                <a:spcPct val="0"/>
              </a:spcBef>
              <a:spcAft>
                <a:spcPct val="0"/>
              </a:spcAft>
              <a:defRPr sz="2400" b="1" kern="1200">
                <a:solidFill>
                  <a:schemeClr val="tx1"/>
                </a:solidFill>
                <a:latin typeface="Calibri" pitchFamily="34" charset="0"/>
                <a:ea typeface="+mn-ea"/>
                <a:cs typeface="Arial"/>
              </a:defRPr>
            </a:lvl2pPr>
            <a:lvl3pPr marL="914400" algn="l" rtl="0" fontAlgn="base">
              <a:spcBef>
                <a:spcPct val="0"/>
              </a:spcBef>
              <a:spcAft>
                <a:spcPct val="0"/>
              </a:spcAft>
              <a:defRPr sz="2400" b="1" kern="1200">
                <a:solidFill>
                  <a:schemeClr val="tx1"/>
                </a:solidFill>
                <a:latin typeface="Calibri" pitchFamily="34" charset="0"/>
                <a:ea typeface="+mn-ea"/>
                <a:cs typeface="Arial"/>
              </a:defRPr>
            </a:lvl3pPr>
            <a:lvl4pPr marL="1371600" algn="l" rtl="0" fontAlgn="base">
              <a:spcBef>
                <a:spcPct val="0"/>
              </a:spcBef>
              <a:spcAft>
                <a:spcPct val="0"/>
              </a:spcAft>
              <a:defRPr sz="2400" b="1" kern="1200">
                <a:solidFill>
                  <a:schemeClr val="tx1"/>
                </a:solidFill>
                <a:latin typeface="Calibri" pitchFamily="34" charset="0"/>
                <a:ea typeface="+mn-ea"/>
                <a:cs typeface="Arial"/>
              </a:defRPr>
            </a:lvl4pPr>
            <a:lvl5pPr marL="1828800" algn="l" rtl="0" fontAlgn="base">
              <a:spcBef>
                <a:spcPct val="0"/>
              </a:spcBef>
              <a:spcAft>
                <a:spcPct val="0"/>
              </a:spcAft>
              <a:defRPr sz="2400" b="1" kern="1200">
                <a:solidFill>
                  <a:schemeClr val="tx1"/>
                </a:solidFill>
                <a:latin typeface="Calibri" pitchFamily="34" charset="0"/>
                <a:ea typeface="+mn-ea"/>
                <a:cs typeface="Arial"/>
              </a:defRPr>
            </a:lvl5pPr>
            <a:lvl6pPr marL="2286000" algn="l" defTabSz="914400" rtl="0" eaLnBrk="1" latinLnBrk="0" hangingPunct="1">
              <a:defRPr sz="2400" b="1" kern="1200">
                <a:solidFill>
                  <a:schemeClr val="tx1"/>
                </a:solidFill>
                <a:latin typeface="Calibri" pitchFamily="34" charset="0"/>
                <a:ea typeface="+mn-ea"/>
                <a:cs typeface="Arial"/>
              </a:defRPr>
            </a:lvl6pPr>
            <a:lvl7pPr marL="2743200" algn="l" defTabSz="914400" rtl="0" eaLnBrk="1" latinLnBrk="0" hangingPunct="1">
              <a:defRPr sz="2400" b="1" kern="1200">
                <a:solidFill>
                  <a:schemeClr val="tx1"/>
                </a:solidFill>
                <a:latin typeface="Calibri" pitchFamily="34" charset="0"/>
                <a:ea typeface="+mn-ea"/>
                <a:cs typeface="Arial"/>
              </a:defRPr>
            </a:lvl7pPr>
            <a:lvl8pPr marL="3200400" algn="l" defTabSz="914400" rtl="0" eaLnBrk="1" latinLnBrk="0" hangingPunct="1">
              <a:defRPr sz="2400" b="1" kern="1200">
                <a:solidFill>
                  <a:schemeClr val="tx1"/>
                </a:solidFill>
                <a:latin typeface="Calibri" pitchFamily="34" charset="0"/>
                <a:ea typeface="+mn-ea"/>
                <a:cs typeface="Arial"/>
              </a:defRPr>
            </a:lvl8pPr>
            <a:lvl9pPr marL="3657600" algn="l" defTabSz="914400" rtl="0" eaLnBrk="1" latinLnBrk="0" hangingPunct="1">
              <a:defRPr sz="2400" b="1" kern="1200">
                <a:solidFill>
                  <a:schemeClr val="tx1"/>
                </a:solidFill>
                <a:latin typeface="Calibri" pitchFamily="34" charset="0"/>
                <a:ea typeface="+mn-ea"/>
                <a:cs typeface="Arial"/>
              </a:defRPr>
            </a:lvl9pPr>
          </a:lstStyle>
          <a:p>
            <a:pPr>
              <a:defRPr/>
            </a:pPr>
            <a:r>
              <a:rPr lang="cs-CZ">
                <a:solidFill>
                  <a:schemeClr val="bg1"/>
                </a:solidFill>
                <a:cs typeface="Calibri" pitchFamily="34" charset="0"/>
              </a:rPr>
              <a:t>Seminář – Odbor Finanční politika – Smilovice 25. října 2013</a:t>
            </a:r>
          </a:p>
        </p:txBody>
      </p:sp>
      <p:graphicFrame>
        <p:nvGraphicFramePr>
          <p:cNvPr id="9" name="Graf 8"/>
          <p:cNvGraphicFramePr/>
          <p:nvPr>
            <p:extLst>
              <p:ext uri="{D42A27DB-BD31-4B8C-83A1-F6EECF244321}">
                <p14:modId xmlns:p14="http://schemas.microsoft.com/office/powerpoint/2010/main" val="2560188182"/>
              </p:ext>
            </p:extLst>
          </p:nvPr>
        </p:nvGraphicFramePr>
        <p:xfrm>
          <a:off x="899592" y="4577479"/>
          <a:ext cx="7324725" cy="2066925"/>
        </p:xfrm>
        <a:graphic>
          <a:graphicData uri="http://schemas.openxmlformats.org/drawingml/2006/chart">
            <c:chart xmlns:c="http://schemas.openxmlformats.org/drawingml/2006/chart" r:id="rId3"/>
          </a:graphicData>
        </a:graphic>
      </p:graphicFrame>
    </p:spTree>
    <p:extLst>
      <p:ext uri="{BB962C8B-B14F-4D97-AF65-F5344CB8AC3E}">
        <p14:creationId xmlns:p14="http://schemas.microsoft.com/office/powerpoint/2010/main" val="818992733"/>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23528" y="116632"/>
            <a:ext cx="8208912" cy="792088"/>
          </a:xfrm>
        </p:spPr>
        <p:txBody>
          <a:bodyPr/>
          <a:lstStyle>
            <a:defPPr>
              <a:defRPr kern="1200" smtId="4294967295"/>
            </a:defPPr>
          </a:lstStyle>
          <a:p>
            <a:pPr lvl="0"/>
            <a:r>
              <a:rPr lang="cs-CZ" sz="3200" smtClean="0"/>
              <a:t>4. SŘEDNĚDOBÉ ROZPOČTOVÉ RÁMCE</a:t>
            </a:r>
            <a:endParaRPr lang="cs-CZ" sz="3200"/>
          </a:p>
        </p:txBody>
      </p:sp>
      <p:sp>
        <p:nvSpPr>
          <p:cNvPr id="3" name="Zástupný symbol pro obsah 2"/>
          <p:cNvSpPr>
            <a:spLocks noGrp="1"/>
          </p:cNvSpPr>
          <p:nvPr>
            <p:ph idx="1"/>
          </p:nvPr>
        </p:nvSpPr>
        <p:spPr>
          <a:xfrm>
            <a:off x="359532" y="1124744"/>
            <a:ext cx="8496943" cy="5184576"/>
          </a:xfrm>
        </p:spPr>
        <p:txBody>
          <a:bodyPr/>
          <a:lstStyle>
            <a:defPPr>
              <a:defRPr kern="1200" smtId="4294967295"/>
            </a:defPPr>
          </a:lstStyle>
          <a:p>
            <a:pPr marL="0" indent="0" algn="just">
              <a:buNone/>
            </a:pPr>
            <a:endParaRPr lang="cs-CZ" sz="1400" b="0" i="1" smtClean="0"/>
          </a:p>
          <a:p>
            <a:pPr marL="0" indent="0" algn="just">
              <a:buNone/>
            </a:pPr>
            <a:endParaRPr lang="cs-CZ" sz="1400" b="0" i="1" smtClean="0"/>
          </a:p>
          <a:p>
            <a:pPr marL="0" indent="0" algn="just">
              <a:buNone/>
            </a:pPr>
            <a:endParaRPr lang="cs-CZ" sz="1400" b="0" i="1"/>
          </a:p>
          <a:p>
            <a:pPr marL="0" indent="0" algn="just">
              <a:buNone/>
            </a:pPr>
            <a:endParaRPr lang="cs-CZ" sz="1300" b="0" i="1" smtClean="0"/>
          </a:p>
          <a:p>
            <a:pPr marL="0" indent="0" algn="just">
              <a:buNone/>
            </a:pPr>
            <a:endParaRPr lang="cs-CZ" sz="1300" b="0" i="1" smtClean="0"/>
          </a:p>
          <a:p>
            <a:pPr marL="0" indent="0" algn="just">
              <a:buNone/>
            </a:pPr>
            <a:endParaRPr lang="cs-CZ" sz="1300" b="0" i="1" smtClean="0"/>
          </a:p>
          <a:p>
            <a:pPr marL="0" indent="0" algn="just">
              <a:buNone/>
            </a:pPr>
            <a:r>
              <a:rPr lang="cs-CZ" sz="1300" b="0" i="1" smtClean="0"/>
              <a:t>§ </a:t>
            </a:r>
            <a:r>
              <a:rPr lang="cs-CZ" sz="1300" b="0" i="1"/>
              <a:t>9</a:t>
            </a:r>
          </a:p>
          <a:p>
            <a:pPr marL="0" indent="0" algn="just">
              <a:buNone/>
            </a:pPr>
            <a:endParaRPr lang="cs-CZ" sz="1300" i="1" smtClean="0"/>
          </a:p>
          <a:p>
            <a:pPr marL="0" indent="0" algn="just">
              <a:buNone/>
            </a:pPr>
            <a:r>
              <a:rPr lang="cs-CZ" sz="1400" smtClean="0"/>
              <a:t>§ 9 návrhu </a:t>
            </a:r>
            <a:r>
              <a:rPr lang="cs-CZ" sz="1400"/>
              <a:t>zákona o pravidlech rozpočtové </a:t>
            </a:r>
            <a:r>
              <a:rPr lang="cs-CZ" sz="1400" smtClean="0"/>
              <a:t>odpovědnosti</a:t>
            </a:r>
            <a:endParaRPr lang="cs-CZ" sz="1300" i="1"/>
          </a:p>
          <a:p>
            <a:pPr marL="0" indent="0" algn="just">
              <a:buNone/>
            </a:pPr>
            <a:r>
              <a:rPr lang="cs-CZ" sz="1200" i="1" smtClean="0"/>
              <a:t>Rozpočtová </a:t>
            </a:r>
            <a:r>
              <a:rPr lang="cs-CZ" sz="1200" i="1"/>
              <a:t>strategie sektoru veřejných institucí</a:t>
            </a:r>
          </a:p>
          <a:p>
            <a:pPr marL="0" indent="0" algn="just">
              <a:buNone/>
            </a:pPr>
            <a:r>
              <a:rPr lang="cs-CZ" sz="1200" b="0" i="1"/>
              <a:t>(1) Rozpočtová strategie sektoru veřejných institucí (dále jen „strategie“), </a:t>
            </a:r>
            <a:r>
              <a:rPr lang="cs-CZ" sz="1200" b="0" i="1" u="sng"/>
              <a:t>která </a:t>
            </a:r>
            <a:r>
              <a:rPr lang="cs-CZ" sz="1200" b="0" i="1" u="sng" smtClean="0"/>
              <a:t>vychází z makroekonomické  prognózy a </a:t>
            </a:r>
            <a:r>
              <a:rPr lang="cs-CZ" sz="1200" b="0" i="1" u="sng"/>
              <a:t>prognózy celkových příjmů </a:t>
            </a:r>
            <a:r>
              <a:rPr lang="cs-CZ" sz="1200" b="0" i="1" u="sng" smtClean="0"/>
              <a:t>sektoru veřejných </a:t>
            </a:r>
            <a:r>
              <a:rPr lang="cs-CZ" sz="1200" b="0" i="1" u="sng"/>
              <a:t>institucí</a:t>
            </a:r>
            <a:r>
              <a:rPr lang="cs-CZ" sz="1200" b="0" i="1"/>
              <a:t>, </a:t>
            </a:r>
            <a:r>
              <a:rPr lang="cs-CZ" sz="1200" b="0" i="1" smtClean="0"/>
              <a:t>je součástí </a:t>
            </a:r>
            <a:r>
              <a:rPr lang="cs-CZ" sz="1200" b="0" i="1"/>
              <a:t>konvergenčního </a:t>
            </a:r>
            <a:r>
              <a:rPr lang="cs-CZ" sz="1200" b="0" i="1" smtClean="0"/>
              <a:t>programu. </a:t>
            </a:r>
            <a:r>
              <a:rPr lang="cs-CZ" sz="1200" b="0" i="1" u="sng"/>
              <a:t>Strategii vypracuje </a:t>
            </a:r>
            <a:r>
              <a:rPr lang="cs-CZ" sz="1200" b="0" i="1" u="sng" smtClean="0"/>
              <a:t>každoročně ministerstvo </a:t>
            </a:r>
            <a:r>
              <a:rPr lang="cs-CZ" sz="1200" b="0" i="1" u="sng"/>
              <a:t>nejméně </a:t>
            </a:r>
            <a:r>
              <a:rPr lang="cs-CZ" sz="1200" b="0" i="1" u="sng" smtClean="0"/>
              <a:t>na období </a:t>
            </a:r>
            <a:r>
              <a:rPr lang="cs-CZ" sz="1200" b="0" i="1" u="sng"/>
              <a:t>následujících 3 let</a:t>
            </a:r>
            <a:r>
              <a:rPr lang="cs-CZ" sz="1200" b="0" i="1"/>
              <a:t>.</a:t>
            </a:r>
          </a:p>
          <a:p>
            <a:pPr marL="0" indent="0" algn="just">
              <a:buNone/>
            </a:pPr>
            <a:r>
              <a:rPr lang="cs-CZ" sz="1200" b="0" i="1"/>
              <a:t>(2) Strategie </a:t>
            </a:r>
            <a:r>
              <a:rPr lang="cs-CZ" sz="1200" b="0" i="1" smtClean="0"/>
              <a:t>obsahuje </a:t>
            </a:r>
            <a:endParaRPr lang="cs-CZ" sz="1200" b="0" i="1"/>
          </a:p>
          <a:p>
            <a:pPr marL="0" indent="0" algn="just">
              <a:buNone/>
            </a:pPr>
            <a:r>
              <a:rPr lang="cs-CZ" sz="1200" b="0" i="1" smtClean="0"/>
              <a:t>	a</a:t>
            </a:r>
            <a:r>
              <a:rPr lang="cs-CZ" sz="1200" b="0" i="1"/>
              <a:t>) celkové výdaje sektoru veřejných institucí stanovené podle § 10, a to jednou částkou </a:t>
            </a:r>
            <a:r>
              <a:rPr lang="cs-CZ" sz="1200" b="0" i="1" smtClean="0"/>
              <a:t>na každý </a:t>
            </a:r>
            <a:r>
              <a:rPr lang="cs-CZ" sz="1200" b="0" i="1"/>
              <a:t>z roků,</a:t>
            </a:r>
          </a:p>
          <a:p>
            <a:pPr marL="0" indent="0" algn="just">
              <a:buNone/>
            </a:pPr>
            <a:r>
              <a:rPr lang="cs-CZ" sz="1200" b="0" i="1" smtClean="0"/>
              <a:t>	b</a:t>
            </a:r>
            <a:r>
              <a:rPr lang="cs-CZ" sz="1200" b="0" i="1"/>
              <a:t>) výdajové rámce státního rozpočtu a státních fondů podle § 12, a to jednou částkou </a:t>
            </a:r>
            <a:r>
              <a:rPr lang="cs-CZ" sz="1200" b="0" i="1" smtClean="0"/>
              <a:t>na každý </a:t>
            </a:r>
            <a:r>
              <a:rPr lang="cs-CZ" sz="1200" b="0" i="1"/>
              <a:t>z roků,</a:t>
            </a:r>
          </a:p>
          <a:p>
            <a:pPr marL="0" indent="0" algn="just">
              <a:buNone/>
            </a:pPr>
            <a:r>
              <a:rPr lang="cs-CZ" sz="1200" b="0" i="1" smtClean="0"/>
              <a:t>	c</a:t>
            </a:r>
            <a:r>
              <a:rPr lang="cs-CZ" sz="1200" b="0" i="1"/>
              <a:t>) </a:t>
            </a:r>
            <a:r>
              <a:rPr lang="cs-CZ" sz="1200" b="0" i="1" u="sng"/>
              <a:t>postup stanovení celkových výdajových rámců státního rozpočtu a státních fondů </a:t>
            </a:r>
            <a:r>
              <a:rPr lang="cs-CZ" sz="1200" b="0" i="1" u="sng" smtClean="0"/>
              <a:t>podle § </a:t>
            </a:r>
            <a:r>
              <a:rPr lang="cs-CZ" sz="1200" b="0" i="1" u="sng"/>
              <a:t>12</a:t>
            </a:r>
            <a:r>
              <a:rPr lang="cs-CZ" sz="1200" b="0" i="1"/>
              <a:t>,</a:t>
            </a:r>
          </a:p>
          <a:p>
            <a:pPr marL="0" indent="0" algn="just">
              <a:buNone/>
            </a:pPr>
            <a:r>
              <a:rPr lang="cs-CZ" sz="1200" b="0" i="1" smtClean="0"/>
              <a:t>	d</a:t>
            </a:r>
            <a:r>
              <a:rPr lang="cs-CZ" sz="1200" b="0" i="1"/>
              <a:t>) </a:t>
            </a:r>
            <a:r>
              <a:rPr lang="cs-CZ" sz="1200" b="0" i="1" u="sng"/>
              <a:t>prognózy hlavních položek příjmů a výdajů sektoru veřejných institucí při </a:t>
            </a:r>
            <a:r>
              <a:rPr lang="cs-CZ" sz="1200" b="0" i="1" u="sng" smtClean="0"/>
              <a:t>nezměněných </a:t>
            </a:r>
            <a:r>
              <a:rPr lang="pl-PL" sz="1200" b="0" i="1" u="sng" smtClean="0"/>
              <a:t>hospodářských </a:t>
            </a:r>
            <a:r>
              <a:rPr lang="pl-PL" sz="1200" b="0" i="1" smtClean="0"/>
              <a:t>	    	    </a:t>
            </a:r>
            <a:r>
              <a:rPr lang="pl-PL" sz="1200" b="0" i="1" u="sng" smtClean="0"/>
              <a:t>politikách, a </a:t>
            </a:r>
            <a:r>
              <a:rPr lang="pl-PL" sz="1200" b="0" i="1" u="sng"/>
              <a:t>to jednou částkou na každý z roků</a:t>
            </a:r>
            <a:r>
              <a:rPr lang="pl-PL" sz="1200" b="0" i="1" smtClean="0"/>
              <a:t>,</a:t>
            </a:r>
          </a:p>
          <a:p>
            <a:pPr marL="0" indent="0" algn="just">
              <a:buNone/>
            </a:pPr>
            <a:r>
              <a:rPr lang="cs-CZ" sz="1200" b="0" i="1" smtClean="0"/>
              <a:t>	e</a:t>
            </a:r>
            <a:r>
              <a:rPr lang="cs-CZ" sz="1200" b="0" i="1"/>
              <a:t>) </a:t>
            </a:r>
            <a:r>
              <a:rPr lang="cs-CZ" sz="1200" b="0" i="1" u="sng"/>
              <a:t>popis dopadů plánovaných střednědobých hospodářských </a:t>
            </a:r>
            <a:r>
              <a:rPr lang="cs-CZ" sz="1200" b="0" i="1" u="sng" smtClean="0"/>
              <a:t>politik </a:t>
            </a:r>
            <a:r>
              <a:rPr lang="cs-CZ" sz="1200" b="0" i="1" u="sng"/>
              <a:t>na sektor </a:t>
            </a:r>
            <a:r>
              <a:rPr lang="cs-CZ" sz="1200" b="0" i="1" u="sng" smtClean="0"/>
              <a:t>veřejných institucí v členění </a:t>
            </a:r>
            <a:r>
              <a:rPr lang="cs-CZ" sz="1200" b="0" i="1" smtClean="0"/>
              <a:t>	          	    </a:t>
            </a:r>
            <a:r>
              <a:rPr lang="cs-CZ" sz="1200" b="0" i="1" u="sng" smtClean="0"/>
              <a:t>podle hlavních </a:t>
            </a:r>
            <a:r>
              <a:rPr lang="cs-CZ" sz="1200" b="0" i="1" u="sng"/>
              <a:t>položek příjmů a výdajů z popisu je zřejmý </a:t>
            </a:r>
            <a:r>
              <a:rPr lang="cs-CZ" sz="1200" b="0" i="1" u="sng" smtClean="0"/>
              <a:t>postup dosažení </a:t>
            </a:r>
            <a:r>
              <a:rPr lang="cs-CZ" sz="1200" b="0" i="1" u="sng"/>
              <a:t>střednědobého rozpočtového </a:t>
            </a:r>
            <a:r>
              <a:rPr lang="cs-CZ" sz="1200" b="0" i="1" u="sng" smtClean="0"/>
              <a:t>cíle </a:t>
            </a:r>
            <a:r>
              <a:rPr lang="cs-CZ" sz="1200" b="0" i="1" smtClean="0"/>
              <a:t>	    	    </a:t>
            </a:r>
            <a:r>
              <a:rPr lang="cs-CZ" sz="1200" b="0" i="1" u="sng" smtClean="0"/>
              <a:t>stanoveného v konvergenčnímu program podle přímo </a:t>
            </a:r>
            <a:r>
              <a:rPr lang="cs-CZ" sz="1200" b="0" i="1" u="sng"/>
              <a:t>použitelného předpisu Evropské </a:t>
            </a:r>
            <a:r>
              <a:rPr lang="cs-CZ" sz="1200" b="0" i="1" u="sng" smtClean="0"/>
              <a:t>unie </a:t>
            </a:r>
            <a:r>
              <a:rPr lang="cs-CZ" sz="1200" b="0" i="1" u="sng"/>
              <a:t>ve srovnání s</a:t>
            </a:r>
            <a:r>
              <a:rPr lang="cs-CZ" sz="1200" b="0" i="1"/>
              <a:t> </a:t>
            </a:r>
            <a:r>
              <a:rPr lang="cs-CZ" sz="1200" b="0" i="1" smtClean="0"/>
              <a:t>		    </a:t>
            </a:r>
            <a:r>
              <a:rPr lang="cs-CZ" sz="1200" b="0" i="1" u="sng" smtClean="0"/>
              <a:t>prognózami při nezměněných </a:t>
            </a:r>
            <a:r>
              <a:rPr lang="cs-CZ" sz="1200" b="0" i="1" u="sng"/>
              <a:t>hospodářských politikách</a:t>
            </a:r>
            <a:r>
              <a:rPr lang="cs-CZ" sz="1200" b="0" i="1"/>
              <a:t>,</a:t>
            </a:r>
          </a:p>
          <a:p>
            <a:pPr marL="0" indent="0" algn="just">
              <a:buNone/>
            </a:pPr>
            <a:r>
              <a:rPr lang="cs-CZ" sz="1200" b="0" i="1" smtClean="0"/>
              <a:t>	f</a:t>
            </a:r>
            <a:r>
              <a:rPr lang="cs-CZ" sz="1200" b="0" i="1"/>
              <a:t>) </a:t>
            </a:r>
            <a:r>
              <a:rPr lang="cs-CZ" sz="1200" b="0" i="1" u="sng"/>
              <a:t>finanční vztahy státního rozpočtu k rozpočtům územních samosprávných celků</a:t>
            </a:r>
            <a:r>
              <a:rPr lang="cs-CZ" sz="1200" b="0" i="1"/>
              <a:t>,</a:t>
            </a:r>
          </a:p>
          <a:p>
            <a:pPr marL="0" indent="0" algn="just">
              <a:buNone/>
            </a:pPr>
            <a:r>
              <a:rPr lang="cs-CZ" sz="1200" b="0" i="1" smtClean="0"/>
              <a:t>	g</a:t>
            </a:r>
            <a:r>
              <a:rPr lang="cs-CZ" sz="1200" b="0" i="1"/>
              <a:t>) </a:t>
            </a:r>
            <a:r>
              <a:rPr lang="cs-CZ" sz="1200" b="0" i="1" u="sng"/>
              <a:t>finanční vztahy státního rozpočtu k rozpočtům veřejných institucí podle § 2 písm. g) a </a:t>
            </a:r>
            <a:r>
              <a:rPr lang="cs-CZ" sz="1200" b="0" i="1" u="sng" smtClean="0"/>
              <a:t>ke zvláštnímu účtu</a:t>
            </a:r>
            <a:r>
              <a:rPr lang="cs-CZ" sz="1200" b="0" i="1" smtClean="0"/>
              <a:t> 	</a:t>
            </a:r>
            <a:r>
              <a:rPr lang="cs-CZ" sz="1200" b="0" i="1" u="sng" smtClean="0"/>
              <a:t>     </a:t>
            </a:r>
            <a:r>
              <a:rPr lang="cs-CZ" sz="1200" b="0" i="1" smtClean="0"/>
              <a:t>	    </a:t>
            </a:r>
            <a:r>
              <a:rPr lang="cs-CZ" sz="1200" b="0" i="1" u="sng" smtClean="0"/>
              <a:t>všeobecného </a:t>
            </a:r>
            <a:r>
              <a:rPr lang="cs-CZ" sz="1200" b="0" i="1" u="sng"/>
              <a:t>zdravotního </a:t>
            </a:r>
            <a:r>
              <a:rPr lang="cs-CZ" sz="1200" b="0" i="1" u="sng" smtClean="0"/>
              <a:t>pojištění</a:t>
            </a:r>
            <a:r>
              <a:rPr lang="cs-CZ" sz="1200" b="0" i="1" smtClean="0"/>
              <a:t>.</a:t>
            </a:r>
            <a:endParaRPr lang="cs-CZ" sz="1200" b="0" i="1"/>
          </a:p>
          <a:p>
            <a:pPr marL="0" indent="0" algn="just">
              <a:buNone/>
            </a:pPr>
            <a:r>
              <a:rPr lang="cs-CZ" sz="1200" b="0" i="1"/>
              <a:t>(3) Ministerstvo předkládá návrh strategie vládě tak, aby jej projednala do 30. </a:t>
            </a:r>
            <a:r>
              <a:rPr lang="cs-CZ" sz="1200" b="0" i="1" smtClean="0"/>
              <a:t>dubna téhož roku.</a:t>
            </a:r>
            <a:endParaRPr lang="pl-PL" sz="1200" b="0" i="1" smtClean="0"/>
          </a:p>
          <a:p>
            <a:pPr marL="0" indent="0" algn="just">
              <a:buNone/>
            </a:pPr>
            <a:endParaRPr lang="cs-CZ" sz="1400" i="1"/>
          </a:p>
        </p:txBody>
      </p:sp>
      <p:sp>
        <p:nvSpPr>
          <p:cNvPr id="4" name="Zástupný symbol pro zápatí 3"/>
          <p:cNvSpPr>
            <a:spLocks noGrp="1"/>
          </p:cNvSpPr>
          <p:nvPr>
            <p:ph type="ftr" sz="quarter" idx="10"/>
          </p:nvPr>
        </p:nvSpPr>
        <p:spPr>
          <a:xfrm>
            <a:off x="1115616" y="6619875"/>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a:p>
            <a:pPr>
              <a:defRPr/>
            </a:pPr>
            <a:endParaRPr lang="cs-CZ"/>
          </a:p>
        </p:txBody>
      </p:sp>
      <p:sp>
        <p:nvSpPr>
          <p:cNvPr id="7" name="Zástupný symbol pro obsah 4"/>
          <p:cNvSpPr txBox="1"/>
          <p:nvPr/>
        </p:nvSpPr>
        <p:spPr bwMode="auto">
          <a:xfrm>
            <a:off x="323528" y="764704"/>
            <a:ext cx="8568952" cy="1800200"/>
          </a:xfrm>
          <a:prstGeom prst="roundRect">
            <a:avLst/>
          </a:prstGeom>
          <a:extLst/>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rtlCol="0" fromWordArt="0" anchor="ctr" anchorCtr="0" forceAA="0" compatLnSpc="1">
            <a:prstTxWarp prst="textNoShape">
              <a:avLst/>
            </a:prstTxWarp>
            <a:noAutofit/>
          </a:bodyPr>
          <a:lstStyle>
            <a:defPPr>
              <a:defRPr kern="1200" smtId="4294967295"/>
            </a:defPPr>
            <a:lvl1pPr marL="342900" indent="-342900" algn="l" rtl="0" eaLnBrk="1" fontAlgn="base" hangingPunct="1">
              <a:spcBef>
                <a:spcPct val="20000"/>
              </a:spcBef>
              <a:spcAft>
                <a:spcPct val="0"/>
              </a:spcAft>
              <a:buFont typeface="Calibri" pitchFamily="34" charset="0"/>
              <a:buChar char="–"/>
              <a:defRPr sz="2000" b="1" kern="1200">
                <a:solidFill>
                  <a:schemeClr val="dk1"/>
                </a:solidFill>
                <a:latin typeface="+mn-lt"/>
                <a:ea typeface="+mn-ea"/>
                <a:cs typeface="+mn-cs"/>
              </a:defRPr>
            </a:lvl1pPr>
            <a:lvl2pPr marL="742950" indent="-285750" algn="l" rtl="0" eaLnBrk="1" fontAlgn="base" hangingPunct="1">
              <a:spcBef>
                <a:spcPct val="20000"/>
              </a:spcBef>
              <a:spcAft>
                <a:spcPct val="0"/>
              </a:spcAft>
              <a:buFont typeface="Calibri" pitchFamily="34" charset="0"/>
              <a:buChar char="–"/>
              <a:defRPr b="1" kern="1200">
                <a:solidFill>
                  <a:schemeClr val="dk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kern="1200">
                <a:solidFill>
                  <a:schemeClr val="dk1"/>
                </a:solidFill>
                <a:latin typeface="+mn-lt"/>
                <a:ea typeface="+mn-ea"/>
                <a:cs typeface="+mn-cs"/>
              </a:defRPr>
            </a:lvl3pPr>
            <a:lvl4pPr marL="1600200" indent="-228600" algn="l" rtl="0" eaLnBrk="1" fontAlgn="base" hangingPunct="1">
              <a:spcBef>
                <a:spcPct val="20000"/>
              </a:spcBef>
              <a:spcAft>
                <a:spcPct val="0"/>
              </a:spcAft>
              <a:buFont typeface="Calibri" pitchFamily="34" charset="0"/>
              <a:buChar char="–"/>
              <a:defRPr sz="1600" kern="1200">
                <a:solidFill>
                  <a:schemeClr val="dk1"/>
                </a:solidFill>
                <a:latin typeface="+mn-lt"/>
                <a:ea typeface="+mn-ea"/>
                <a:cs typeface="+mn-cs"/>
              </a:defRPr>
            </a:lvl4pPr>
            <a:lvl5pPr marL="2057400" indent="-228600" algn="l" rtl="0" eaLnBrk="1" fontAlgn="base" hangingPunct="1">
              <a:spcBef>
                <a:spcPct val="20000"/>
              </a:spcBef>
              <a:spcAft>
                <a:spcPct val="0"/>
              </a:spcAft>
              <a:buFont typeface="Calibri"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lvl="0" algn="just">
              <a:buFont typeface="Arial" panose="020b0604020202020204" pitchFamily="34" charset="0"/>
              <a:buChar char="•"/>
            </a:pPr>
            <a:r>
              <a:rPr lang="cs-CZ" sz="1100" b="0" i="1">
                <a:solidFill>
                  <a:schemeClr val="bg1">
                    <a:lumMod val="50000"/>
                  </a:schemeClr>
                </a:solidFill>
              </a:rPr>
              <a:t>Vytvořit důvěryhodný a účinný střednědobý rozpočtový rámec, který stanoví přijetí nejméně tříletého horizontu fiskálního plánování a zajistí, aby vnitrostátní rozpočtové plánování bylo v souladu s víceletou perspektivou fiskálního plánování.</a:t>
            </a:r>
          </a:p>
          <a:p>
            <a:pPr lvl="0" algn="just">
              <a:buFont typeface="Arial" panose="020b0604020202020204" pitchFamily="34" charset="0"/>
              <a:buChar char="•"/>
            </a:pPr>
            <a:r>
              <a:rPr lang="cs-CZ" sz="1100" b="0" i="1">
                <a:solidFill>
                  <a:schemeClr val="bg1">
                    <a:lumMod val="50000"/>
                  </a:schemeClr>
                </a:solidFill>
              </a:rPr>
              <a:t>Vymezit postupy, které střednědobé rozpočtové rámce zahrnují (stanovení komplexních a transparentních víceletých rozpočtových cílů – jejich soulad s numerickými fiskálními pravidly, projekce hlavních položek příjmů a výdajů sektoru vládních institucí, popis plánovaných střednědobých politik ilustrující průběh korekce a dosažení střednědobých cílů, hodnocení plánovaných politik z hlediska dopadu na dlouhodobou udržitelnost veřejných financí). </a:t>
            </a:r>
          </a:p>
          <a:p>
            <a:pPr lvl="0" algn="just">
              <a:buFont typeface="Arial" panose="020b0604020202020204" pitchFamily="34" charset="0"/>
              <a:buChar char="•"/>
            </a:pPr>
            <a:r>
              <a:rPr lang="cs-CZ" sz="1100" b="0" i="1">
                <a:solidFill>
                  <a:schemeClr val="bg1">
                    <a:lumMod val="50000"/>
                  </a:schemeClr>
                </a:solidFill>
              </a:rPr>
              <a:t>Používat ve střednědobých rozpočtových rámcích projekce vycházející z realistických makroekonomických a rozpočtových prognóz </a:t>
            </a:r>
            <a:r>
              <a:rPr lang="cs-CZ" sz="1100" b="0" i="1" smtClean="0">
                <a:solidFill>
                  <a:schemeClr val="bg1">
                    <a:lumMod val="50000"/>
                  </a:schemeClr>
                </a:solidFill>
              </a:rPr>
              <a:t>.</a:t>
            </a:r>
            <a:endParaRPr lang="cs-CZ" sz="1100" b="0" i="1">
              <a:solidFill>
                <a:schemeClr val="bg1">
                  <a:lumMod val="50000"/>
                </a:schemeClr>
              </a:solidFill>
            </a:endParaRPr>
          </a:p>
          <a:p>
            <a:pPr lvl="0" algn="just">
              <a:buFont typeface="Arial" panose="020b0604020202020204" pitchFamily="34" charset="0"/>
              <a:buChar char="•"/>
            </a:pPr>
            <a:r>
              <a:rPr lang="cs-CZ" sz="1100" b="0" i="1">
                <a:solidFill>
                  <a:schemeClr val="bg1">
                    <a:lumMod val="50000"/>
                  </a:schemeClr>
                </a:solidFill>
              </a:rPr>
              <a:t>Povinnost uvést právní předpisy o ročním rozpočtu do souladu s ustanoveními střednědobého rozpočtového rámce (případné odchýlení musí být řádně vysvětleno).</a:t>
            </a:r>
          </a:p>
        </p:txBody>
      </p:sp>
    </p:spTree>
    <p:extLst>
      <p:ext uri="{BB962C8B-B14F-4D97-AF65-F5344CB8AC3E}">
        <p14:creationId xmlns:p14="http://schemas.microsoft.com/office/powerpoint/2010/main" val="3668779558"/>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95536" y="404664"/>
            <a:ext cx="8424936" cy="1143000"/>
          </a:xfrm>
        </p:spPr>
        <p:txBody>
          <a:bodyPr/>
          <a:lstStyle>
            <a:defPPr>
              <a:defRPr kern="1200" smtId="4294967295"/>
            </a:defPPr>
          </a:lstStyle>
          <a:p>
            <a:r>
              <a:rPr lang="cs-CZ" sz="3200" smtClean="0"/>
              <a:t>Zavedení vhodných mechanismů koordinace napříč subsektory S.13</a:t>
            </a:r>
            <a:endParaRPr lang="cs-CZ" sz="3200"/>
          </a:p>
        </p:txBody>
      </p:sp>
      <p:sp>
        <p:nvSpPr>
          <p:cNvPr id="3" name="Zástupný symbol pro obsah 2"/>
          <p:cNvSpPr>
            <a:spLocks noGrp="1"/>
          </p:cNvSpPr>
          <p:nvPr>
            <p:ph idx="1"/>
          </p:nvPr>
        </p:nvSpPr>
        <p:spPr>
          <a:xfrm>
            <a:off x="179512" y="1556792"/>
            <a:ext cx="8640960" cy="4680520"/>
          </a:xfrm>
        </p:spPr>
        <p:txBody>
          <a:bodyPr/>
          <a:lstStyle>
            <a:defPPr>
              <a:defRPr kern="1200" smtId="4294967295"/>
            </a:defPPr>
          </a:lstStyle>
          <a:p>
            <a:pPr algn="just"/>
            <a:r>
              <a:rPr lang="cs-CZ" b="0" smtClean="0"/>
              <a:t>Fiskální úmluva – předpokládá u korekčního mechanismu aktivaci skrze subsektory S.13</a:t>
            </a:r>
          </a:p>
          <a:p>
            <a:pPr algn="just"/>
            <a:r>
              <a:rPr lang="cs-CZ" b="0" smtClean="0"/>
              <a:t>Two-pack – zveřejnění střednědobého fiskálního plánu (současně se programy stability) – předpoklady pro ostatní subsektory GG  </a:t>
            </a:r>
          </a:p>
          <a:p>
            <a:pPr algn="just"/>
            <a:r>
              <a:rPr lang="cs-CZ" b="0" smtClean="0"/>
              <a:t>Tematické peer review zpracované EK (v rámci EPC)</a:t>
            </a:r>
          </a:p>
          <a:p>
            <a:pPr algn="just"/>
            <a:r>
              <a:rPr lang="cs-CZ" smtClean="0">
                <a:solidFill>
                  <a:schemeClr val="accent1"/>
                </a:solidFill>
              </a:rPr>
              <a:t>Dva přístupy </a:t>
            </a:r>
            <a:r>
              <a:rPr lang="cs-CZ" b="0" smtClean="0"/>
              <a:t>k místním rozpočtům:</a:t>
            </a:r>
          </a:p>
          <a:p>
            <a:pPr lvl="3" algn="just"/>
            <a:r>
              <a:rPr lang="cs-CZ" b="1" smtClean="0">
                <a:solidFill>
                  <a:schemeClr val="accent1"/>
                </a:solidFill>
              </a:rPr>
              <a:t>AUTONOMNÍ </a:t>
            </a:r>
            <a:r>
              <a:rPr lang="cs-CZ" b="0" smtClean="0"/>
              <a:t>– z vlastní iniciativy – posílení dobré pověsti (Švýcarsko)</a:t>
            </a:r>
          </a:p>
          <a:p>
            <a:pPr lvl="3" algn="just"/>
            <a:r>
              <a:rPr lang="cs-CZ" b="1" smtClean="0">
                <a:solidFill>
                  <a:schemeClr val="accent1"/>
                </a:solidFill>
              </a:rPr>
              <a:t>KOORDINOVANÝ</a:t>
            </a:r>
            <a:r>
              <a:rPr lang="cs-CZ" b="0" smtClean="0"/>
              <a:t> – jednotná pravidla – dohled jinou autoritou</a:t>
            </a:r>
          </a:p>
          <a:p>
            <a:pPr algn="just"/>
            <a:r>
              <a:rPr lang="cs-CZ" sz="1800" b="0" smtClean="0"/>
              <a:t>Specifika S.1313 – heterogenita, fragmentace, závislost na jiných úrovních vlády, nižší administrativní kapacity (např. v IT zákaz používat finanční deriváty), datová základna, nižší pozornost médií</a:t>
            </a:r>
          </a:p>
          <a:p>
            <a:pPr algn="just"/>
            <a:r>
              <a:rPr lang="cs-CZ" sz="1800" b="0"/>
              <a:t>V EU existuje cca 27 pravidel pro ÚSC – vyrovnaný rozpočet (14), dluhové (11) – nejčastěji zlaté pravidlo, výdajové (2) </a:t>
            </a:r>
            <a:endParaRPr lang="cs-CZ" sz="1800" b="0" smtClean="0"/>
          </a:p>
        </p:txBody>
      </p:sp>
      <p:sp>
        <p:nvSpPr>
          <p:cNvPr id="4" name="Zástupný symbol pro zápatí 3"/>
          <p:cNvSpPr>
            <a:spLocks noGrp="1"/>
          </p:cNvSpPr>
          <p:nvPr>
            <p:ph type="ftr" sz="quarter" idx="10"/>
          </p:nvPr>
        </p:nvSpPr>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a:p>
            <a:pPr>
              <a:defRPr/>
            </a:pPr>
            <a:endParaRPr lang="cs-CZ"/>
          </a:p>
        </p:txBody>
      </p:sp>
    </p:spTree>
    <p:extLst>
      <p:ext uri="{BB962C8B-B14F-4D97-AF65-F5344CB8AC3E}">
        <p14:creationId xmlns:p14="http://schemas.microsoft.com/office/powerpoint/2010/main" val="1038921088"/>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Zástupný symbol pro obsah 2"/>
          <p:cNvSpPr>
            <a:spLocks noGrp="1"/>
          </p:cNvSpPr>
          <p:nvPr>
            <p:ph idx="1"/>
          </p:nvPr>
        </p:nvSpPr>
        <p:spPr>
          <a:xfrm>
            <a:off x="240324" y="620689"/>
            <a:ext cx="8568952" cy="5256584"/>
          </a:xfrm>
        </p:spPr>
        <p:txBody>
          <a:bodyPr/>
          <a:lstStyle>
            <a:defPPr>
              <a:defRPr kern="1200" smtId="4294967295"/>
            </a:defPPr>
          </a:lstStyle>
          <a:p>
            <a:pPr algn="just"/>
            <a:r>
              <a:rPr lang="cs-CZ" sz="1900" smtClean="0">
                <a:solidFill>
                  <a:schemeClr val="tx2"/>
                </a:solidFill>
              </a:rPr>
              <a:t>Recovery </a:t>
            </a:r>
            <a:r>
              <a:rPr lang="cs-CZ" sz="1900">
                <a:solidFill>
                  <a:schemeClr val="tx2"/>
                </a:solidFill>
              </a:rPr>
              <a:t>rules</a:t>
            </a:r>
            <a:r>
              <a:rPr lang="cs-CZ" sz="1900" b="0"/>
              <a:t>: Téměř v žádném ČS EU nemůže municipalita projít bankrotem (dvojí selhání – </a:t>
            </a:r>
            <a:r>
              <a:rPr lang="cs-CZ" sz="1900" b="0" smtClean="0"/>
              <a:t>selhání </a:t>
            </a:r>
            <a:r>
              <a:rPr lang="cs-CZ" sz="1900" b="0"/>
              <a:t>fiskálního pravidla + </a:t>
            </a:r>
            <a:r>
              <a:rPr lang="cs-CZ" sz="1900" b="0" smtClean="0"/>
              <a:t>supervize). </a:t>
            </a:r>
            <a:r>
              <a:rPr lang="cs-CZ" sz="1900" b="0"/>
              <a:t>Podmínky účinnosti:</a:t>
            </a:r>
          </a:p>
          <a:p>
            <a:pPr lvl="2" algn="just"/>
            <a:r>
              <a:rPr lang="cs-CZ"/>
              <a:t>malý </a:t>
            </a:r>
            <a:r>
              <a:rPr lang="cs-CZ" smtClean="0"/>
              <a:t>výskyt předlužení</a:t>
            </a:r>
            <a:r>
              <a:rPr lang="en-US" smtClean="0"/>
              <a:t>;</a:t>
            </a:r>
            <a:r>
              <a:rPr lang="cs-CZ" smtClean="0"/>
              <a:t> </a:t>
            </a:r>
            <a:r>
              <a:rPr lang="cs-CZ"/>
              <a:t>omezení na menší municipality</a:t>
            </a:r>
            <a:r>
              <a:rPr lang="en-US"/>
              <a:t>;</a:t>
            </a:r>
            <a:r>
              <a:rPr lang="cs-CZ"/>
              <a:t> přísné podmínky finanční asistence – vč. osobních </a:t>
            </a:r>
            <a:r>
              <a:rPr lang="cs-CZ" smtClean="0"/>
              <a:t>sankcí</a:t>
            </a:r>
            <a:r>
              <a:rPr lang="en-US" smtClean="0"/>
              <a:t>;</a:t>
            </a:r>
            <a:r>
              <a:rPr lang="cs-CZ" smtClean="0"/>
              <a:t> předpoklad odpuštění části dluhu</a:t>
            </a:r>
            <a:r>
              <a:rPr lang="en-US" smtClean="0"/>
              <a:t>; rovn</a:t>
            </a:r>
            <a:r>
              <a:rPr lang="cs-CZ" smtClean="0"/>
              <a:t>ý</a:t>
            </a:r>
            <a:r>
              <a:rPr lang="en-US" smtClean="0"/>
              <a:t> p</a:t>
            </a:r>
            <a:r>
              <a:rPr lang="cs-CZ" smtClean="0"/>
              <a:t>řístup</a:t>
            </a:r>
          </a:p>
          <a:p>
            <a:pPr algn="just"/>
            <a:r>
              <a:rPr lang="cs-CZ" sz="1900" b="0" smtClean="0"/>
              <a:t>Absence pravidla vede k tomu, že obce jsou vůči věřitelům v obtížné vyjednávací pozici – zhoršování problému (snadný zisk pro věřitele)</a:t>
            </a:r>
            <a:endParaRPr lang="cs-CZ" sz="1900" b="0"/>
          </a:p>
          <a:p>
            <a:r>
              <a:rPr lang="cs-CZ" sz="1900" b="0" smtClean="0"/>
              <a:t>Od </a:t>
            </a:r>
            <a:r>
              <a:rPr lang="cs-CZ" sz="1900" b="0"/>
              <a:t>tzv. měkké koordinace (sdílení informací) →fiskální smlouvy→ interní pakty stability (podíl na fiskálním cíli – DE,AU</a:t>
            </a:r>
            <a:r>
              <a:rPr lang="en-US" sz="1900" b="0"/>
              <a:t>; pod</a:t>
            </a:r>
            <a:r>
              <a:rPr lang="cs-CZ" sz="1900" b="0"/>
              <a:t>í</a:t>
            </a:r>
            <a:r>
              <a:rPr lang="en-US" sz="1900" b="0"/>
              <a:t>l</a:t>
            </a:r>
            <a:r>
              <a:rPr lang="cs-CZ" sz="1900" b="0"/>
              <a:t> na dluhové kvótě (ES)</a:t>
            </a:r>
            <a:r>
              <a:rPr lang="en-US" sz="1900" b="0"/>
              <a:t> </a:t>
            </a:r>
            <a:r>
              <a:rPr lang="cs-CZ" sz="1900" b="0"/>
              <a:t> </a:t>
            </a:r>
            <a:endParaRPr lang="cs-CZ" sz="1900" b="0" smtClean="0"/>
          </a:p>
          <a:p>
            <a:r>
              <a:rPr lang="cs-CZ" sz="1900" b="0" smtClean="0"/>
              <a:t>Koordinaci brání – vysoký počet jednotek</a:t>
            </a:r>
            <a:r>
              <a:rPr lang="cs-CZ" sz="1900" b="0"/>
              <a:t> </a:t>
            </a:r>
            <a:r>
              <a:rPr lang="cs-CZ" sz="1900" b="0" smtClean="0"/>
              <a:t>→ jako příklad dobré praxe je uváděno Dánsko (kombinace fiskálních pravidel a koordinačního mechanismu a fiskálních pravidel</a:t>
            </a:r>
          </a:p>
          <a:p>
            <a:endParaRPr lang="cs-CZ" b="0"/>
          </a:p>
          <a:p>
            <a:endParaRPr lang="cs-CZ" b="0" smtClean="0"/>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aoblený obdélník 4"/>
          <p:cNvSpPr/>
          <p:nvPr/>
        </p:nvSpPr>
        <p:spPr>
          <a:xfrm>
            <a:off x="463215" y="4653136"/>
            <a:ext cx="8424936" cy="1512168"/>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51450" lvl="1" indent="-171450" algn="just">
              <a:buFont typeface="Wingdings" panose="05000000000000000000" pitchFamily="2" charset="2"/>
              <a:buChar char="ð"/>
            </a:pPr>
            <a:r>
              <a:rPr lang="cs-CZ" sz="1400" b="0" i="1" smtClean="0">
                <a:solidFill>
                  <a:srgbClr val="FF0000"/>
                </a:solidFill>
              </a:rPr>
              <a:t>Je pro ČR možný nějaký jiný mechanismus – než tzv. měkká koordinace x sladění rozpočtového cyklu? </a:t>
            </a:r>
          </a:p>
          <a:p>
            <a:pPr marL="351450" lvl="1" indent="-171450" algn="just">
              <a:buFont typeface="Wingdings" panose="05000000000000000000" pitchFamily="2" charset="2"/>
              <a:buChar char="ð"/>
            </a:pPr>
            <a:r>
              <a:rPr lang="cs-CZ" sz="1400" b="0" i="1" smtClean="0">
                <a:solidFill>
                  <a:srgbClr val="FF0000"/>
                </a:solidFill>
              </a:rPr>
              <a:t>Posílení finanční kontroly u malých obcí čerpajících dotace z EU nebo SR (fatální důsledky porušení rozpočtové kázně)?</a:t>
            </a:r>
          </a:p>
          <a:p>
            <a:pPr marL="351450" lvl="1" indent="-171450" algn="just">
              <a:buFont typeface="Wingdings" panose="05000000000000000000" pitchFamily="2" charset="2"/>
              <a:buChar char="ð"/>
            </a:pPr>
            <a:r>
              <a:rPr lang="cs-CZ" sz="1400" b="0" i="1" smtClean="0">
                <a:solidFill>
                  <a:srgbClr val="FF0000"/>
                </a:solidFill>
              </a:rPr>
              <a:t>Insolvenční řízení – obdoba osobního bankrotu pro obce (připravováno MS ČR)</a:t>
            </a:r>
            <a:endParaRPr lang="cs-CZ" sz="1400" b="0" i="1">
              <a:solidFill>
                <a:srgbClr val="FF0000"/>
              </a:solidFill>
            </a:endParaRPr>
          </a:p>
        </p:txBody>
      </p:sp>
    </p:spTree>
    <p:extLst>
      <p:ext uri="{BB962C8B-B14F-4D97-AF65-F5344CB8AC3E}">
        <p14:creationId xmlns:p14="http://schemas.microsoft.com/office/powerpoint/2010/main" val="2710107481"/>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323528" y="116632"/>
            <a:ext cx="8496944" cy="720080"/>
          </a:xfrm>
        </p:spPr>
        <p:txBody>
          <a:bodyPr/>
          <a:lstStyle>
            <a:defPPr>
              <a:defRPr kern="1200" smtId="4294967295"/>
            </a:defPPr>
          </a:lstStyle>
          <a:p>
            <a:pPr lvl="0"/>
            <a:r>
              <a:rPr lang="cs-CZ" sz="3200" smtClean="0"/>
              <a:t>5. TRANSPARENTNOST VEŘEJNÝCH FINANCÍ A KOMPLEXNOST ROZPOČTOVÝCH RÁMCŮ</a:t>
            </a:r>
            <a:endParaRPr lang="cs-CZ" sz="3200"/>
          </a:p>
        </p:txBody>
      </p:sp>
      <p:sp>
        <p:nvSpPr>
          <p:cNvPr id="3" name="Zástupný symbol pro obsah 2"/>
          <p:cNvSpPr>
            <a:spLocks noGrp="1"/>
          </p:cNvSpPr>
          <p:nvPr>
            <p:ph idx="1"/>
          </p:nvPr>
        </p:nvSpPr>
        <p:spPr>
          <a:xfrm>
            <a:off x="323528" y="1340768"/>
            <a:ext cx="8496944" cy="4874295"/>
          </a:xfrm>
        </p:spPr>
        <p:txBody>
          <a:bodyPr/>
          <a:lstStyle>
            <a:defPPr>
              <a:defRPr kern="1200" smtId="4294967295"/>
            </a:defPPr>
          </a:lstStyle>
          <a:p>
            <a:endParaRPr lang="cs-CZ" smtClean="0"/>
          </a:p>
          <a:p>
            <a:endParaRPr lang="cs-CZ"/>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6" name="Zástupný symbol pro obsah 4"/>
          <p:cNvSpPr txBox="1"/>
          <p:nvPr/>
        </p:nvSpPr>
        <p:spPr bwMode="auto">
          <a:xfrm>
            <a:off x="323528" y="1268760"/>
            <a:ext cx="8568952" cy="2520280"/>
          </a:xfrm>
          <a:prstGeom prst="roundRect">
            <a:avLst/>
          </a:prstGeom>
          <a:extLst/>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rtlCol="0" fromWordArt="0" anchor="ctr" anchorCtr="0" forceAA="0" compatLnSpc="1">
            <a:prstTxWarp prst="textNoShape">
              <a:avLst/>
            </a:prstTxWarp>
            <a:noAutofit/>
          </a:bodyPr>
          <a:lstStyle>
            <a:defPPr>
              <a:defRPr kern="1200" smtId="4294967295"/>
            </a:defPPr>
            <a:lvl1pPr marL="342900" indent="-342900" algn="l" rtl="0" eaLnBrk="1" fontAlgn="base" hangingPunct="1">
              <a:spcBef>
                <a:spcPct val="20000"/>
              </a:spcBef>
              <a:spcAft>
                <a:spcPct val="0"/>
              </a:spcAft>
              <a:buFont typeface="Calibri" pitchFamily="34" charset="0"/>
              <a:buChar char="–"/>
              <a:defRPr sz="2000" b="1" kern="1200">
                <a:solidFill>
                  <a:schemeClr val="dk1"/>
                </a:solidFill>
                <a:latin typeface="+mn-lt"/>
                <a:ea typeface="+mn-ea"/>
                <a:cs typeface="+mn-cs"/>
              </a:defRPr>
            </a:lvl1pPr>
            <a:lvl2pPr marL="742950" indent="-285750" algn="l" rtl="0" eaLnBrk="1" fontAlgn="base" hangingPunct="1">
              <a:spcBef>
                <a:spcPct val="20000"/>
              </a:spcBef>
              <a:spcAft>
                <a:spcPct val="0"/>
              </a:spcAft>
              <a:buFont typeface="Calibri" pitchFamily="34" charset="0"/>
              <a:buChar char="–"/>
              <a:defRPr b="1" kern="1200">
                <a:solidFill>
                  <a:schemeClr val="dk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kern="1200">
                <a:solidFill>
                  <a:schemeClr val="dk1"/>
                </a:solidFill>
                <a:latin typeface="+mn-lt"/>
                <a:ea typeface="+mn-ea"/>
                <a:cs typeface="+mn-cs"/>
              </a:defRPr>
            </a:lvl3pPr>
            <a:lvl4pPr marL="1600200" indent="-228600" algn="l" rtl="0" eaLnBrk="1" fontAlgn="base" hangingPunct="1">
              <a:spcBef>
                <a:spcPct val="20000"/>
              </a:spcBef>
              <a:spcAft>
                <a:spcPct val="0"/>
              </a:spcAft>
              <a:buFont typeface="Calibri" pitchFamily="34" charset="0"/>
              <a:buChar char="–"/>
              <a:defRPr sz="1600" kern="1200">
                <a:solidFill>
                  <a:schemeClr val="dk1"/>
                </a:solidFill>
                <a:latin typeface="+mn-lt"/>
                <a:ea typeface="+mn-ea"/>
                <a:cs typeface="+mn-cs"/>
              </a:defRPr>
            </a:lvl4pPr>
            <a:lvl5pPr marL="2057400" indent="-228600" algn="l" rtl="0" eaLnBrk="1" fontAlgn="base" hangingPunct="1">
              <a:spcBef>
                <a:spcPct val="20000"/>
              </a:spcBef>
              <a:spcAft>
                <a:spcPct val="0"/>
              </a:spcAft>
              <a:buFont typeface="Calibri"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lvl="0">
              <a:buFont typeface="Arial" panose="020b0604020202020204" pitchFamily="34" charset="0"/>
              <a:buChar char="•"/>
            </a:pPr>
            <a:r>
              <a:rPr lang="cs-CZ" sz="1400" b="0" i="1">
                <a:solidFill>
                  <a:schemeClr val="bg1">
                    <a:lumMod val="50000"/>
                  </a:schemeClr>
                </a:solidFill>
              </a:rPr>
              <a:t>Zavést vhodné mechanismy koordinace napříč subsektory vládního sektoru tak, aby všechny subsektory byly komplexně a konzistentně zahrnuty do fiskálního plánování, numerických fiskálních pravidel, přípravy rozpočtových prognóz a víceletého plánování.</a:t>
            </a:r>
          </a:p>
          <a:p>
            <a:pPr lvl="0" algn="just">
              <a:buFont typeface="Arial" panose="020b0604020202020204" pitchFamily="34" charset="0"/>
              <a:buChar char="•"/>
            </a:pPr>
            <a:r>
              <a:rPr lang="cs-CZ" sz="1400" b="0" i="1">
                <a:solidFill>
                  <a:srgbClr val="FF0000"/>
                </a:solidFill>
              </a:rPr>
              <a:t>Jasně stanovit rozpočtové pravomoci veřejných orgánů v různých subsektorech vládního sektoru.</a:t>
            </a:r>
          </a:p>
          <a:p>
            <a:pPr lvl="0" algn="just">
              <a:buFont typeface="Arial" panose="020b0604020202020204" pitchFamily="34" charset="0"/>
              <a:buChar char="•"/>
            </a:pPr>
            <a:r>
              <a:rPr lang="cs-CZ" sz="1400" b="0" i="1">
                <a:solidFill>
                  <a:srgbClr val="FF0000"/>
                </a:solidFill>
              </a:rPr>
              <a:t>V rámci ročního rozpočtového procesu určit a uvést všechny subjekty a fondy </a:t>
            </a:r>
            <a:r>
              <a:rPr lang="cs-CZ" sz="1400" b="0" i="1" smtClean="0">
                <a:solidFill>
                  <a:srgbClr val="FF0000"/>
                </a:solidFill>
              </a:rPr>
              <a:t>S.13, </a:t>
            </a:r>
            <a:r>
              <a:rPr lang="cs-CZ" sz="1400" b="0" i="1">
                <a:solidFill>
                  <a:srgbClr val="FF0000"/>
                </a:solidFill>
              </a:rPr>
              <a:t>které nejsou součástí řádných rozpočtů na úrovni subsektorů (souhrnný vliv na saldo a dluh </a:t>
            </a:r>
            <a:r>
              <a:rPr lang="cs-CZ" sz="1400" b="0" i="1" smtClean="0">
                <a:solidFill>
                  <a:srgbClr val="FF0000"/>
                </a:solidFill>
              </a:rPr>
              <a:t>S.13 </a:t>
            </a:r>
            <a:r>
              <a:rPr lang="cs-CZ" sz="1400" b="0" i="1">
                <a:solidFill>
                  <a:srgbClr val="FF0000"/>
                </a:solidFill>
              </a:rPr>
              <a:t>musí být uveden v ročním rozpočtu i střednědobém rozpočtovém plánu).</a:t>
            </a:r>
          </a:p>
          <a:p>
            <a:pPr lvl="0">
              <a:buFont typeface="Arial" panose="020b0604020202020204" pitchFamily="34" charset="0"/>
              <a:buChar char="•"/>
            </a:pPr>
            <a:r>
              <a:rPr lang="cs-CZ" sz="1400" b="0" i="1">
                <a:solidFill>
                  <a:schemeClr val="bg1">
                    <a:lumMod val="50000"/>
                  </a:schemeClr>
                </a:solidFill>
              </a:rPr>
              <a:t>Zveřejnit podrobné informace o dopadu daňových úlev (tax expenditures) na příjmy.</a:t>
            </a:r>
          </a:p>
          <a:p>
            <a:pPr lvl="0">
              <a:buFont typeface="Arial" panose="020b0604020202020204" pitchFamily="34" charset="0"/>
              <a:buChar char="•"/>
            </a:pPr>
            <a:r>
              <a:rPr lang="cs-CZ" sz="1400" b="0" i="1">
                <a:solidFill>
                  <a:schemeClr val="bg1">
                    <a:lumMod val="50000"/>
                  </a:schemeClr>
                </a:solidFill>
              </a:rPr>
              <a:t>Zveřejnit informace za celý </a:t>
            </a:r>
            <a:r>
              <a:rPr lang="cs-CZ" sz="1400" b="0" i="1" smtClean="0">
                <a:solidFill>
                  <a:schemeClr val="bg1">
                    <a:lumMod val="50000"/>
                  </a:schemeClr>
                </a:solidFill>
              </a:rPr>
              <a:t>S.13 </a:t>
            </a:r>
            <a:r>
              <a:rPr lang="cs-CZ" sz="1400" b="0" i="1">
                <a:solidFill>
                  <a:schemeClr val="bg1">
                    <a:lumMod val="50000"/>
                  </a:schemeClr>
                </a:solidFill>
              </a:rPr>
              <a:t>o podmíněných závazcích – vládní záruky; o úvěrech v selhání, závazcích vyplývajících z činnosti veřejných společností, držených majetkových účastech v soukromých a veřejných společnostech.</a:t>
            </a:r>
          </a:p>
        </p:txBody>
      </p:sp>
      <p:sp>
        <p:nvSpPr>
          <p:cNvPr id="7" name="Zástupný symbol pro obsah 2"/>
          <p:cNvSpPr txBox="1"/>
          <p:nvPr/>
        </p:nvSpPr>
        <p:spPr bwMode="auto">
          <a:xfrm>
            <a:off x="251520" y="3933056"/>
            <a:ext cx="8712968" cy="2520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ctr" anchorCtr="0" compatLnSpc="1">
            <a:prstTxWarp prst="textNoShape">
              <a:avLst/>
            </a:prstTxWarp>
          </a:bodyPr>
          <a:lstStyle>
            <a:defPPr>
              <a:defRPr kern="1200" smtId="4294967295"/>
            </a:defPPr>
            <a:lvl1pPr marL="342900" indent="-342900" algn="l" rtl="0" eaLnBrk="1" fontAlgn="base" hangingPunct="1">
              <a:spcBef>
                <a:spcPct val="20000"/>
              </a:spcBef>
              <a:spcAft>
                <a:spcPct val="0"/>
              </a:spcAft>
              <a:buFont typeface="Calibri" pitchFamily="34" charset="0"/>
              <a:buChar char="–"/>
              <a:defRPr sz="2000" b="1" kern="1200">
                <a:solidFill>
                  <a:schemeClr val="tx1"/>
                </a:solidFill>
                <a:latin typeface="+mn-lt"/>
                <a:ea typeface="+mn-ea"/>
                <a:cs typeface="+mn-cs"/>
              </a:defRPr>
            </a:lvl1pPr>
            <a:lvl2pPr marL="742950" indent="-285750" algn="l" rtl="0" eaLnBrk="1" fontAlgn="base" hangingPunct="1">
              <a:spcBef>
                <a:spcPct val="20000"/>
              </a:spcBef>
              <a:spcAft>
                <a:spcPct val="0"/>
              </a:spcAft>
              <a:buFont typeface="Calibri" pitchFamily="34" charset="0"/>
              <a:buChar char="–"/>
              <a:defRPr b="1"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anose="05000000000000000000" pitchFamily="2" charset="2"/>
              <a:buChar char="ð"/>
            </a:pPr>
            <a:r>
              <a:rPr lang="cs-CZ" sz="1800" smtClean="0">
                <a:solidFill>
                  <a:schemeClr val="tx2"/>
                </a:solidFill>
              </a:rPr>
              <a:t>Poskytnuté záruky </a:t>
            </a:r>
            <a:r>
              <a:rPr lang="cs-CZ" sz="1800" b="0" smtClean="0"/>
              <a:t>– jednorázové, standardizované (ESA 2010 – část má bezprostřední dopad na deficit) – stav záruk doposud neimputovaných do dluhu (na konsolidované bázi) </a:t>
            </a:r>
            <a:r>
              <a:rPr lang="cs-CZ" sz="1800" b="0"/>
              <a:t>→ vyhláška 410 – příloha K) </a:t>
            </a:r>
            <a:endParaRPr lang="cs-CZ" sz="1800" b="0" smtClean="0"/>
          </a:p>
          <a:p>
            <a:pPr algn="just">
              <a:buFont typeface="Wingdings" panose="05000000000000000000" pitchFamily="2" charset="2"/>
              <a:buChar char="ð"/>
            </a:pPr>
            <a:r>
              <a:rPr lang="cs-CZ" sz="1800">
                <a:solidFill>
                  <a:schemeClr val="tx2"/>
                </a:solidFill>
              </a:rPr>
              <a:t>Závazky z partnerství </a:t>
            </a:r>
            <a:r>
              <a:rPr lang="cs-CZ" sz="1800" smtClean="0">
                <a:solidFill>
                  <a:schemeClr val="tx2"/>
                </a:solidFill>
              </a:rPr>
              <a:t>soukromého a veřejného sektoru </a:t>
            </a:r>
            <a:r>
              <a:rPr lang="cs-CZ" sz="1800" b="0" smtClean="0"/>
              <a:t>PPP – smluvní kapitálová hodnota u největších projektů </a:t>
            </a:r>
            <a:r>
              <a:rPr lang="cs-CZ" sz="1800" b="0"/>
              <a:t>→ vyhláška 410 – příloha L)</a:t>
            </a:r>
            <a:r>
              <a:rPr lang="cs-CZ" sz="1800" b="0" smtClean="0"/>
              <a:t> </a:t>
            </a:r>
            <a:endParaRPr lang="cs-CZ" sz="1800" b="0"/>
          </a:p>
          <a:p>
            <a:pPr algn="just">
              <a:buFont typeface="Wingdings" panose="05000000000000000000" pitchFamily="2" charset="2"/>
              <a:buChar char="ð"/>
            </a:pPr>
            <a:r>
              <a:rPr lang="cs-CZ" sz="1800" smtClean="0">
                <a:solidFill>
                  <a:schemeClr val="tx2"/>
                </a:solidFill>
              </a:rPr>
              <a:t>Majetkové účasti a podíly </a:t>
            </a:r>
            <a:r>
              <a:rPr lang="cs-CZ" sz="1800" b="0" smtClean="0"/>
              <a:t>držené S.13 (přímé i nepřímé vlastnictví v absolutním vyjádření vyšší než 0,01 % HDP) → KVS </a:t>
            </a:r>
          </a:p>
          <a:p>
            <a:pPr algn="just">
              <a:buFont typeface="Wingdings" panose="05000000000000000000" pitchFamily="2" charset="2"/>
              <a:buChar char="ð"/>
            </a:pPr>
            <a:r>
              <a:rPr lang="cs-CZ" sz="1800" smtClean="0">
                <a:solidFill>
                  <a:schemeClr val="tx2"/>
                </a:solidFill>
              </a:rPr>
              <a:t>Závazky veřejných společností </a:t>
            </a:r>
            <a:r>
              <a:rPr lang="cs-CZ" sz="1800" b="0" smtClean="0"/>
              <a:t>(vyšší než 0,01 % HDP) → KVS </a:t>
            </a:r>
          </a:p>
        </p:txBody>
      </p:sp>
    </p:spTree>
    <p:extLst>
      <p:ext uri="{BB962C8B-B14F-4D97-AF65-F5344CB8AC3E}">
        <p14:creationId xmlns:p14="http://schemas.microsoft.com/office/powerpoint/2010/main" val="1687222064"/>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Zástupný symbol pro obsah 2"/>
          <p:cNvSpPr>
            <a:spLocks noGrp="1"/>
          </p:cNvSpPr>
          <p:nvPr>
            <p:ph idx="1"/>
          </p:nvPr>
        </p:nvSpPr>
        <p:spPr>
          <a:xfrm>
            <a:off x="463931" y="620687"/>
            <a:ext cx="8108570" cy="3528393"/>
          </a:xfrm>
        </p:spPr>
        <p:txBody>
          <a:bodyPr/>
          <a:lstStyle>
            <a:defPPr>
              <a:defRPr kern="1200" smtId="4294967295"/>
            </a:defPPr>
          </a:lstStyle>
          <a:p>
            <a:pPr algn="just">
              <a:buFont typeface="Wingdings" panose="05000000000000000000" pitchFamily="2" charset="2"/>
              <a:buChar char="ð"/>
            </a:pPr>
            <a:r>
              <a:rPr lang="cs-CZ">
                <a:solidFill>
                  <a:schemeClr val="tx2"/>
                </a:solidFill>
              </a:rPr>
              <a:t>Úvěry v selhání </a:t>
            </a:r>
            <a:r>
              <a:rPr lang="cs-CZ" b="0"/>
              <a:t>(jistina nebo úrok více než 90 dnů po splatnosti) → pomocný analytický přehled (zveřejnění konsolidovaných údajů </a:t>
            </a:r>
            <a:r>
              <a:rPr lang="cs-CZ" b="0" smtClean="0"/>
              <a:t>                 v </a:t>
            </a:r>
            <a:r>
              <a:rPr lang="cs-CZ" b="0"/>
              <a:t>nominální hodnotě) – věřitel z S.13</a:t>
            </a:r>
          </a:p>
          <a:p>
            <a:pPr algn="just">
              <a:buFont typeface="Wingdings" panose="05000000000000000000" pitchFamily="2" charset="2"/>
              <a:buChar char="ð"/>
            </a:pPr>
            <a:r>
              <a:rPr lang="cs-CZ" smtClean="0">
                <a:solidFill>
                  <a:schemeClr val="tx2"/>
                </a:solidFill>
              </a:rPr>
              <a:t>Úvěry </a:t>
            </a:r>
            <a:r>
              <a:rPr lang="cs-CZ">
                <a:solidFill>
                  <a:schemeClr val="tx2"/>
                </a:solidFill>
              </a:rPr>
              <a:t>v selhání </a:t>
            </a:r>
            <a:r>
              <a:rPr lang="cs-CZ" b="0"/>
              <a:t>(jistina nebo úrok více než 90 dnů po splatnosti) → pomocný analytický přehled</a:t>
            </a:r>
          </a:p>
          <a:p>
            <a:pPr>
              <a:buFont typeface="Wingdings" panose="05000000000000000000" pitchFamily="2" charset="2"/>
              <a:buChar char="ð"/>
            </a:pPr>
            <a:r>
              <a:rPr lang="cs-CZ" smtClean="0">
                <a:solidFill>
                  <a:schemeClr val="tx2"/>
                </a:solidFill>
              </a:rPr>
              <a:t>Daňové </a:t>
            </a:r>
            <a:r>
              <a:rPr lang="cs-CZ">
                <a:solidFill>
                  <a:schemeClr val="tx2"/>
                </a:solidFill>
              </a:rPr>
              <a:t>úlevy</a:t>
            </a:r>
            <a:r>
              <a:rPr lang="cs-CZ"/>
              <a:t> </a:t>
            </a:r>
            <a:r>
              <a:rPr lang="cs-CZ" b="0"/>
              <a:t>- dle ESA 2010 lze vykazovat jako tzv. daňové výdaje (tax </a:t>
            </a:r>
            <a:r>
              <a:rPr lang="cs-CZ" b="0" smtClean="0"/>
              <a:t>expense) </a:t>
            </a:r>
            <a:r>
              <a:rPr lang="cs-CZ" b="0"/>
              <a:t>pouze tu část slevy na dani, která je vyplatitelná (odlišná úprava oproti </a:t>
            </a:r>
            <a:r>
              <a:rPr lang="en-GB" b="0" i="1"/>
              <a:t>Guidance</a:t>
            </a:r>
            <a:r>
              <a:rPr lang="cs-CZ" b="0" i="1"/>
              <a:t> on the </a:t>
            </a:r>
            <a:r>
              <a:rPr lang="en-GB" b="0" i="1"/>
              <a:t>treatment</a:t>
            </a:r>
            <a:r>
              <a:rPr lang="cs-CZ" b="0" i="1"/>
              <a:t> of tax and tax </a:t>
            </a:r>
            <a:r>
              <a:rPr lang="en-GB" b="0" i="1"/>
              <a:t>credits</a:t>
            </a:r>
            <a:r>
              <a:rPr lang="cs-CZ" b="0"/>
              <a:t> vydané OECD z r. 2012). </a:t>
            </a:r>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5" name="Zaoblený obdélník 4"/>
          <p:cNvSpPr/>
          <p:nvPr/>
        </p:nvSpPr>
        <p:spPr>
          <a:xfrm>
            <a:off x="467394" y="3861048"/>
            <a:ext cx="8424936" cy="1944216"/>
          </a:xfrm>
          <a:prstGeom prst="round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defPPr>
              <a:defRPr kern="1200" smtId="4294967295"/>
            </a:defPPr>
          </a:lstStyle>
          <a:p>
            <a:pPr marL="351450" lvl="1" indent="-171450" algn="just">
              <a:buFont typeface="Wingdings" panose="05000000000000000000" pitchFamily="2" charset="2"/>
              <a:buChar char="ð"/>
            </a:pPr>
            <a:r>
              <a:rPr lang="cs-CZ" sz="1400" b="0" i="1" smtClean="0">
                <a:solidFill>
                  <a:srgbClr val="FF0000"/>
                </a:solidFill>
              </a:rPr>
              <a:t>O garancích, PPP, úvěrech v selhání informace jen za vybrané účetní jednotky </a:t>
            </a:r>
          </a:p>
          <a:p>
            <a:pPr marL="351450" lvl="1" indent="-171450" algn="just">
              <a:buFont typeface="Wingdings" panose="05000000000000000000" pitchFamily="2" charset="2"/>
              <a:buChar char="ð"/>
            </a:pPr>
            <a:r>
              <a:rPr lang="cs-CZ" sz="1400" b="0" i="1" smtClean="0">
                <a:solidFill>
                  <a:srgbClr val="FF0000"/>
                </a:solidFill>
              </a:rPr>
              <a:t>Riziko posunu sestavování konsolidované účetní závěrky státu – data v roce 2014 (?)</a:t>
            </a:r>
          </a:p>
          <a:p>
            <a:pPr marL="351450" lvl="1" indent="-171450" algn="just">
              <a:buFont typeface="Wingdings" panose="05000000000000000000" pitchFamily="2" charset="2"/>
              <a:buChar char="ð"/>
            </a:pPr>
            <a:r>
              <a:rPr lang="cs-CZ" sz="1400" b="0" i="1" smtClean="0">
                <a:solidFill>
                  <a:srgbClr val="FF0000"/>
                </a:solidFill>
              </a:rPr>
              <a:t>Některé požadavky Eurostatu se posouvají do nařízení – novela 479/2009 (podmíněné závazky), nařízení 473/2013 (supplementary regulation – čtvrtletní hotovostní data pro S.13 a subsektory) </a:t>
            </a:r>
            <a:endParaRPr lang="cs-CZ" sz="1400" b="0" i="1">
              <a:solidFill>
                <a:srgbClr val="FF0000"/>
              </a:solidFill>
            </a:endParaRPr>
          </a:p>
        </p:txBody>
      </p:sp>
    </p:spTree>
    <p:extLst>
      <p:ext uri="{BB962C8B-B14F-4D97-AF65-F5344CB8AC3E}">
        <p14:creationId xmlns:p14="http://schemas.microsoft.com/office/powerpoint/2010/main" val="1657798751"/>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755576" y="382587"/>
            <a:ext cx="7500937" cy="1143000"/>
          </a:xfrm>
        </p:spPr>
        <p:txBody>
          <a:bodyPr/>
          <a:lstStyle>
            <a:defPPr>
              <a:defRPr kern="1200" smtId="4294967295"/>
            </a:defPPr>
          </a:lstStyle>
          <a:p>
            <a:pPr>
              <a:defRPr/>
            </a:pPr>
            <a:r>
              <a:rPr lang="cs-CZ" sz="3200" smtClean="0"/>
              <a:t>„Six </a:t>
            </a:r>
            <a:r>
              <a:rPr lang="cs-CZ" sz="3200"/>
              <a:t>P</a:t>
            </a:r>
            <a:r>
              <a:rPr lang="cs-CZ" sz="3200" smtClean="0"/>
              <a:t>ack“ (2011)</a:t>
            </a:r>
            <a:endParaRPr lang="cs-CZ" sz="3200"/>
          </a:p>
        </p:txBody>
      </p:sp>
      <p:sp>
        <p:nvSpPr>
          <p:cNvPr id="49154" name="Zástupný symbol pro obsah 2"/>
          <p:cNvSpPr>
            <a:spLocks noGrp="1"/>
          </p:cNvSpPr>
          <p:nvPr>
            <p:ph idx="1"/>
          </p:nvPr>
        </p:nvSpPr>
        <p:spPr>
          <a:xfrm>
            <a:off x="539552" y="1268760"/>
            <a:ext cx="8136904" cy="4946303"/>
          </a:xfrm>
        </p:spPr>
        <p:txBody>
          <a:bodyPr/>
          <a:lstStyle>
            <a:defPPr>
              <a:defRPr kern="1200" smtId="4294967295"/>
            </a:defPPr>
          </a:lstStyle>
          <a:p>
            <a:pPr algn="just">
              <a:buFont typeface="Wingdings" pitchFamily="2" charset="2"/>
              <a:buChar char="ð"/>
            </a:pPr>
            <a:r>
              <a:rPr lang="cs-CZ" b="0" smtClean="0"/>
              <a:t>novela </a:t>
            </a:r>
            <a:r>
              <a:rPr lang="cs-CZ" b="0" smtClean="0">
                <a:solidFill>
                  <a:srgbClr val="0070C0"/>
                </a:solidFill>
              </a:rPr>
              <a:t>Nařízení</a:t>
            </a:r>
            <a:r>
              <a:rPr lang="cs-CZ" b="0" smtClean="0"/>
              <a:t> Rady EU č. 1466/1997 </a:t>
            </a:r>
            <a:r>
              <a:rPr lang="cs-CZ" b="0" smtClean="0">
                <a:solidFill>
                  <a:srgbClr val="0070C0"/>
                </a:solidFill>
              </a:rPr>
              <a:t>o posílení dohledu nad stavy rozpočtů a nad hospodářskými politikami a o posílení koordinace hospodářských politik</a:t>
            </a:r>
            <a:r>
              <a:rPr lang="cs-CZ" b="0" smtClean="0"/>
              <a:t>, </a:t>
            </a:r>
          </a:p>
          <a:p>
            <a:pPr algn="just">
              <a:buFont typeface="Wingdings" pitchFamily="2" charset="2"/>
              <a:buChar char="ð"/>
            </a:pPr>
            <a:r>
              <a:rPr lang="cs-CZ" b="0" smtClean="0"/>
              <a:t>novela </a:t>
            </a:r>
            <a:r>
              <a:rPr lang="cs-CZ" b="0" smtClean="0">
                <a:solidFill>
                  <a:srgbClr val="0070C0"/>
                </a:solidFill>
              </a:rPr>
              <a:t>Nařízení </a:t>
            </a:r>
            <a:r>
              <a:rPr lang="cs-CZ" b="0" smtClean="0"/>
              <a:t>Rady EU č. 1467/1997 </a:t>
            </a:r>
            <a:r>
              <a:rPr lang="cs-CZ" b="0" smtClean="0">
                <a:solidFill>
                  <a:srgbClr val="0070C0"/>
                </a:solidFill>
              </a:rPr>
              <a:t>o urychlení a vyjasnění postupu při nadměrném schodku</a:t>
            </a:r>
            <a:r>
              <a:rPr lang="cs-CZ" b="0" smtClean="0"/>
              <a:t>,</a:t>
            </a:r>
            <a:r>
              <a:rPr lang="cs-CZ" b="0" smtClean="0">
                <a:solidFill>
                  <a:srgbClr val="0070C0"/>
                </a:solidFill>
              </a:rPr>
              <a:t> </a:t>
            </a:r>
            <a:endParaRPr lang="cs-CZ" smtClean="0">
              <a:solidFill>
                <a:srgbClr val="0070C0"/>
              </a:solidFill>
            </a:endParaRPr>
          </a:p>
          <a:p>
            <a:pPr algn="just">
              <a:buFont typeface="Wingdings" pitchFamily="2" charset="2"/>
              <a:buChar char="ð"/>
            </a:pPr>
            <a:r>
              <a:rPr lang="cs-CZ" b="0" smtClean="0">
                <a:solidFill>
                  <a:srgbClr val="0070C0"/>
                </a:solidFill>
              </a:rPr>
              <a:t>Nařízení</a:t>
            </a:r>
            <a:r>
              <a:rPr lang="cs-CZ" b="0" smtClean="0"/>
              <a:t> Evropského parlamentu a Rady (EU) č. 1173/2011 </a:t>
            </a:r>
            <a:br>
              <a:rPr lang="cs-CZ" b="0" smtClean="0"/>
            </a:br>
            <a:r>
              <a:rPr lang="cs-CZ" b="0" smtClean="0">
                <a:solidFill>
                  <a:srgbClr val="0070C0"/>
                </a:solidFill>
              </a:rPr>
              <a:t>o účinném prosazování rozpočtového dohledu v eurozóně</a:t>
            </a:r>
            <a:r>
              <a:rPr lang="cs-CZ" b="0" smtClean="0"/>
              <a:t>,</a:t>
            </a:r>
          </a:p>
          <a:p>
            <a:pPr algn="just">
              <a:buFont typeface="Wingdings" pitchFamily="2" charset="2"/>
              <a:buChar char="ð"/>
            </a:pPr>
            <a:r>
              <a:rPr lang="cs-CZ" b="0" smtClean="0">
                <a:solidFill>
                  <a:srgbClr val="0070C0"/>
                </a:solidFill>
              </a:rPr>
              <a:t>Směrnice</a:t>
            </a:r>
            <a:r>
              <a:rPr lang="cs-CZ" b="0" smtClean="0"/>
              <a:t> Rady 2011/85/EU </a:t>
            </a:r>
            <a:r>
              <a:rPr lang="cs-CZ" b="0" smtClean="0">
                <a:solidFill>
                  <a:srgbClr val="0070C0"/>
                </a:solidFill>
              </a:rPr>
              <a:t>o požadavcích na rozpočtové rámce členských států</a:t>
            </a:r>
            <a:r>
              <a:rPr lang="cs-CZ" b="0" smtClean="0"/>
              <a:t>,</a:t>
            </a:r>
          </a:p>
          <a:p>
            <a:pPr algn="just">
              <a:buFont typeface="Wingdings" pitchFamily="2" charset="2"/>
              <a:buChar char="ð"/>
            </a:pPr>
            <a:r>
              <a:rPr lang="cs-CZ" b="0" smtClean="0">
                <a:solidFill>
                  <a:srgbClr val="0070C0"/>
                </a:solidFill>
              </a:rPr>
              <a:t>Nařízení</a:t>
            </a:r>
            <a:r>
              <a:rPr lang="cs-CZ" b="0" smtClean="0"/>
              <a:t> Evropského parlamentu a Rady (EU) č. 1174/2011 </a:t>
            </a:r>
            <a:br>
              <a:rPr lang="cs-CZ" b="0" smtClean="0"/>
            </a:br>
            <a:r>
              <a:rPr lang="cs-CZ" b="0" smtClean="0">
                <a:solidFill>
                  <a:srgbClr val="0070C0"/>
                </a:solidFill>
              </a:rPr>
              <a:t>o donucovacích opatřeních k nápravě nadměrné makroekonomické nerovnováhy v eurozóně</a:t>
            </a:r>
            <a:r>
              <a:rPr lang="cs-CZ" b="0" smtClean="0"/>
              <a:t>,</a:t>
            </a:r>
          </a:p>
          <a:p>
            <a:pPr algn="just">
              <a:buFont typeface="Wingdings" pitchFamily="2" charset="2"/>
              <a:buChar char="ð"/>
            </a:pPr>
            <a:r>
              <a:rPr lang="cs-CZ" b="0" smtClean="0">
                <a:solidFill>
                  <a:srgbClr val="0070C0"/>
                </a:solidFill>
              </a:rPr>
              <a:t>Nařízení</a:t>
            </a:r>
            <a:r>
              <a:rPr lang="cs-CZ" b="0" smtClean="0"/>
              <a:t> Evropského parlamentu a Rady (EU) č. 1176/2011 </a:t>
            </a:r>
            <a:br>
              <a:rPr lang="cs-CZ" b="0" smtClean="0"/>
            </a:br>
            <a:r>
              <a:rPr lang="cs-CZ" b="0" smtClean="0">
                <a:solidFill>
                  <a:srgbClr val="0070C0"/>
                </a:solidFill>
              </a:rPr>
              <a:t>o prevenci a nápravě makroekonomické nerovnováhy</a:t>
            </a:r>
            <a:r>
              <a:rPr lang="cs-CZ" b="0" smtClean="0"/>
              <a:t>.</a:t>
            </a:r>
          </a:p>
        </p:txBody>
      </p:sp>
      <p:sp>
        <p:nvSpPr>
          <p:cNvPr id="49155" name="Zástupný symbol pro zápatí 3"/>
          <p:cNvSpPr>
            <a:spLocks noGrp="1"/>
          </p:cNvSpPr>
          <p:nvPr>
            <p:ph type="ftr" sz="quarter" idx="10"/>
          </p:nvPr>
        </p:nvSpPr>
        <p:spPr>
          <a:xfrm>
            <a:off x="1115616" y="6525344"/>
            <a:ext cx="7461250" cy="238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kern="1200" smtId="4294967295"/>
            </a:defPPr>
            <a:lvl1pPr>
              <a:defRPr sz="2400" b="1">
                <a:solidFill>
                  <a:schemeClr val="tx1"/>
                </a:solidFill>
                <a:latin typeface="Calibri" pitchFamily="34" charset="0"/>
                <a:cs typeface="Arial" pitchFamily="34" charset="0"/>
              </a:defRPr>
            </a:lvl1pPr>
            <a:lvl2pPr marL="742950" indent="-285750">
              <a:defRPr sz="2400" b="1">
                <a:solidFill>
                  <a:schemeClr val="tx1"/>
                </a:solidFill>
                <a:latin typeface="Calibri" pitchFamily="34" charset="0"/>
                <a:cs typeface="Arial" pitchFamily="34" charset="0"/>
              </a:defRPr>
            </a:lvl2pPr>
            <a:lvl3pPr marL="1143000" indent="-228600">
              <a:defRPr sz="2400" b="1">
                <a:solidFill>
                  <a:schemeClr val="tx1"/>
                </a:solidFill>
                <a:latin typeface="Calibri" pitchFamily="34" charset="0"/>
                <a:cs typeface="Arial" pitchFamily="34" charset="0"/>
              </a:defRPr>
            </a:lvl3pPr>
            <a:lvl4pPr marL="1600200" indent="-228600">
              <a:defRPr sz="2400" b="1">
                <a:solidFill>
                  <a:schemeClr val="tx1"/>
                </a:solidFill>
                <a:latin typeface="Calibri" pitchFamily="34" charset="0"/>
                <a:cs typeface="Arial" pitchFamily="34" charset="0"/>
              </a:defRPr>
            </a:lvl4pPr>
            <a:lvl5pPr marL="2057400" indent="-228600">
              <a:defRPr sz="2400" b="1">
                <a:solidFill>
                  <a:schemeClr val="tx1"/>
                </a:solidFill>
                <a:latin typeface="Calibri" pitchFamily="34" charset="0"/>
                <a:cs typeface="Arial" pitchFamily="34" charset="0"/>
              </a:defRPr>
            </a:lvl5pPr>
            <a:lvl6pPr marL="2514600" indent="-228600" fontAlgn="base">
              <a:spcBef>
                <a:spcPct val="0"/>
              </a:spcBef>
              <a:spcAft>
                <a:spcPct val="0"/>
              </a:spcAft>
              <a:defRPr sz="2400" b="1">
                <a:solidFill>
                  <a:schemeClr val="tx1"/>
                </a:solidFill>
                <a:latin typeface="Calibri" pitchFamily="34" charset="0"/>
                <a:cs typeface="Arial" pitchFamily="34" charset="0"/>
              </a:defRPr>
            </a:lvl6pPr>
            <a:lvl7pPr marL="2971800" indent="-228600" fontAlgn="base">
              <a:spcBef>
                <a:spcPct val="0"/>
              </a:spcBef>
              <a:spcAft>
                <a:spcPct val="0"/>
              </a:spcAft>
              <a:defRPr sz="2400" b="1">
                <a:solidFill>
                  <a:schemeClr val="tx1"/>
                </a:solidFill>
                <a:latin typeface="Calibri" pitchFamily="34" charset="0"/>
                <a:cs typeface="Arial" pitchFamily="34" charset="0"/>
              </a:defRPr>
            </a:lvl7pPr>
            <a:lvl8pPr marL="3429000" indent="-228600" fontAlgn="base">
              <a:spcBef>
                <a:spcPct val="0"/>
              </a:spcBef>
              <a:spcAft>
                <a:spcPct val="0"/>
              </a:spcAft>
              <a:defRPr sz="2400" b="1">
                <a:solidFill>
                  <a:schemeClr val="tx1"/>
                </a:solidFill>
                <a:latin typeface="Calibri" pitchFamily="34" charset="0"/>
                <a:cs typeface="Arial" pitchFamily="34" charset="0"/>
              </a:defRPr>
            </a:lvl8pPr>
            <a:lvl9pPr marL="3886200" indent="-228600" fontAlgn="base">
              <a:spcBef>
                <a:spcPct val="0"/>
              </a:spcBef>
              <a:spcAft>
                <a:spcPct val="0"/>
              </a:spcAft>
              <a:defRPr sz="2400" b="1">
                <a:solidFill>
                  <a:schemeClr val="tx1"/>
                </a:solidFill>
                <a:latin typeface="Calibri" pitchFamily="34" charset="0"/>
                <a:cs typeface="Arial" pitchFamily="34" charset="0"/>
              </a:defRPr>
            </a:lvl9pPr>
          </a:lstStyle>
          <a:p>
            <a:pPr>
              <a:defRPr/>
            </a:pPr>
            <a:r>
              <a:rPr lang="cs-CZ" sz="1200" b="0">
                <a:solidFill>
                  <a:schemeClr val="bg1"/>
                </a:solidFill>
                <a:cs typeface="Calibri" pitchFamily="34" charset="0"/>
              </a:rPr>
              <a:t>Seminář – Odbor Finanční politika – Smilovice 25. října 2013</a:t>
            </a:r>
          </a:p>
        </p:txBody>
      </p:sp>
      <p:sp>
        <p:nvSpPr>
          <p:cNvPr id="5" name="Obdélník 4">
            <a:hlinkClick action="ppaction://hlinkshowjump?jump=lastslideviewed"/>
          </p:cNvPr>
          <p:cNvSpPr/>
          <p:nvPr/>
        </p:nvSpPr>
        <p:spPr>
          <a:xfrm>
            <a:off x="0" y="0"/>
            <a:ext cx="9144000" cy="765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kern="1200" smtId="4294967295"/>
            </a:defPPr>
          </a:lstStyle>
          <a:p>
            <a:pPr algn="ctr">
              <a:defRPr/>
            </a:pPr>
            <a:endParaRPr lang="cs-CZ"/>
          </a:p>
        </p:txBody>
      </p:sp>
    </p:spTree>
    <p:extLst>
      <p:ext uri="{BB962C8B-B14F-4D97-AF65-F5344CB8AC3E}">
        <p14:creationId xmlns:p14="http://schemas.microsoft.com/office/powerpoint/2010/main" val="484046467"/>
      </p:ext>
    </p:extLst>
  </p:cSld>
  <p:clrMapOvr>
    <a:masterClrMapping/>
  </p:clrMapOvr>
  <p:transition spd="slow"/>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Nadpis 1"/>
          <p:cNvSpPr>
            <a:spLocks noGrp="1"/>
          </p:cNvSpPr>
          <p:nvPr>
            <p:ph type="title"/>
          </p:nvPr>
        </p:nvSpPr>
        <p:spPr>
          <a:xfrm>
            <a:off x="467544" y="332656"/>
            <a:ext cx="8208912" cy="792088"/>
          </a:xfrm>
        </p:spPr>
        <p:txBody>
          <a:bodyPr/>
          <a:lstStyle>
            <a:defPPr>
              <a:defRPr kern="1200" smtId="4294967295"/>
            </a:defPPr>
          </a:lstStyle>
          <a:p>
            <a:r>
              <a:rPr lang="cs-CZ" sz="3200" smtClean="0"/>
              <a:t>Změny dalších právních předpisů – změnový zákon</a:t>
            </a:r>
            <a:endParaRPr lang="cs-CZ" sz="3200"/>
          </a:p>
        </p:txBody>
      </p:sp>
      <p:sp>
        <p:nvSpPr>
          <p:cNvPr id="3" name="Zástupný symbol pro obsah 2"/>
          <p:cNvSpPr>
            <a:spLocks noGrp="1"/>
          </p:cNvSpPr>
          <p:nvPr>
            <p:ph idx="1"/>
          </p:nvPr>
        </p:nvSpPr>
        <p:spPr>
          <a:xfrm>
            <a:off x="179512" y="1412776"/>
            <a:ext cx="4104456" cy="4968552"/>
          </a:xfrm>
        </p:spPr>
        <p:txBody>
          <a:bodyPr/>
          <a:lstStyle>
            <a:defPPr>
              <a:defRPr kern="1200" smtId="4294967295"/>
            </a:defPPr>
          </a:lstStyle>
          <a:p>
            <a:pPr algn="just">
              <a:buClr>
                <a:schemeClr val="tx2"/>
              </a:buClr>
              <a:buFont typeface="Wingdings" panose="05000000000000000000" pitchFamily="2" charset="2"/>
              <a:buChar char="ð"/>
            </a:pPr>
            <a:r>
              <a:rPr lang="cs-CZ" sz="1450" b="0" smtClean="0"/>
              <a:t>Zákon o zřízení ministerstev a jiných	 ústředních orgánů státní správy ČR</a:t>
            </a:r>
          </a:p>
          <a:p>
            <a:pPr algn="just">
              <a:buClr>
                <a:schemeClr val="tx2"/>
              </a:buClr>
              <a:buFont typeface="Wingdings" panose="05000000000000000000" pitchFamily="2" charset="2"/>
              <a:buChar char="ð"/>
            </a:pPr>
            <a:r>
              <a:rPr lang="cs-CZ" sz="1450" b="0" smtClean="0"/>
              <a:t>Zákon o organizaci a provádění sociálního zabezpečení </a:t>
            </a:r>
          </a:p>
          <a:p>
            <a:pPr algn="just">
              <a:buClr>
                <a:schemeClr val="tx2"/>
              </a:buClr>
              <a:buFont typeface="Wingdings" panose="05000000000000000000" pitchFamily="2" charset="2"/>
              <a:buChar char="ð"/>
            </a:pPr>
            <a:r>
              <a:rPr lang="cs-CZ" sz="1450" b="0" smtClean="0"/>
              <a:t>Zákon o pojistném na sociální zabezpečení                    a příspěvku na státní politiku zaměstnanosti</a:t>
            </a:r>
          </a:p>
          <a:p>
            <a:pPr algn="just">
              <a:buClr>
                <a:schemeClr val="tx2"/>
              </a:buClr>
              <a:buFont typeface="Wingdings" panose="05000000000000000000" pitchFamily="2" charset="2"/>
              <a:buChar char="ð"/>
            </a:pPr>
            <a:r>
              <a:rPr lang="cs-CZ" sz="1450" b="0" smtClean="0"/>
              <a:t>Zákon o platu a dalších náležitostech spojených     s výkonem funkce představitelů státní moci           a některých státních orgánů a soudců                  a poslanců Evropského parlamentu</a:t>
            </a:r>
          </a:p>
          <a:p>
            <a:pPr algn="just">
              <a:buClr>
                <a:schemeClr val="tx2"/>
              </a:buClr>
              <a:buFont typeface="Wingdings" panose="05000000000000000000" pitchFamily="2" charset="2"/>
              <a:buChar char="ð"/>
            </a:pPr>
            <a:r>
              <a:rPr lang="cs-CZ" sz="1450" b="0" smtClean="0"/>
              <a:t>Zákon o Sbírce zákonů a mezinárodních smluv</a:t>
            </a:r>
          </a:p>
          <a:p>
            <a:pPr algn="just">
              <a:buClr>
                <a:schemeClr val="tx2"/>
              </a:buClr>
              <a:buFont typeface="Wingdings" panose="05000000000000000000" pitchFamily="2" charset="2"/>
              <a:buChar char="ð"/>
            </a:pPr>
            <a:r>
              <a:rPr lang="cs-CZ" sz="1450" b="0" smtClean="0"/>
              <a:t>Zákon o rozpočtových pravidlech</a:t>
            </a:r>
          </a:p>
          <a:p>
            <a:pPr algn="just">
              <a:buClr>
                <a:schemeClr val="tx2"/>
              </a:buClr>
              <a:buFont typeface="Wingdings" panose="05000000000000000000" pitchFamily="2" charset="2"/>
              <a:buChar char="ð"/>
            </a:pPr>
            <a:r>
              <a:rPr lang="cs-CZ" sz="1450" b="0" smtClean="0"/>
              <a:t>Zákon o rozpočtových pravidlech územních rozpočtů </a:t>
            </a:r>
          </a:p>
          <a:p>
            <a:pPr algn="just">
              <a:buClr>
                <a:schemeClr val="tx2"/>
              </a:buClr>
              <a:buFont typeface="Wingdings" panose="05000000000000000000" pitchFamily="2" charset="2"/>
              <a:buChar char="ð"/>
            </a:pPr>
            <a:r>
              <a:rPr lang="cs-CZ" sz="1450" b="0"/>
              <a:t>Zákon o rozpočtovém určení daní</a:t>
            </a:r>
          </a:p>
          <a:p>
            <a:pPr algn="just">
              <a:buClr>
                <a:schemeClr val="tx2"/>
              </a:buClr>
              <a:buFont typeface="Wingdings" panose="05000000000000000000" pitchFamily="2" charset="2"/>
              <a:buChar char="ð"/>
            </a:pPr>
            <a:r>
              <a:rPr lang="cs-CZ" sz="1450" b="0"/>
              <a:t>Zákon o podpoře regionálního rozvoje</a:t>
            </a:r>
            <a:endParaRPr lang="cs-CZ" sz="1450"/>
          </a:p>
          <a:p>
            <a:pPr algn="just">
              <a:buClr>
                <a:schemeClr val="tx2"/>
              </a:buClr>
              <a:buFont typeface="Wingdings" panose="05000000000000000000" pitchFamily="2" charset="2"/>
              <a:buChar char="ð"/>
            </a:pPr>
            <a:endParaRPr lang="cs-CZ" sz="1600" b="0" smtClean="0"/>
          </a:p>
        </p:txBody>
      </p:sp>
      <p:sp>
        <p:nvSpPr>
          <p:cNvPr id="4" name="Zástupný symbol pro zápatí 3"/>
          <p:cNvSpPr>
            <a:spLocks noGrp="1"/>
          </p:cNvSpPr>
          <p:nvPr>
            <p:ph type="ftr" sz="quarter" idx="10"/>
          </p:nvPr>
        </p:nvSpPr>
        <p:spPr>
          <a:xfrm>
            <a:off x="1121897" y="6512639"/>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8" name="Zástupný symbol pro obsah 2"/>
          <p:cNvSpPr txBox="1"/>
          <p:nvPr/>
        </p:nvSpPr>
        <p:spPr bwMode="auto">
          <a:xfrm>
            <a:off x="4572000" y="1556792"/>
            <a:ext cx="4248471" cy="4824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anchor="ctr" anchorCtr="0" compatLnSpc="1">
            <a:prstTxWarp prst="textNoShape">
              <a:avLst/>
            </a:prstTxWarp>
          </a:bodyPr>
          <a:lstStyle>
            <a:defPPr>
              <a:defRPr kern="1200" smtId="4294967295"/>
            </a:defPPr>
            <a:lvl1pPr marL="342900" indent="-342900" algn="l" rtl="0" eaLnBrk="1" fontAlgn="base" hangingPunct="1">
              <a:spcBef>
                <a:spcPct val="20000"/>
              </a:spcBef>
              <a:spcAft>
                <a:spcPct val="0"/>
              </a:spcAft>
              <a:buFont typeface="Calibri" pitchFamily="34" charset="0"/>
              <a:buChar char="–"/>
              <a:defRPr sz="2000" b="1" kern="1200">
                <a:solidFill>
                  <a:schemeClr val="tx1"/>
                </a:solidFill>
                <a:latin typeface="+mn-lt"/>
                <a:ea typeface="+mn-ea"/>
                <a:cs typeface="+mn-cs"/>
              </a:defRPr>
            </a:lvl1pPr>
            <a:lvl2pPr marL="742950" indent="-285750" algn="l" rtl="0" eaLnBrk="1" fontAlgn="base" hangingPunct="1">
              <a:spcBef>
                <a:spcPct val="20000"/>
              </a:spcBef>
              <a:spcAft>
                <a:spcPct val="0"/>
              </a:spcAft>
              <a:buFont typeface="Calibri" pitchFamily="34" charset="0"/>
              <a:buChar char="–"/>
              <a:defRPr b="1"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Calibri" pitchFamily="34" charset="0"/>
              <a:buChar char="–"/>
              <a:defRPr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Calibri"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Clr>
                <a:schemeClr val="tx2"/>
              </a:buClr>
              <a:buFont typeface="Wingdings" panose="05000000000000000000" pitchFamily="2" charset="2"/>
              <a:buChar char="ð"/>
            </a:pPr>
            <a:r>
              <a:rPr lang="cs-CZ" sz="1450" b="0" smtClean="0"/>
              <a:t>Zákon o důchodovém pojištění</a:t>
            </a:r>
          </a:p>
          <a:p>
            <a:pPr algn="just">
              <a:buClr>
                <a:schemeClr val="tx2"/>
              </a:buClr>
              <a:buFont typeface="Wingdings" panose="05000000000000000000" pitchFamily="2" charset="2"/>
              <a:buChar char="ð"/>
            </a:pPr>
            <a:r>
              <a:rPr lang="cs-CZ" sz="1450" b="0" smtClean="0"/>
              <a:t>Zákon </a:t>
            </a:r>
            <a:r>
              <a:rPr lang="cs-CZ" sz="1450" b="0"/>
              <a:t>o dluhopisech</a:t>
            </a:r>
          </a:p>
          <a:p>
            <a:pPr algn="just">
              <a:buClr>
                <a:schemeClr val="tx2"/>
              </a:buClr>
              <a:buFont typeface="Wingdings" panose="05000000000000000000" pitchFamily="2" charset="2"/>
              <a:buChar char="ð"/>
            </a:pPr>
            <a:r>
              <a:rPr lang="cs-CZ" sz="1450" b="0"/>
              <a:t>Zákon o přezkoumávání hospodaření územních </a:t>
            </a:r>
            <a:r>
              <a:rPr lang="cs-CZ" sz="1450" b="0" smtClean="0"/>
              <a:t>samosprávných celků a </a:t>
            </a:r>
            <a:r>
              <a:rPr lang="cs-CZ" sz="1450" b="0"/>
              <a:t>dobrovolných svazků obcí</a:t>
            </a:r>
          </a:p>
          <a:p>
            <a:pPr algn="just">
              <a:buClr>
                <a:schemeClr val="tx2"/>
              </a:buClr>
              <a:buFont typeface="Wingdings" panose="05000000000000000000" pitchFamily="2" charset="2"/>
              <a:buChar char="ð"/>
            </a:pPr>
            <a:r>
              <a:rPr lang="cs-CZ" sz="1450" b="0" smtClean="0"/>
              <a:t>Zákon o veřejných výzkumných institucích</a:t>
            </a:r>
          </a:p>
          <a:p>
            <a:pPr algn="just">
              <a:buClr>
                <a:schemeClr val="tx2"/>
              </a:buClr>
              <a:buFont typeface="Wingdings" panose="05000000000000000000" pitchFamily="2" charset="2"/>
              <a:buChar char="ð"/>
            </a:pPr>
            <a:r>
              <a:rPr lang="cs-CZ" sz="1450" b="0" smtClean="0"/>
              <a:t>Zákon o nemocenském pojištění</a:t>
            </a:r>
          </a:p>
          <a:p>
            <a:pPr marL="0" indent="0" algn="just">
              <a:buNone/>
            </a:pPr>
            <a:r>
              <a:rPr lang="cs-CZ" sz="1550" smtClean="0">
                <a:solidFill>
                  <a:schemeClr val="tx2"/>
                </a:solidFill>
              </a:rPr>
              <a:t>Navrhovány byly navíc novelizace:</a:t>
            </a:r>
          </a:p>
          <a:p>
            <a:pPr algn="just">
              <a:buClr>
                <a:schemeClr val="tx2"/>
              </a:buClr>
              <a:buFont typeface="Wingdings" panose="05000000000000000000" pitchFamily="2" charset="2"/>
              <a:buChar char="ð"/>
            </a:pPr>
            <a:r>
              <a:rPr lang="cs-CZ" sz="1400" b="0" i="1" smtClean="0">
                <a:solidFill>
                  <a:schemeClr val="bg1">
                    <a:lumMod val="50000"/>
                  </a:schemeClr>
                </a:solidFill>
              </a:rPr>
              <a:t>Zákon o</a:t>
            </a:r>
            <a:r>
              <a:rPr lang="cs-CZ" sz="1400" b="0" i="1">
                <a:solidFill>
                  <a:schemeClr val="bg1">
                    <a:lumMod val="50000"/>
                  </a:schemeClr>
                </a:solidFill>
              </a:rPr>
              <a:t> Všeobecné zdravotní pojišťovně České republiky </a:t>
            </a:r>
            <a:endParaRPr lang="cs-CZ" sz="1400" b="0" i="1" smtClean="0">
              <a:solidFill>
                <a:schemeClr val="bg1">
                  <a:lumMod val="50000"/>
                </a:schemeClr>
              </a:solidFill>
            </a:endParaRPr>
          </a:p>
          <a:p>
            <a:pPr algn="just">
              <a:buClr>
                <a:schemeClr val="tx2"/>
              </a:buClr>
              <a:buFont typeface="Wingdings" panose="05000000000000000000" pitchFamily="2" charset="2"/>
              <a:buChar char="ð"/>
            </a:pPr>
            <a:r>
              <a:rPr lang="cs-CZ" sz="1400" b="0" i="1" smtClean="0">
                <a:solidFill>
                  <a:schemeClr val="bg1">
                    <a:lumMod val="50000"/>
                  </a:schemeClr>
                </a:solidFill>
              </a:rPr>
              <a:t>Zákon </a:t>
            </a:r>
            <a:r>
              <a:rPr lang="cs-CZ" sz="1400" b="0" i="1">
                <a:solidFill>
                  <a:schemeClr val="bg1">
                    <a:lumMod val="50000"/>
                  </a:schemeClr>
                </a:solidFill>
              </a:rPr>
              <a:t>o resortních, oborových, podnikových </a:t>
            </a:r>
            <a:r>
              <a:rPr lang="cs-CZ" sz="1400" b="0" i="1" smtClean="0">
                <a:solidFill>
                  <a:schemeClr val="bg1">
                    <a:lumMod val="50000"/>
                  </a:schemeClr>
                </a:solidFill>
              </a:rPr>
              <a:t>             a </a:t>
            </a:r>
            <a:r>
              <a:rPr lang="cs-CZ" sz="1400" b="0" i="1">
                <a:solidFill>
                  <a:schemeClr val="bg1">
                    <a:lumMod val="50000"/>
                  </a:schemeClr>
                </a:solidFill>
              </a:rPr>
              <a:t>dalších zdravotních </a:t>
            </a:r>
            <a:r>
              <a:rPr lang="cs-CZ" sz="1400" b="0" i="1" smtClean="0">
                <a:solidFill>
                  <a:schemeClr val="bg1">
                    <a:lumMod val="50000"/>
                  </a:schemeClr>
                </a:solidFill>
              </a:rPr>
              <a:t>pojišťovnách</a:t>
            </a:r>
          </a:p>
          <a:p>
            <a:pPr algn="just">
              <a:buClr>
                <a:schemeClr val="tx2"/>
              </a:buClr>
              <a:buFont typeface="Wingdings" panose="05000000000000000000" pitchFamily="2" charset="2"/>
              <a:buChar char="ð"/>
            </a:pPr>
            <a:r>
              <a:rPr lang="cs-CZ" sz="1400" b="0" i="1" smtClean="0">
                <a:solidFill>
                  <a:schemeClr val="bg1">
                    <a:lumMod val="50000"/>
                  </a:schemeClr>
                </a:solidFill>
              </a:rPr>
              <a:t>Zákony upravující činnost jednotlivých státních fondů</a:t>
            </a:r>
          </a:p>
          <a:p>
            <a:pPr marL="0" indent="0" algn="just">
              <a:buClr>
                <a:schemeClr val="tx2"/>
              </a:buClr>
              <a:buNone/>
            </a:pPr>
            <a:r>
              <a:rPr lang="cs-CZ" sz="1550" smtClean="0">
                <a:solidFill>
                  <a:schemeClr val="tx2"/>
                </a:solidFill>
              </a:rPr>
              <a:t>Bylo by přínosné znovelizovat dále také:</a:t>
            </a:r>
          </a:p>
          <a:p>
            <a:pPr algn="just">
              <a:buClr>
                <a:schemeClr val="tx2"/>
              </a:buClr>
              <a:buFont typeface="Wingdings" panose="05000000000000000000" pitchFamily="2" charset="2"/>
              <a:buChar char="ð"/>
            </a:pPr>
            <a:r>
              <a:rPr lang="cs-CZ" sz="1550" b="0" i="1" smtClean="0"/>
              <a:t> </a:t>
            </a:r>
            <a:r>
              <a:rPr lang="cs-CZ" sz="1400" b="0" i="1">
                <a:solidFill>
                  <a:schemeClr val="bg1">
                    <a:lumMod val="50000"/>
                  </a:schemeClr>
                </a:solidFill>
              </a:rPr>
              <a:t>Zákon </a:t>
            </a:r>
            <a:r>
              <a:rPr lang="cs-CZ" sz="1400" b="0" i="1" smtClean="0">
                <a:solidFill>
                  <a:schemeClr val="bg1">
                    <a:lumMod val="50000"/>
                  </a:schemeClr>
                </a:solidFill>
              </a:rPr>
              <a:t>o státní statistické službě</a:t>
            </a:r>
            <a:endParaRPr lang="cs-CZ" sz="1400" b="0" i="1">
              <a:solidFill>
                <a:schemeClr val="bg1">
                  <a:lumMod val="50000"/>
                </a:schemeClr>
              </a:solidFill>
            </a:endParaRPr>
          </a:p>
          <a:p>
            <a:pPr algn="just">
              <a:buClr>
                <a:schemeClr val="tx2"/>
              </a:buClr>
              <a:buFont typeface="Wingdings" panose="05000000000000000000" pitchFamily="2" charset="2"/>
              <a:buChar char="ð"/>
            </a:pPr>
            <a:r>
              <a:rPr lang="cs-CZ" sz="1400" b="0" i="1" smtClean="0">
                <a:solidFill>
                  <a:schemeClr val="bg1">
                    <a:lumMod val="50000"/>
                  </a:schemeClr>
                </a:solidFill>
              </a:rPr>
              <a:t>Zákon o účetnictví</a:t>
            </a:r>
            <a:endParaRPr lang="cs-CZ" sz="1400" b="0" i="1">
              <a:solidFill>
                <a:schemeClr val="bg1">
                  <a:lumMod val="50000"/>
                </a:schemeClr>
              </a:solidFill>
            </a:endParaRPr>
          </a:p>
          <a:p>
            <a:pPr marL="0" indent="0" algn="just">
              <a:buClr>
                <a:schemeClr val="tx2"/>
              </a:buClr>
              <a:buNone/>
            </a:pPr>
            <a:endParaRPr lang="cs-CZ" sz="1600" b="0" i="1"/>
          </a:p>
        </p:txBody>
      </p:sp>
    </p:spTree>
    <p:extLst>
      <p:ext uri="{BB962C8B-B14F-4D97-AF65-F5344CB8AC3E}">
        <p14:creationId xmlns:p14="http://schemas.microsoft.com/office/powerpoint/2010/main" val="2355080831"/>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323528" y="260648"/>
            <a:ext cx="7716961" cy="792088"/>
          </a:xfrm>
        </p:spPr>
        <p:txBody>
          <a:bodyPr/>
          <a:lstStyle>
            <a:defPPr>
              <a:defRPr kern="1200" smtId="4294967295"/>
            </a:defPPr>
          </a:lstStyle>
          <a:p>
            <a:r>
              <a:rPr lang="cs-CZ" smtClean="0"/>
              <a:t>Nezávislé fiskální instituce</a:t>
            </a:r>
            <a:endParaRPr lang="cs-CZ"/>
          </a:p>
        </p:txBody>
      </p:sp>
      <p:sp>
        <p:nvSpPr>
          <p:cNvPr id="3" name="Zástupný symbol pro obsah 2"/>
          <p:cNvSpPr>
            <a:spLocks noGrp="1"/>
          </p:cNvSpPr>
          <p:nvPr>
            <p:ph idx="1"/>
          </p:nvPr>
        </p:nvSpPr>
        <p:spPr>
          <a:xfrm>
            <a:off x="251520" y="980728"/>
            <a:ext cx="8712968" cy="2592288"/>
          </a:xfrm>
        </p:spPr>
        <p:txBody>
          <a:bodyPr/>
          <a:lstStyle>
            <a:defPPr>
              <a:defRPr kern="1200" smtId="4294967295"/>
            </a:defPPr>
          </a:lstStyle>
          <a:p>
            <a:pPr marL="0" indent="0" algn="just">
              <a:buNone/>
            </a:pPr>
            <a:r>
              <a:rPr lang="cs-CZ" sz="1200" b="0" smtClean="0"/>
              <a:t>NFI </a:t>
            </a:r>
            <a:r>
              <a:rPr lang="cs-CZ" sz="1200" b="0"/>
              <a:t>pozitivně přispívají k tvorbě fiskální politiky skrze tři základní kanály:</a:t>
            </a:r>
          </a:p>
          <a:p>
            <a:pPr algn="just">
              <a:buFont typeface="Wingdings" pitchFamily="2" charset="2"/>
              <a:buChar char="ð"/>
            </a:pPr>
            <a:r>
              <a:rPr lang="cs-CZ" sz="1200" smtClean="0">
                <a:solidFill>
                  <a:schemeClr val="accent1"/>
                </a:solidFill>
              </a:rPr>
              <a:t>poskytují </a:t>
            </a:r>
            <a:r>
              <a:rPr lang="cs-CZ" sz="1200">
                <a:solidFill>
                  <a:schemeClr val="accent1"/>
                </a:solidFill>
              </a:rPr>
              <a:t>objektivní vstupy pro přípravu ročních rozpočtů </a:t>
            </a:r>
            <a:r>
              <a:rPr lang="cs-CZ" sz="1200" b="0"/>
              <a:t>(např. makroekonomické predikce, z nichž vycházejí rozpočtové projekce);</a:t>
            </a:r>
          </a:p>
          <a:p>
            <a:pPr algn="just">
              <a:buFont typeface="Wingdings" pitchFamily="2" charset="2"/>
              <a:buChar char="ð"/>
            </a:pPr>
            <a:r>
              <a:rPr lang="cs-CZ" sz="1200" b="0" smtClean="0"/>
              <a:t> </a:t>
            </a:r>
            <a:r>
              <a:rPr lang="cs-CZ" sz="1200">
                <a:solidFill>
                  <a:schemeClr val="accent1"/>
                </a:solidFill>
              </a:rPr>
              <a:t>připravují nezávislé analýzy</a:t>
            </a:r>
            <a:r>
              <a:rPr lang="cs-CZ" sz="1200" b="0"/>
              <a:t> na různá témata fiskální politiky (např. sledování rozpočtového vývoje, hodnocení souladu s existujícími fiskálními pravidly či odhady rozpočtových nákladů vybraných opatření);</a:t>
            </a:r>
          </a:p>
          <a:p>
            <a:pPr algn="just">
              <a:buFont typeface="Wingdings" pitchFamily="2" charset="2"/>
              <a:buChar char="ð"/>
            </a:pPr>
            <a:r>
              <a:rPr lang="cs-CZ" sz="1200" smtClean="0">
                <a:solidFill>
                  <a:schemeClr val="accent1"/>
                </a:solidFill>
              </a:rPr>
              <a:t>vydávají </a:t>
            </a:r>
            <a:r>
              <a:rPr lang="cs-CZ" sz="1200">
                <a:solidFill>
                  <a:schemeClr val="accent1"/>
                </a:solidFill>
              </a:rPr>
              <a:t>pravidelná hodnocení a doporučení vztahující se k různým aspektům fiskální politiky </a:t>
            </a:r>
            <a:r>
              <a:rPr lang="cs-CZ" sz="1200" b="0"/>
              <a:t>(např. doporučení ohledně dlouhodobé udržitelnosti či návrhů fiskálních cílů různých úrovní vládního sektoru).</a:t>
            </a:r>
          </a:p>
          <a:p>
            <a:pPr marL="0" indent="0" algn="just">
              <a:buNone/>
            </a:pPr>
            <a:r>
              <a:rPr lang="cs-CZ" sz="1200" b="0" smtClean="0"/>
              <a:t>NFI </a:t>
            </a:r>
            <a:r>
              <a:rPr lang="cs-CZ" sz="1200" b="0"/>
              <a:t>v řadě případů uspěly při prosazení svých názorů a efektivně ovlivnily řízení fiskální politiky. Mezi nejúspěšnější instituce lze zařadit Netherlands Bureau of Economic Policy Analysis (CPB), National Account Institute (NAI), High Council of Finance (HCF) v Belgii, Institute of Economic Research (WIFO) v Rakousku, Institute of Macroeconomic Analysis and Development (IMAD) ve Slovinsku a v nedávné době založenou Swedish Fiscal Policy Council. Obecně tyto instituce požívají vysokého renomé, které získaly během svého působení, a respektu politické reprezentace.</a:t>
            </a:r>
          </a:p>
          <a:p>
            <a:endParaRPr lang="cs-CZ"/>
          </a:p>
        </p:txBody>
      </p:sp>
      <p:sp>
        <p:nvSpPr>
          <p:cNvPr id="4" name="Zástupný symbol pro zápatí 3"/>
          <p:cNvSpPr>
            <a:spLocks noGrp="1"/>
          </p:cNvSpPr>
          <p:nvPr>
            <p:ph type="ftr" sz="quarter" idx="10"/>
          </p:nvPr>
        </p:nvSpPr>
        <p:spPr>
          <a:xfrm>
            <a:off x="1115616" y="6560823"/>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3528" y="3284984"/>
            <a:ext cx="5256584" cy="324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5652120" y="3501008"/>
            <a:ext cx="3312368" cy="3077766"/>
          </a:xfrm>
          <a:prstGeom prst="rect">
            <a:avLst/>
          </a:prstGeom>
          <a:noFill/>
        </p:spPr>
        <p:txBody>
          <a:bodyPr wrap="square" rtlCol="0">
            <a:spAutoFit/>
          </a:bodyPr>
          <a:lstStyle>
            <a:defPPr>
              <a:defRPr kern="1200" smtId="4294967295"/>
            </a:defPPr>
          </a:lstStyle>
          <a:p>
            <a:pPr>
              <a:buFont typeface="Calibri" pitchFamily="34" charset="0"/>
              <a:buChar char="→"/>
            </a:pPr>
            <a:r>
              <a:rPr lang="cs-CZ" sz="1750" b="0" smtClean="0"/>
              <a:t>samostatná instituce (CY,LV,SI,PT,SK a IE)</a:t>
            </a:r>
          </a:p>
          <a:p>
            <a:pPr>
              <a:buFont typeface="Calibri" pitchFamily="34" charset="0"/>
              <a:buChar char="→"/>
            </a:pPr>
            <a:r>
              <a:rPr lang="cs-CZ" sz="1750" b="0" smtClean="0"/>
              <a:t>využití administrativy již existující instituce (EE,LU,LT,NL,IT,FR,RO,AT,DK,DE,FI)</a:t>
            </a:r>
          </a:p>
          <a:p>
            <a:pPr lvl="1">
              <a:buFont typeface="Calibri" pitchFamily="34" charset="0"/>
              <a:buChar char="→"/>
            </a:pPr>
            <a:r>
              <a:rPr lang="cs-CZ" sz="1750" b="0" smtClean="0"/>
              <a:t>parlament (2)</a:t>
            </a:r>
          </a:p>
          <a:p>
            <a:pPr lvl="1">
              <a:buFont typeface="Calibri" pitchFamily="34" charset="0"/>
              <a:buChar char="→"/>
            </a:pPr>
            <a:r>
              <a:rPr lang="cs-CZ" sz="1750" b="0" smtClean="0"/>
              <a:t>centrální banka (3)</a:t>
            </a:r>
          </a:p>
          <a:p>
            <a:pPr lvl="1">
              <a:buFont typeface="Calibri" pitchFamily="34" charset="0"/>
              <a:buChar char="→"/>
            </a:pPr>
            <a:r>
              <a:rPr lang="cs-CZ" sz="1750" b="0" smtClean="0"/>
              <a:t>akademie věd (1)</a:t>
            </a:r>
          </a:p>
          <a:p>
            <a:pPr lvl="1">
              <a:buFont typeface="Calibri" pitchFamily="34" charset="0"/>
              <a:buChar char="→"/>
            </a:pPr>
            <a:r>
              <a:rPr lang="cs-CZ" sz="1750" b="0" smtClean="0"/>
              <a:t>NKÚ (resp. účetní dvůr) (3)</a:t>
            </a:r>
          </a:p>
          <a:p>
            <a:pPr lvl="1">
              <a:buFont typeface="Calibri" pitchFamily="34" charset="0"/>
              <a:buChar char="→"/>
            </a:pPr>
            <a:r>
              <a:rPr lang="cs-CZ" sz="1750" b="0" smtClean="0"/>
              <a:t>ministerstvo (2)</a:t>
            </a:r>
          </a:p>
          <a:p>
            <a:pPr>
              <a:buFont typeface="Calibri" pitchFamily="34" charset="0"/>
              <a:buChar char="→"/>
            </a:pPr>
            <a:endParaRPr lang="cs-CZ" sz="1800" b="0"/>
          </a:p>
        </p:txBody>
      </p:sp>
    </p:spTree>
    <p:extLst>
      <p:ext uri="{BB962C8B-B14F-4D97-AF65-F5344CB8AC3E}">
        <p14:creationId xmlns:p14="http://schemas.microsoft.com/office/powerpoint/2010/main" val="2064927202"/>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8" name="Nadpis 7"/>
          <p:cNvSpPr>
            <a:spLocks noGrp="1"/>
          </p:cNvSpPr>
          <p:nvPr>
            <p:ph type="title"/>
          </p:nvPr>
        </p:nvSpPr>
        <p:spPr>
          <a:xfrm>
            <a:off x="611560" y="404664"/>
            <a:ext cx="7572945" cy="700112"/>
          </a:xfrm>
        </p:spPr>
        <p:txBody>
          <a:bodyPr/>
          <a:lstStyle>
            <a:defPPr>
              <a:defRPr kern="1200" smtId="4294967295"/>
            </a:defPPr>
          </a:lstStyle>
          <a:p>
            <a:r>
              <a:rPr lang="cs-CZ" smtClean="0"/>
              <a:t>Národní rozpočtová rada</a:t>
            </a:r>
            <a:endParaRPr lang="cs-CZ"/>
          </a:p>
        </p:txBody>
      </p:sp>
      <p:sp>
        <p:nvSpPr>
          <p:cNvPr id="9" name="Zástupný symbol pro obsah 8"/>
          <p:cNvSpPr>
            <a:spLocks noGrp="1"/>
          </p:cNvSpPr>
          <p:nvPr>
            <p:ph idx="1"/>
          </p:nvPr>
        </p:nvSpPr>
        <p:spPr>
          <a:xfrm>
            <a:off x="611560" y="1628800"/>
            <a:ext cx="8064895" cy="4392488"/>
          </a:xfrm>
        </p:spPr>
        <p:txBody>
          <a:bodyPr/>
          <a:lstStyle>
            <a:defPPr>
              <a:defRPr kern="1200" smtId="4294967295"/>
            </a:defPPr>
          </a:lstStyle>
          <a:p>
            <a:pPr algn="just"/>
            <a:endParaRPr lang="cs-CZ" sz="1900" b="0" smtClean="0"/>
          </a:p>
          <a:p>
            <a:pPr algn="just">
              <a:buFont typeface="Wingdings" pitchFamily="2" charset="2"/>
              <a:buChar char="ð"/>
            </a:pPr>
            <a:r>
              <a:rPr lang="cs-CZ" sz="1900" b="0" smtClean="0"/>
              <a:t>Existenci nezávislé instituce odpovědné na národní úrovni za sledování pravidel předpokládá: </a:t>
            </a:r>
            <a:r>
              <a:rPr lang="cs-CZ" sz="1900" b="0" smtClean="0">
                <a:solidFill>
                  <a:schemeClr val="accent1"/>
                </a:solidFill>
              </a:rPr>
              <a:t>Fiscal compact, „two pack“ </a:t>
            </a:r>
            <a:r>
              <a:rPr lang="cs-CZ" sz="1900" b="0" smtClean="0"/>
              <a:t>(pro EU17) i </a:t>
            </a:r>
            <a:r>
              <a:rPr lang="cs-CZ" sz="1900" b="0" smtClean="0">
                <a:solidFill>
                  <a:schemeClr val="accent1"/>
                </a:solidFill>
              </a:rPr>
              <a:t>směrnice o požadavcích na rozpočtové rámce </a:t>
            </a:r>
            <a:r>
              <a:rPr lang="cs-CZ" sz="1900" b="0" smtClean="0"/>
              <a:t>(čl. 6, odst. 1, písm. b) – nezávislá analýza souladu s numerickými fiskálními pravidly provedená nezávislými subjekty nebo subjekty, které jsou ve vztahu k fiskálním orgánům členských států funkčně samostatné).  </a:t>
            </a:r>
          </a:p>
          <a:p>
            <a:pPr algn="just">
              <a:buFont typeface="Wingdings" pitchFamily="2" charset="2"/>
              <a:buChar char="ð"/>
            </a:pPr>
            <a:r>
              <a:rPr lang="cs-CZ" sz="1900" b="0" smtClean="0"/>
              <a:t>Existence této instituce se stává </a:t>
            </a:r>
            <a:r>
              <a:rPr lang="cs-CZ" sz="1900" b="0" smtClean="0">
                <a:solidFill>
                  <a:schemeClr val="accent1"/>
                </a:solidFill>
              </a:rPr>
              <a:t>minimálním standardem kvality a transparentnosti národního fiskálního rámce</a:t>
            </a:r>
            <a:r>
              <a:rPr lang="cs-CZ" sz="1900" smtClean="0"/>
              <a:t> </a:t>
            </a:r>
            <a:r>
              <a:rPr lang="cs-CZ" sz="1900" b="0" smtClean="0"/>
              <a:t>– viz požadavky MMF</a:t>
            </a:r>
          </a:p>
          <a:p>
            <a:pPr algn="just">
              <a:buFont typeface="Wingdings" pitchFamily="2" charset="2"/>
              <a:buChar char="ð"/>
            </a:pPr>
            <a:r>
              <a:rPr lang="cs-CZ" sz="1900" b="0" smtClean="0"/>
              <a:t>V </a:t>
            </a:r>
            <a:r>
              <a:rPr lang="cs-CZ" sz="1900" b="0" smtClean="0">
                <a:solidFill>
                  <a:schemeClr val="accent1"/>
                </a:solidFill>
              </a:rPr>
              <a:t>poslední době nezávislé fiskální instituce vznikly</a:t>
            </a:r>
            <a:r>
              <a:rPr lang="cs-CZ" sz="1900" b="0" smtClean="0"/>
              <a:t> </a:t>
            </a:r>
            <a:r>
              <a:rPr lang="cs-CZ" sz="1800" b="0" smtClean="0"/>
              <a:t>v Kanadě (2008), Švédsku (2009), Maďarsku (2009), Slovinsku (2009), Velké Británii (2010), Řecku (2010), Rumunsku (2010), Austrálii (2011) a na Slovensku (2011)  </a:t>
            </a:r>
          </a:p>
          <a:p>
            <a:pPr algn="just">
              <a:buFont typeface="Wingdings" pitchFamily="2" charset="2"/>
              <a:buChar char="ð"/>
            </a:pPr>
            <a:r>
              <a:rPr lang="cs-CZ" sz="1900" b="0" smtClean="0">
                <a:solidFill>
                  <a:schemeClr val="accent1"/>
                </a:solidFill>
              </a:rPr>
              <a:t>V EU 17 </a:t>
            </a:r>
            <a:r>
              <a:rPr lang="cs-CZ" sz="1900" b="0" smtClean="0"/>
              <a:t>(2009) - celkem </a:t>
            </a:r>
            <a:r>
              <a:rPr lang="cs-CZ" sz="1900" b="0" smtClean="0">
                <a:solidFill>
                  <a:schemeClr val="accent1"/>
                </a:solidFill>
              </a:rPr>
              <a:t>29 nezávislých fiskálních institucí</a:t>
            </a:r>
            <a:r>
              <a:rPr lang="cs-CZ" sz="1900" b="0" smtClean="0"/>
              <a:t>. 11 z nich bylo pověřeno monitorováním rozpočtové politiky, 4 připravovaly nezávislé predikce pro rozpočtové účely a dalších 8  nezávazné predikce.  </a:t>
            </a:r>
          </a:p>
          <a:p>
            <a:pPr algn="just"/>
            <a:endParaRPr lang="cs-CZ" b="0"/>
          </a:p>
          <a:p>
            <a:pPr algn="just"/>
            <a:endParaRPr lang="cs-CZ" b="0" smtClean="0"/>
          </a:p>
          <a:p>
            <a:pPr algn="just"/>
            <a:endParaRPr lang="cs-CZ" b="0"/>
          </a:p>
        </p:txBody>
      </p:sp>
      <p:sp>
        <p:nvSpPr>
          <p:cNvPr id="4" name="Zástupný symbol pro zápatí 3"/>
          <p:cNvSpPr>
            <a:spLocks noGrp="1"/>
          </p:cNvSpPr>
          <p:nvPr>
            <p:ph type="ftr" sz="quarter" idx="10"/>
          </p:nvPr>
        </p:nvSpPr>
        <p:spPr>
          <a:xfrm>
            <a:off x="1115616" y="6453336"/>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523620921"/>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539552" y="548680"/>
            <a:ext cx="8004993" cy="720080"/>
          </a:xfrm>
        </p:spPr>
        <p:txBody>
          <a:bodyPr/>
          <a:lstStyle>
            <a:defPPr>
              <a:defRPr kern="1200" smtId="4294967295"/>
            </a:defPPr>
          </a:lstStyle>
          <a:p>
            <a:r>
              <a:rPr lang="cs-CZ" smtClean="0"/>
              <a:t>Předpoklady nezávislého fungování</a:t>
            </a:r>
            <a:endParaRPr lang="cs-CZ"/>
          </a:p>
        </p:txBody>
      </p:sp>
      <p:sp>
        <p:nvSpPr>
          <p:cNvPr id="3" name="Zástupný symbol pro obsah 2"/>
          <p:cNvSpPr>
            <a:spLocks noGrp="1"/>
          </p:cNvSpPr>
          <p:nvPr>
            <p:ph idx="1"/>
          </p:nvPr>
        </p:nvSpPr>
        <p:spPr>
          <a:xfrm>
            <a:off x="755576" y="1340768"/>
            <a:ext cx="7500937" cy="4730279"/>
          </a:xfrm>
        </p:spPr>
        <p:txBody>
          <a:bodyPr/>
          <a:lstStyle>
            <a:defPPr>
              <a:defRPr kern="1200" smtId="4294967295"/>
            </a:defPPr>
          </a:lstStyle>
          <a:p>
            <a:endParaRPr lang="cs-CZ" sz="1800" b="0" smtClean="0"/>
          </a:p>
          <a:p>
            <a:pPr algn="just"/>
            <a:endParaRPr lang="cs-CZ" sz="1800" b="0"/>
          </a:p>
          <a:p>
            <a:pPr algn="just">
              <a:buFont typeface="Wingdings" pitchFamily="2" charset="2"/>
              <a:buChar char="ð"/>
            </a:pPr>
            <a:r>
              <a:rPr lang="cs-CZ" sz="1800" b="0" smtClean="0"/>
              <a:t>Nezávislý </a:t>
            </a:r>
            <a:r>
              <a:rPr lang="cs-CZ" sz="1800" b="0"/>
              <a:t>orgán – „</a:t>
            </a:r>
            <a:r>
              <a:rPr lang="en-GB" sz="1800" b="0"/>
              <a:t>watch</a:t>
            </a:r>
            <a:r>
              <a:rPr lang="cs-CZ" sz="1800" b="0"/>
              <a:t> dog“</a:t>
            </a:r>
          </a:p>
          <a:p>
            <a:pPr lvl="1" algn="just"/>
            <a:r>
              <a:rPr lang="cs-CZ" b="0" smtClean="0">
                <a:solidFill>
                  <a:schemeClr val="accent1"/>
                </a:solidFill>
              </a:rPr>
              <a:t>Působnost</a:t>
            </a:r>
            <a:r>
              <a:rPr lang="cs-CZ" b="0" smtClean="0"/>
              <a:t> – jasně a jednoznačně vymezena zákonem</a:t>
            </a:r>
            <a:r>
              <a:rPr lang="en-US" b="0" smtClean="0"/>
              <a:t>;</a:t>
            </a:r>
            <a:r>
              <a:rPr lang="cs-CZ" b="0" smtClean="0"/>
              <a:t> svěřené úkoly provádí pravidelně</a:t>
            </a:r>
          </a:p>
          <a:p>
            <a:pPr lvl="1" algn="just"/>
            <a:r>
              <a:rPr lang="cs-CZ" b="0" smtClean="0"/>
              <a:t>Zaručený </a:t>
            </a:r>
            <a:r>
              <a:rPr lang="cs-CZ" b="0" smtClean="0">
                <a:solidFill>
                  <a:schemeClr val="accent1"/>
                </a:solidFill>
              </a:rPr>
              <a:t>přístup k informacím</a:t>
            </a:r>
          </a:p>
          <a:p>
            <a:pPr lvl="1" algn="just"/>
            <a:r>
              <a:rPr lang="cs-CZ" b="0" smtClean="0"/>
              <a:t>Vysoký stupeň autonomie  - </a:t>
            </a:r>
            <a:r>
              <a:rPr lang="cs-CZ" b="0"/>
              <a:t>při výkonu své činnosti nesmí  přijímat ani vyžadovat pokyny </a:t>
            </a:r>
            <a:r>
              <a:rPr lang="cs-CZ" b="0" smtClean="0"/>
              <a:t>:</a:t>
            </a:r>
          </a:p>
          <a:p>
            <a:pPr lvl="2" algn="just"/>
            <a:r>
              <a:rPr lang="cs-CZ" smtClean="0">
                <a:solidFill>
                  <a:schemeClr val="accent1"/>
                </a:solidFill>
              </a:rPr>
              <a:t>Financování</a:t>
            </a:r>
            <a:r>
              <a:rPr lang="cs-CZ" b="1" smtClean="0"/>
              <a:t> </a:t>
            </a:r>
            <a:r>
              <a:rPr lang="cs-CZ" b="0" smtClean="0"/>
              <a:t>z veřejných zdrojů upraveno zákonem (stabilita             a přiměřenost úkolům) – předpoklad pro kvalitní aparát a získání kredibility.</a:t>
            </a:r>
          </a:p>
          <a:p>
            <a:pPr lvl="2" algn="just"/>
            <a:r>
              <a:rPr lang="cs-CZ" smtClean="0">
                <a:solidFill>
                  <a:schemeClr val="accent1"/>
                </a:solidFill>
              </a:rPr>
              <a:t>Personální nezávislost</a:t>
            </a:r>
            <a:r>
              <a:rPr lang="cs-CZ" b="1" smtClean="0"/>
              <a:t> </a:t>
            </a:r>
            <a:r>
              <a:rPr lang="cs-CZ" b="0" smtClean="0"/>
              <a:t>– délka mandátu přinejmenším shodná          s volebním obdobím poslance</a:t>
            </a:r>
            <a:r>
              <a:rPr lang="en-US" b="0" smtClean="0"/>
              <a:t>;</a:t>
            </a:r>
            <a:r>
              <a:rPr lang="cs-CZ" b="0" smtClean="0"/>
              <a:t> voleni několika institucemi</a:t>
            </a:r>
            <a:r>
              <a:rPr lang="en-US" b="0" smtClean="0"/>
              <a:t>;</a:t>
            </a:r>
            <a:r>
              <a:rPr lang="cs-CZ" b="0" smtClean="0"/>
              <a:t> vymezení podmínek zániku funkce …</a:t>
            </a:r>
          </a:p>
          <a:p>
            <a:pPr algn="just">
              <a:buFont typeface="Wingdings" pitchFamily="2" charset="2"/>
              <a:buChar char="ð"/>
            </a:pPr>
            <a:r>
              <a:rPr lang="cs-CZ" sz="1800" b="0" smtClean="0"/>
              <a:t>Zapojení do rozpočtového procesu – determinuje vliv na řízení fiskální politiky (např. konzultace poskytované vládě, povinnost odůvodnění vládní strategie, </a:t>
            </a:r>
            <a:r>
              <a:rPr lang="cs-CZ" sz="1800" b="0"/>
              <a:t>pravidelná slyšení v Parlamentu v rámci přípravy </a:t>
            </a:r>
            <a:r>
              <a:rPr lang="cs-CZ" sz="1800" b="0" smtClean="0"/>
              <a:t>rozpočtu atd.) </a:t>
            </a:r>
          </a:p>
          <a:p>
            <a:pPr lvl="1" algn="just"/>
            <a:endParaRPr lang="cs-CZ" b="0"/>
          </a:p>
          <a:p>
            <a:endParaRPr lang="cs-CZ"/>
          </a:p>
        </p:txBody>
      </p:sp>
      <p:sp>
        <p:nvSpPr>
          <p:cNvPr id="4" name="Zástupný symbol pro zápatí 3"/>
          <p:cNvSpPr>
            <a:spLocks noGrp="1"/>
          </p:cNvSpPr>
          <p:nvPr>
            <p:ph type="ftr" sz="quarter" idx="10"/>
          </p:nvPr>
        </p:nvSpPr>
        <p:spPr>
          <a:xfrm>
            <a:off x="1043608" y="6381328"/>
            <a:ext cx="7461250" cy="359644"/>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227876135"/>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755576" y="332656"/>
            <a:ext cx="7500937" cy="720080"/>
          </a:xfrm>
        </p:spPr>
        <p:txBody>
          <a:bodyPr/>
          <a:lstStyle>
            <a:defPPr>
              <a:defRPr kern="1200" smtId="4294967295"/>
            </a:defPPr>
          </a:lstStyle>
          <a:p>
            <a:r>
              <a:rPr lang="cs-CZ" smtClean="0"/>
              <a:t>Národní rozpočtová rada – návrh ČR</a:t>
            </a:r>
            <a:endParaRPr lang="cs-CZ"/>
          </a:p>
        </p:txBody>
      </p:sp>
      <p:sp>
        <p:nvSpPr>
          <p:cNvPr id="3" name="Zástupný symbol pro obsah 2"/>
          <p:cNvSpPr>
            <a:spLocks noGrp="1"/>
          </p:cNvSpPr>
          <p:nvPr>
            <p:ph idx="1"/>
          </p:nvPr>
        </p:nvSpPr>
        <p:spPr>
          <a:xfrm>
            <a:off x="611560" y="1052736"/>
            <a:ext cx="8036941" cy="4946303"/>
          </a:xfrm>
        </p:spPr>
        <p:txBody>
          <a:bodyPr/>
          <a:lstStyle>
            <a:defPPr>
              <a:defRPr kern="1200" smtId="4294967295"/>
            </a:defPPr>
          </a:lstStyle>
          <a:p>
            <a:pPr algn="just">
              <a:defRPr/>
            </a:pPr>
            <a:endParaRPr lang="cs-CZ" smtClean="0"/>
          </a:p>
          <a:p>
            <a:pPr marL="0" indent="0" algn="just">
              <a:buNone/>
              <a:defRPr/>
            </a:pPr>
            <a:r>
              <a:rPr lang="cs-CZ" smtClean="0">
                <a:solidFill>
                  <a:schemeClr val="accent1"/>
                </a:solidFill>
              </a:rPr>
              <a:t>P Ů S O B N O S T (</a:t>
            </a:r>
            <a:r>
              <a:rPr lang="cs-CZ" smtClean="0">
                <a:solidFill>
                  <a:srgbClr val="FF0000"/>
                </a:solidFill>
              </a:rPr>
              <a:t>?</a:t>
            </a:r>
            <a:r>
              <a:rPr lang="cs-CZ" smtClean="0">
                <a:solidFill>
                  <a:schemeClr val="accent1"/>
                </a:solidFill>
              </a:rPr>
              <a:t>):</a:t>
            </a:r>
            <a:endParaRPr lang="cs-CZ">
              <a:solidFill>
                <a:schemeClr val="accent1"/>
              </a:solidFill>
            </a:endParaRPr>
          </a:p>
          <a:p>
            <a:pPr algn="just">
              <a:buFont typeface="Wingdings" pitchFamily="2" charset="2"/>
              <a:buChar char="ð"/>
              <a:defRPr/>
            </a:pPr>
            <a:r>
              <a:rPr lang="cs-CZ" b="0" smtClean="0">
                <a:solidFill>
                  <a:schemeClr val="accent1"/>
                </a:solidFill>
              </a:rPr>
              <a:t>zjišťuje a zveřejňuje výši zadlužení </a:t>
            </a:r>
            <a:r>
              <a:rPr lang="cs-CZ" sz="1800" b="0" smtClean="0"/>
              <a:t>– vyhlásí do 1 měsíce po zveřejnění ČSÚ</a:t>
            </a:r>
          </a:p>
          <a:p>
            <a:pPr algn="just">
              <a:buFont typeface="Wingdings" pitchFamily="2" charset="2"/>
              <a:buChar char="ð"/>
              <a:defRPr/>
            </a:pPr>
            <a:r>
              <a:rPr lang="cs-CZ" b="0" smtClean="0">
                <a:solidFill>
                  <a:schemeClr val="accent1"/>
                </a:solidFill>
              </a:rPr>
              <a:t>hodnotí </a:t>
            </a:r>
            <a:r>
              <a:rPr lang="cs-CZ" b="0">
                <a:solidFill>
                  <a:schemeClr val="accent1"/>
                </a:solidFill>
              </a:rPr>
              <a:t>plnění číselných fiskálních pravidel </a:t>
            </a:r>
            <a:r>
              <a:rPr lang="cs-CZ" sz="1800" b="0"/>
              <a:t>– zpráva pro PSP </a:t>
            </a:r>
            <a:r>
              <a:rPr lang="cs-CZ" sz="1800" b="0" smtClean="0"/>
              <a:t>ČR (před schválením SZÚ)</a:t>
            </a:r>
            <a:endParaRPr lang="cs-CZ" sz="1800" b="0"/>
          </a:p>
          <a:p>
            <a:pPr algn="just">
              <a:buFont typeface="Wingdings" pitchFamily="2" charset="2"/>
              <a:buChar char="ð"/>
              <a:defRPr/>
            </a:pPr>
            <a:r>
              <a:rPr lang="cs-CZ" b="0">
                <a:solidFill>
                  <a:schemeClr val="bg1">
                    <a:lumMod val="50000"/>
                  </a:schemeClr>
                </a:solidFill>
              </a:rPr>
              <a:t>hodnotí výsledky rozpočtového hospodaření dle SZÚ </a:t>
            </a:r>
            <a:r>
              <a:rPr lang="cs-CZ" b="0" smtClean="0">
                <a:solidFill>
                  <a:schemeClr val="bg1">
                    <a:lumMod val="50000"/>
                  </a:schemeClr>
                </a:solidFill>
              </a:rPr>
              <a:t>– </a:t>
            </a:r>
            <a:r>
              <a:rPr lang="cs-CZ" b="0" smtClean="0">
                <a:solidFill>
                  <a:schemeClr val="accent1"/>
                </a:solidFill>
              </a:rPr>
              <a:t>sleduje vývoj hospodaření sektoru veřejných institucí</a:t>
            </a:r>
            <a:endParaRPr lang="cs-CZ" b="0">
              <a:solidFill>
                <a:schemeClr val="accent1"/>
              </a:solidFill>
            </a:endParaRPr>
          </a:p>
          <a:p>
            <a:pPr algn="just">
              <a:buFont typeface="Wingdings" pitchFamily="2" charset="2"/>
              <a:buChar char="ð"/>
              <a:defRPr/>
            </a:pPr>
            <a:r>
              <a:rPr lang="cs-CZ" smtClean="0">
                <a:solidFill>
                  <a:schemeClr val="bg1">
                    <a:lumMod val="65000"/>
                  </a:schemeClr>
                </a:solidFill>
              </a:rPr>
              <a:t>podněty ke zlepšení transparentnosti</a:t>
            </a:r>
            <a:r>
              <a:rPr lang="cs-CZ" b="0" smtClean="0">
                <a:solidFill>
                  <a:schemeClr val="bg1">
                    <a:lumMod val="65000"/>
                  </a:schemeClr>
                </a:solidFill>
              </a:rPr>
              <a:t> </a:t>
            </a:r>
            <a:r>
              <a:rPr lang="cs-CZ" b="0">
                <a:solidFill>
                  <a:schemeClr val="bg1">
                    <a:lumMod val="65000"/>
                  </a:schemeClr>
                </a:solidFill>
              </a:rPr>
              <a:t>hospodaření s veř. prostředky </a:t>
            </a:r>
            <a:r>
              <a:rPr lang="cs-CZ" sz="1800" b="0" smtClean="0">
                <a:solidFill>
                  <a:schemeClr val="bg1">
                    <a:lumMod val="65000"/>
                  </a:schemeClr>
                </a:solidFill>
              </a:rPr>
              <a:t>další </a:t>
            </a:r>
            <a:r>
              <a:rPr lang="cs-CZ" sz="1800" b="0">
                <a:solidFill>
                  <a:schemeClr val="bg1">
                    <a:lumMod val="65000"/>
                  </a:schemeClr>
                </a:solidFill>
              </a:rPr>
              <a:t>činnosti související se sledováním a hodnocením vývoje hospodaření </a:t>
            </a:r>
            <a:r>
              <a:rPr lang="cs-CZ" sz="1800" b="0" smtClean="0">
                <a:solidFill>
                  <a:schemeClr val="bg1">
                    <a:lumMod val="65000"/>
                  </a:schemeClr>
                </a:solidFill>
              </a:rPr>
              <a:t>s </a:t>
            </a:r>
            <a:r>
              <a:rPr lang="cs-CZ" sz="1800" b="0">
                <a:solidFill>
                  <a:schemeClr val="bg1">
                    <a:lumMod val="65000"/>
                  </a:schemeClr>
                </a:solidFill>
              </a:rPr>
              <a:t>veřejnými prostředky ČR </a:t>
            </a:r>
          </a:p>
          <a:p>
            <a:pPr algn="just">
              <a:buFont typeface="Wingdings" pitchFamily="2" charset="2"/>
              <a:buChar char="ð"/>
              <a:defRPr/>
            </a:pPr>
            <a:r>
              <a:rPr lang="cs-CZ" b="0" smtClean="0">
                <a:solidFill>
                  <a:schemeClr val="accent1"/>
                </a:solidFill>
              </a:rPr>
              <a:t>analýza </a:t>
            </a:r>
            <a:r>
              <a:rPr lang="cs-CZ" b="0">
                <a:solidFill>
                  <a:schemeClr val="accent1"/>
                </a:solidFill>
              </a:rPr>
              <a:t>dlouhodobé udržitelnosti VF </a:t>
            </a:r>
            <a:r>
              <a:rPr lang="cs-CZ" b="0" smtClean="0">
                <a:solidFill>
                  <a:schemeClr val="accent1"/>
                </a:solidFill>
              </a:rPr>
              <a:t> </a:t>
            </a:r>
            <a:r>
              <a:rPr lang="cs-CZ" sz="1800" b="0" smtClean="0"/>
              <a:t>- jakým způsobem ji mohou plánované vládní politiky svými přímými dl. dopady pravděpodobně ovlivnit</a:t>
            </a:r>
            <a:endParaRPr lang="cs-CZ" sz="1800" b="0"/>
          </a:p>
          <a:p>
            <a:pPr algn="just">
              <a:buFont typeface="Wingdings" pitchFamily="2" charset="2"/>
              <a:buChar char="ð"/>
              <a:defRPr/>
            </a:pPr>
            <a:r>
              <a:rPr lang="cs-CZ">
                <a:solidFill>
                  <a:schemeClr val="bg1">
                    <a:lumMod val="65000"/>
                  </a:schemeClr>
                </a:solidFill>
              </a:rPr>
              <a:t>stanoviska k legislativním návrhům zásadního významu </a:t>
            </a:r>
            <a:r>
              <a:rPr lang="cs-CZ" b="0" smtClean="0">
                <a:solidFill>
                  <a:schemeClr val="bg1">
                    <a:lumMod val="65000"/>
                  </a:schemeClr>
                </a:solidFill>
              </a:rPr>
              <a:t>a jejich rozpočtovým dopadům </a:t>
            </a:r>
          </a:p>
          <a:p>
            <a:pPr algn="just">
              <a:buFont typeface="Wingdings" pitchFamily="2" charset="2"/>
              <a:buChar char="ð"/>
              <a:defRPr/>
            </a:pPr>
            <a:r>
              <a:rPr lang="cs-CZ" b="0" smtClean="0">
                <a:solidFill>
                  <a:schemeClr val="accent1"/>
                </a:solidFill>
              </a:rPr>
              <a:t>povinné konzultace v rámci výdajového pravidla</a:t>
            </a:r>
            <a:r>
              <a:rPr lang="cs-CZ" b="0" smtClean="0"/>
              <a:t>, metodiky </a:t>
            </a:r>
            <a:r>
              <a:rPr lang="cs-CZ" sz="1800" b="0" smtClean="0"/>
              <a:t>(očišťování příjmů o vliv cyklu, jednorázové operace)   </a:t>
            </a:r>
          </a:p>
          <a:p>
            <a:pPr algn="just">
              <a:buFont typeface="Wingdings" pitchFamily="2" charset="2"/>
              <a:buChar char="ð"/>
              <a:defRPr/>
            </a:pPr>
            <a:r>
              <a:rPr lang="cs-CZ" sz="1800" b="0" smtClean="0"/>
              <a:t>vypracovává </a:t>
            </a:r>
            <a:r>
              <a:rPr lang="cs-CZ" b="0" smtClean="0">
                <a:solidFill>
                  <a:schemeClr val="accent1"/>
                </a:solidFill>
              </a:rPr>
              <a:t>stanovisko k výpočtu nápravné složky </a:t>
            </a:r>
            <a:endParaRPr lang="cs-CZ" b="0">
              <a:solidFill>
                <a:schemeClr val="accent1"/>
              </a:solidFill>
            </a:endParaRPr>
          </a:p>
          <a:p>
            <a:pPr marL="0" indent="0" algn="just">
              <a:buNone/>
              <a:defRPr/>
            </a:pPr>
            <a:r>
              <a:rPr lang="cs-CZ" b="0"/>
              <a:t>Stanoviska a zprávy NRR se </a:t>
            </a:r>
            <a:r>
              <a:rPr lang="cs-CZ" b="0" smtClean="0"/>
              <a:t>zveřejňují.</a:t>
            </a:r>
            <a:r>
              <a:rPr lang="cs-CZ" sz="2100" smtClean="0"/>
              <a:t> </a:t>
            </a:r>
            <a:endParaRPr lang="cs-CZ" sz="2100"/>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856084686"/>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 name="Zástupný symbol pro obsah 2"/>
          <p:cNvSpPr>
            <a:spLocks noGrp="1"/>
          </p:cNvSpPr>
          <p:nvPr>
            <p:ph idx="1"/>
          </p:nvPr>
        </p:nvSpPr>
        <p:spPr>
          <a:xfrm>
            <a:off x="611561" y="620688"/>
            <a:ext cx="7960940" cy="5594375"/>
          </a:xfrm>
        </p:spPr>
        <p:txBody>
          <a:bodyPr/>
          <a:lstStyle>
            <a:defPPr>
              <a:defRPr kern="1200" smtId="4294967295"/>
            </a:defPPr>
          </a:lstStyle>
          <a:p>
            <a:pPr algn="just"/>
            <a:r>
              <a:rPr lang="cs-CZ" b="0" smtClean="0"/>
              <a:t>NRR si může vyžádat </a:t>
            </a:r>
            <a:r>
              <a:rPr lang="cs-CZ" b="0" smtClean="0">
                <a:solidFill>
                  <a:schemeClr val="accent1"/>
                </a:solidFill>
              </a:rPr>
              <a:t>informace a součinnost </a:t>
            </a:r>
            <a:r>
              <a:rPr lang="cs-CZ" b="0" smtClean="0"/>
              <a:t>veřejných institucí související s plněním činností v rámci její působnosti. Veřejné instituce jsou v mezích své působnosti povinny poskytnout součinnost                    a informace.</a:t>
            </a:r>
          </a:p>
          <a:p>
            <a:pPr algn="just"/>
            <a:r>
              <a:rPr lang="cs-CZ" b="0" smtClean="0"/>
              <a:t>Členové NRR vykonávají své funkce osobně a pro jejich výkon </a:t>
            </a:r>
            <a:r>
              <a:rPr lang="cs-CZ" b="0" smtClean="0">
                <a:solidFill>
                  <a:schemeClr val="accent1"/>
                </a:solidFill>
              </a:rPr>
              <a:t>nesmějí přijímat ani vyžadovat pokyny od jiného orgánu nebo osoby</a:t>
            </a:r>
            <a:r>
              <a:rPr lang="cs-CZ" b="0" smtClean="0"/>
              <a:t>.</a:t>
            </a:r>
          </a:p>
          <a:p>
            <a:pPr algn="just"/>
            <a:r>
              <a:rPr lang="cs-CZ" b="0" smtClean="0"/>
              <a:t>NRR každoročně zpracuje a zveřejní plán své činnosti, schvaluje návrh rozpočtu Úřadu Rady a jednací řád.</a:t>
            </a:r>
          </a:p>
          <a:p>
            <a:pPr algn="just"/>
            <a:r>
              <a:rPr lang="cs-CZ" b="0" smtClean="0">
                <a:solidFill>
                  <a:schemeClr val="accent1"/>
                </a:solidFill>
              </a:rPr>
              <a:t>Úřad Rady (OSS) </a:t>
            </a:r>
            <a:r>
              <a:rPr lang="cs-CZ" b="0" smtClean="0"/>
              <a:t>zajišťuje úkoly spojené s odborným, organizačním, administrativním, personálním a technickým zabezpečením činnosti Rady. V pracovněprávních vztazích jedná jménem státu vedoucí Úřadu Rady.</a:t>
            </a:r>
          </a:p>
          <a:p>
            <a:pPr algn="just"/>
            <a:r>
              <a:rPr lang="cs-CZ" b="0" smtClean="0">
                <a:solidFill>
                  <a:schemeClr val="accent1"/>
                </a:solidFill>
              </a:rPr>
              <a:t>Výdaje</a:t>
            </a:r>
            <a:r>
              <a:rPr lang="cs-CZ" b="0" smtClean="0"/>
              <a:t> na činnost Rady a Úřad Rady jsou </a:t>
            </a:r>
            <a:r>
              <a:rPr lang="cs-CZ" b="0" smtClean="0">
                <a:solidFill>
                  <a:schemeClr val="accent1"/>
                </a:solidFill>
              </a:rPr>
              <a:t>hrazeny ze samostatné kapitoly státního rozpočtu</a:t>
            </a:r>
            <a:r>
              <a:rPr lang="cs-CZ" b="0" smtClean="0"/>
              <a:t>.</a:t>
            </a:r>
          </a:p>
          <a:p>
            <a:pPr algn="just"/>
            <a:r>
              <a:rPr lang="cs-CZ" b="0" smtClean="0"/>
              <a:t>Výroční zpráva předávána ministerstvu + Rozpočtovému výboru, účetní závěrka ověřována auditorem.</a:t>
            </a:r>
            <a:endParaRPr lang="cs-CZ" b="0"/>
          </a:p>
        </p:txBody>
      </p:sp>
      <p:sp>
        <p:nvSpPr>
          <p:cNvPr id="4" name="Zástupný symbol pro zápatí 3"/>
          <p:cNvSpPr>
            <a:spLocks noGrp="1"/>
          </p:cNvSpPr>
          <p:nvPr>
            <p:ph type="ftr" sz="quarter" idx="10"/>
          </p:nvPr>
        </p:nvSpPr>
        <p:spPr/>
        <p:txBody>
          <a:bodyPr/>
          <a:lstStyle>
            <a:defPPr>
              <a:defRPr kern="1200" smtId="4294967295"/>
            </a:defPPr>
          </a:lstStyle>
          <a:p>
            <a:pPr>
              <a:defRPr/>
            </a:pPr>
            <a:r>
              <a:rPr lang="cs-CZ" smtClean="0"/>
              <a:t>Seminář Ministerstva financí pro Rozpočtový výbor PSP ČR</a:t>
            </a:r>
            <a:endParaRPr lang="cs-CZ"/>
          </a:p>
        </p:txBody>
      </p:sp>
    </p:spTree>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3" name="Zástupný symbol pro obsah 2"/>
          <p:cNvSpPr>
            <a:spLocks noGrp="1"/>
          </p:cNvSpPr>
          <p:nvPr>
            <p:ph idx="1"/>
          </p:nvPr>
        </p:nvSpPr>
        <p:spPr>
          <a:xfrm>
            <a:off x="899593" y="764704"/>
            <a:ext cx="7672908" cy="5450359"/>
          </a:xfrm>
        </p:spPr>
        <p:txBody>
          <a:bodyPr/>
          <a:lstStyle>
            <a:defPPr>
              <a:defRPr kern="1200" smtId="4294967295"/>
            </a:defPPr>
          </a:lstStyle>
          <a:p>
            <a:pPr marL="0" indent="0" algn="just">
              <a:buNone/>
            </a:pPr>
            <a:r>
              <a:rPr lang="cs-CZ" smtClean="0">
                <a:solidFill>
                  <a:schemeClr val="accent1"/>
                </a:solidFill>
              </a:rPr>
              <a:t>P E R S O N Á L N Í   S T R Á N K A:</a:t>
            </a:r>
          </a:p>
          <a:p>
            <a:pPr algn="just">
              <a:buFont typeface="Wingdings" pitchFamily="2" charset="2"/>
              <a:buChar char="ð"/>
            </a:pPr>
            <a:r>
              <a:rPr lang="cs-CZ" b="0" smtClean="0"/>
              <a:t>Rada se skládá z </a:t>
            </a:r>
            <a:r>
              <a:rPr lang="cs-CZ" b="0" smtClean="0">
                <a:solidFill>
                  <a:schemeClr val="accent1"/>
                </a:solidFill>
              </a:rPr>
              <a:t>5 členů </a:t>
            </a:r>
            <a:r>
              <a:rPr lang="cs-CZ" sz="1800" b="0" smtClean="0"/>
              <a:t>(předseda+2místopředsedové+2další členové)  </a:t>
            </a:r>
            <a:endParaRPr lang="cs-CZ" sz="1800" b="0"/>
          </a:p>
          <a:p>
            <a:pPr algn="just">
              <a:buFont typeface="Wingdings" pitchFamily="2" charset="2"/>
              <a:buChar char="ð"/>
            </a:pPr>
            <a:r>
              <a:rPr lang="cs-CZ" b="0">
                <a:solidFill>
                  <a:schemeClr val="accent1"/>
                </a:solidFill>
              </a:rPr>
              <a:t>Mandát na 6 let </a:t>
            </a:r>
            <a:r>
              <a:rPr lang="cs-CZ" sz="1800" b="0"/>
              <a:t>(poprvé 6,4,2)</a:t>
            </a:r>
            <a:r>
              <a:rPr lang="cs-CZ" b="0"/>
              <a:t>,</a:t>
            </a:r>
            <a:r>
              <a:rPr lang="cs-CZ" b="0" i="1"/>
              <a:t> </a:t>
            </a:r>
            <a:r>
              <a:rPr lang="cs-CZ" b="0"/>
              <a:t>1x opakovatelný </a:t>
            </a:r>
          </a:p>
          <a:p>
            <a:pPr algn="just">
              <a:buFont typeface="Wingdings" pitchFamily="2" charset="2"/>
              <a:buChar char="ð"/>
            </a:pPr>
            <a:r>
              <a:rPr lang="cs-CZ" b="0" smtClean="0">
                <a:solidFill>
                  <a:schemeClr val="accent1"/>
                </a:solidFill>
              </a:rPr>
              <a:t>Předseda</a:t>
            </a:r>
            <a:r>
              <a:rPr lang="cs-CZ" b="0" smtClean="0"/>
              <a:t> </a:t>
            </a:r>
            <a:r>
              <a:rPr lang="cs-CZ" b="0"/>
              <a:t>- na návrh vlády se souhlasem </a:t>
            </a:r>
            <a:r>
              <a:rPr lang="cs-CZ" b="0" smtClean="0"/>
              <a:t>nadpoloviční </a:t>
            </a:r>
            <a:r>
              <a:rPr lang="cs-CZ" b="0"/>
              <a:t>většiny hlasů </a:t>
            </a:r>
            <a:r>
              <a:rPr lang="cs-CZ" b="0" strike="sngStrike"/>
              <a:t>všech</a:t>
            </a:r>
            <a:r>
              <a:rPr lang="cs-CZ" b="0"/>
              <a:t> </a:t>
            </a:r>
            <a:r>
              <a:rPr lang="cs-CZ" b="0" smtClean="0"/>
              <a:t>přítomných poslanců </a:t>
            </a:r>
            <a:r>
              <a:rPr lang="cs-CZ" b="0"/>
              <a:t>- účast na jednání vlády</a:t>
            </a:r>
            <a:r>
              <a:rPr lang="cs-CZ" b="0" i="1"/>
              <a:t> </a:t>
            </a:r>
            <a:r>
              <a:rPr lang="cs-CZ" b="0"/>
              <a:t>(poradní hlas)</a:t>
            </a:r>
          </a:p>
          <a:p>
            <a:pPr algn="just">
              <a:buFont typeface="Wingdings" pitchFamily="2" charset="2"/>
              <a:buChar char="ð"/>
            </a:pPr>
            <a:r>
              <a:rPr lang="cs-CZ" b="0">
                <a:solidFill>
                  <a:schemeClr val="accent1"/>
                </a:solidFill>
              </a:rPr>
              <a:t>Místopředsedové </a:t>
            </a:r>
            <a:r>
              <a:rPr lang="cs-CZ" b="0" smtClean="0"/>
              <a:t>- </a:t>
            </a:r>
            <a:r>
              <a:rPr lang="cs-CZ" b="0"/>
              <a:t>voleni </a:t>
            </a:r>
            <a:r>
              <a:rPr lang="cs-CZ" b="0" smtClean="0"/>
              <a:t>nadpoloviční </a:t>
            </a:r>
            <a:r>
              <a:rPr lang="cs-CZ" b="0"/>
              <a:t>většinou přítomných poslanců </a:t>
            </a:r>
            <a:r>
              <a:rPr lang="cs-CZ" sz="1800" b="0"/>
              <a:t>(1.MP - na návrh Senátu, 2.MP - na návrh BR ČNB)</a:t>
            </a:r>
          </a:p>
          <a:p>
            <a:pPr algn="just">
              <a:buFont typeface="Wingdings" pitchFamily="2" charset="2"/>
              <a:buChar char="ð"/>
            </a:pPr>
            <a:r>
              <a:rPr lang="cs-CZ" b="0">
                <a:solidFill>
                  <a:schemeClr val="accent1"/>
                </a:solidFill>
              </a:rPr>
              <a:t>Další 2 členové </a:t>
            </a:r>
            <a:r>
              <a:rPr lang="cs-CZ" b="0"/>
              <a:t>- voleni </a:t>
            </a:r>
            <a:r>
              <a:rPr lang="cs-CZ" b="0" smtClean="0"/>
              <a:t>nadpoloviční </a:t>
            </a:r>
            <a:r>
              <a:rPr lang="cs-CZ" b="0"/>
              <a:t>většinou přítomných poslanců </a:t>
            </a:r>
            <a:r>
              <a:rPr lang="cs-CZ" sz="1800" b="0"/>
              <a:t>(na návrh ministra financí, </a:t>
            </a:r>
            <a:r>
              <a:rPr lang="cs-CZ" sz="1800" b="0" smtClean="0"/>
              <a:t>alespoň 7 hejtmanů)</a:t>
            </a:r>
            <a:endParaRPr lang="cs-CZ" sz="1800" b="0"/>
          </a:p>
          <a:p>
            <a:pPr algn="just">
              <a:buFont typeface="Wingdings" pitchFamily="2" charset="2"/>
              <a:buChar char="ð"/>
            </a:pPr>
            <a:r>
              <a:rPr lang="cs-CZ" b="0"/>
              <a:t>Volba do 60 dnů od předložení návrhu do PSP ČR </a:t>
            </a:r>
            <a:endParaRPr lang="cs-CZ" b="0" smtClean="0"/>
          </a:p>
          <a:p>
            <a:pPr algn="just">
              <a:buFont typeface="Wingdings" pitchFamily="2" charset="2"/>
              <a:buChar char="ð"/>
            </a:pPr>
            <a:r>
              <a:rPr lang="cs-CZ" b="0"/>
              <a:t>Požadavky, neslučitelnost, </a:t>
            </a:r>
            <a:r>
              <a:rPr lang="cs-CZ" b="0" smtClean="0"/>
              <a:t>„karanténa“, </a:t>
            </a:r>
            <a:r>
              <a:rPr lang="cs-CZ" b="0"/>
              <a:t>vznik x zánik funkce, odvolání </a:t>
            </a:r>
            <a:endParaRPr lang="cs-CZ" b="0" smtClean="0"/>
          </a:p>
          <a:p>
            <a:pPr algn="just">
              <a:buFont typeface="Wingdings" pitchFamily="2" charset="2"/>
              <a:buChar char="ð"/>
            </a:pPr>
            <a:r>
              <a:rPr lang="cs-CZ" b="0" smtClean="0"/>
              <a:t>Odměňování</a:t>
            </a:r>
            <a:r>
              <a:rPr lang="cs-CZ" b="0"/>
              <a:t>, zasedání </a:t>
            </a:r>
            <a:r>
              <a:rPr lang="cs-CZ" b="0" smtClean="0"/>
              <a:t>NRR, </a:t>
            </a:r>
            <a:r>
              <a:rPr lang="cs-CZ" b="0"/>
              <a:t>hospodaření </a:t>
            </a:r>
            <a:r>
              <a:rPr lang="cs-CZ" b="0" smtClean="0"/>
              <a:t>Rady  </a:t>
            </a:r>
          </a:p>
          <a:p>
            <a:pPr algn="just">
              <a:buFont typeface="Wingdings" pitchFamily="2" charset="2"/>
              <a:buChar char="ð"/>
            </a:pPr>
            <a:r>
              <a:rPr lang="cs-CZ" b="0" smtClean="0"/>
              <a:t>Úřad Rady – 10 až 15 zaměstnanců – vedoucí Úřadu Rady</a:t>
            </a:r>
            <a:endParaRPr lang="cs-CZ" b="0"/>
          </a:p>
          <a:p>
            <a:pPr>
              <a:buFont typeface="Wingdings" pitchFamily="2" charset="2"/>
              <a:buChar char="ð"/>
            </a:pPr>
            <a:endParaRPr lang="cs-CZ"/>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84349603"/>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1071563" y="928688"/>
            <a:ext cx="7500937" cy="700112"/>
          </a:xfrm>
        </p:spPr>
        <p:txBody>
          <a:bodyPr/>
          <a:lstStyle>
            <a:defPPr>
              <a:defRPr kern="1200" smtId="4294967295"/>
            </a:defPPr>
          </a:lstStyle>
          <a:p>
            <a:r>
              <a:rPr lang="cs-CZ" smtClean="0"/>
              <a:t>Obsah ústavního zákona</a:t>
            </a:r>
            <a:endParaRPr lang="cs-CZ"/>
          </a:p>
        </p:txBody>
      </p:sp>
      <p:sp>
        <p:nvSpPr>
          <p:cNvPr id="3" name="Zástupný symbol pro obsah 2"/>
          <p:cNvSpPr>
            <a:spLocks noGrp="1"/>
          </p:cNvSpPr>
          <p:nvPr>
            <p:ph idx="1"/>
          </p:nvPr>
        </p:nvSpPr>
        <p:spPr>
          <a:xfrm>
            <a:off x="1259632" y="1700808"/>
            <a:ext cx="7312868" cy="4514255"/>
          </a:xfrm>
        </p:spPr>
        <p:txBody>
          <a:bodyPr/>
          <a:lstStyle>
            <a:defPPr>
              <a:defRPr kern="1200" smtId="4294967295"/>
            </a:defPPr>
          </a:lstStyle>
          <a:p>
            <a:pPr>
              <a:buSzPct val="150000"/>
              <a:buFont typeface="Wingdings" pitchFamily="2" charset="2"/>
              <a:buChar char="ð"/>
            </a:pPr>
            <a:r>
              <a:rPr lang="cs-CZ" b="0" smtClean="0">
                <a:solidFill>
                  <a:schemeClr val="accent1"/>
                </a:solidFill>
              </a:rPr>
              <a:t>Veřejné instituce </a:t>
            </a:r>
            <a:r>
              <a:rPr lang="cs-CZ" b="0" smtClean="0"/>
              <a:t>–</a:t>
            </a:r>
            <a:r>
              <a:rPr lang="cs-CZ" smtClean="0"/>
              <a:t> </a:t>
            </a:r>
            <a:r>
              <a:rPr lang="cs-CZ" b="0" smtClean="0"/>
              <a:t>sektor veřejných institucí (dále jen SVI)</a:t>
            </a:r>
          </a:p>
          <a:p>
            <a:pPr>
              <a:buSzPct val="150000"/>
              <a:buFont typeface="Wingdings" pitchFamily="2" charset="2"/>
              <a:buChar char="ð"/>
            </a:pPr>
            <a:r>
              <a:rPr lang="cs-CZ" b="0" smtClean="0">
                <a:solidFill>
                  <a:schemeClr val="accent1"/>
                </a:solidFill>
              </a:rPr>
              <a:t>Pravidlo pro stanovení celkových výdajů SVI</a:t>
            </a:r>
          </a:p>
          <a:p>
            <a:pPr>
              <a:buSzPct val="150000"/>
              <a:buFont typeface="Wingdings" pitchFamily="2" charset="2"/>
              <a:buChar char="ð"/>
            </a:pPr>
            <a:r>
              <a:rPr lang="cs-CZ" b="0" smtClean="0">
                <a:solidFill>
                  <a:schemeClr val="accent1"/>
                </a:solidFill>
              </a:rPr>
              <a:t>Dluhová brzda</a:t>
            </a:r>
          </a:p>
          <a:p>
            <a:pPr>
              <a:buSzPct val="150000"/>
              <a:buFont typeface="Wingdings" pitchFamily="2" charset="2"/>
              <a:buChar char="ð"/>
            </a:pPr>
            <a:r>
              <a:rPr lang="cs-CZ" b="0" smtClean="0">
                <a:solidFill>
                  <a:schemeClr val="accent1"/>
                </a:solidFill>
              </a:rPr>
              <a:t>Zřízení Národní rozpočtové rady</a:t>
            </a:r>
          </a:p>
          <a:p>
            <a:pPr>
              <a:buSzPct val="150000"/>
              <a:buFont typeface="Wingdings" pitchFamily="2" charset="2"/>
              <a:buChar char="ð"/>
            </a:pPr>
            <a:r>
              <a:rPr lang="cs-CZ" b="0" smtClean="0">
                <a:solidFill>
                  <a:schemeClr val="accent1"/>
                </a:solidFill>
              </a:rPr>
              <a:t>Hospodaření územního samosprávného celku</a:t>
            </a:r>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2717572111"/>
      </p:ext>
    </p:extLst>
  </p:cSld>
  <p:clrMapOvr>
    <a:masterClrMapping/>
  </p:clrMapOvr>
  <p:transition/>
  <p:timing/>
</p:sld>
</file>

<file path=ppt/slides/slide3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539552" y="404664"/>
            <a:ext cx="8064896" cy="1143000"/>
          </a:xfrm>
        </p:spPr>
        <p:txBody>
          <a:bodyPr/>
          <a:lstStyle>
            <a:defPPr>
              <a:defRPr kern="1200" smtId="4294967295"/>
            </a:defPPr>
          </a:lstStyle>
          <a:p>
            <a:r>
              <a:rPr lang="cs-CZ" sz="3200" smtClean="0"/>
              <a:t>Další nástroje – zákon o pravidlech rozpočtové odpovědnosti</a:t>
            </a:r>
            <a:endParaRPr lang="cs-CZ" sz="3200"/>
          </a:p>
        </p:txBody>
      </p:sp>
      <p:sp>
        <p:nvSpPr>
          <p:cNvPr id="3" name="Zástupný symbol pro obsah 2"/>
          <p:cNvSpPr>
            <a:spLocks noGrp="1"/>
          </p:cNvSpPr>
          <p:nvPr>
            <p:ph idx="1"/>
          </p:nvPr>
        </p:nvSpPr>
        <p:spPr>
          <a:xfrm>
            <a:off x="683568" y="1628800"/>
            <a:ext cx="8064896" cy="4586263"/>
          </a:xfrm>
        </p:spPr>
        <p:txBody>
          <a:bodyPr/>
          <a:lstStyle>
            <a:defPPr>
              <a:defRPr kern="1200" smtId="4294967295"/>
            </a:defPPr>
          </a:lstStyle>
          <a:p>
            <a:pPr algn="just">
              <a:buFont typeface="Wingdings" pitchFamily="2" charset="2"/>
              <a:buChar char="ð"/>
            </a:pPr>
            <a:r>
              <a:rPr lang="cs-CZ" sz="2200" b="0">
                <a:solidFill>
                  <a:schemeClr val="accent1"/>
                </a:solidFill>
              </a:rPr>
              <a:t>Zveřejňování informací (§ 3) </a:t>
            </a:r>
            <a:r>
              <a:rPr lang="cs-CZ" sz="2200" b="0"/>
              <a:t>– internetové stránky</a:t>
            </a:r>
            <a:r>
              <a:rPr lang="en-US" sz="2200" b="0"/>
              <a:t>; MF </a:t>
            </a:r>
            <a:r>
              <a:rPr lang="cs-CZ" sz="2200" b="0" smtClean="0"/>
              <a:t>každoročně </a:t>
            </a:r>
            <a:r>
              <a:rPr lang="cs-CZ" sz="2200" b="0"/>
              <a:t>do 31. 10. zveřejní seznam veřejných institucí (na zákl. seznamu od ČSÚ)</a:t>
            </a:r>
            <a:r>
              <a:rPr lang="en-US" sz="2200" b="0"/>
              <a:t> </a:t>
            </a:r>
            <a:endParaRPr lang="cs-CZ" sz="2200" b="0"/>
          </a:p>
          <a:p>
            <a:pPr algn="just">
              <a:buFont typeface="Wingdings" pitchFamily="2" charset="2"/>
              <a:buChar char="ð"/>
            </a:pPr>
            <a:r>
              <a:rPr lang="cs-CZ" sz="2200" b="0" smtClean="0">
                <a:solidFill>
                  <a:schemeClr val="accent1"/>
                </a:solidFill>
              </a:rPr>
              <a:t>Rozpočet </a:t>
            </a:r>
            <a:r>
              <a:rPr lang="cs-CZ" sz="2200" b="0" smtClean="0"/>
              <a:t>(§ 5)</a:t>
            </a:r>
            <a:r>
              <a:rPr lang="en-US" sz="2200" b="0" smtClean="0"/>
              <a:t>; SDVR </a:t>
            </a:r>
            <a:r>
              <a:rPr lang="cs-CZ" sz="2200" b="0" smtClean="0"/>
              <a:t>(</a:t>
            </a:r>
            <a:r>
              <a:rPr lang="en-US" sz="2200" b="0" smtClean="0"/>
              <a:t>na</a:t>
            </a:r>
            <a:r>
              <a:rPr lang="cs-CZ" sz="2200" b="0" smtClean="0"/>
              <a:t> N +2)</a:t>
            </a:r>
            <a:r>
              <a:rPr lang="en-US" sz="2200" b="0" smtClean="0"/>
              <a:t> </a:t>
            </a:r>
            <a:r>
              <a:rPr lang="cs-CZ" sz="2200" b="0" smtClean="0"/>
              <a:t>- definice</a:t>
            </a:r>
          </a:p>
          <a:p>
            <a:pPr algn="just">
              <a:buFont typeface="Wingdings" pitchFamily="2" charset="2"/>
              <a:buChar char="ð"/>
            </a:pPr>
            <a:r>
              <a:rPr lang="cs-CZ" sz="2200" b="0" smtClean="0">
                <a:solidFill>
                  <a:schemeClr val="accent1"/>
                </a:solidFill>
              </a:rPr>
              <a:t>Sestavování návrhu rozpočtu a SDV</a:t>
            </a:r>
            <a:r>
              <a:rPr lang="en-US" sz="2200" b="0" smtClean="0">
                <a:solidFill>
                  <a:schemeClr val="accent1"/>
                </a:solidFill>
              </a:rPr>
              <a:t>R</a:t>
            </a:r>
            <a:r>
              <a:rPr lang="cs-CZ" sz="2200" b="0" smtClean="0">
                <a:solidFill>
                  <a:schemeClr val="accent1"/>
                </a:solidFill>
              </a:rPr>
              <a:t> </a:t>
            </a:r>
            <a:r>
              <a:rPr lang="cs-CZ" sz="2200" b="0" smtClean="0"/>
              <a:t>(§ 6) – zveřejňování návrhu    (5 dnů před) + schválené verze (do 30 dnů od projednání nebo schválení) → s návrhem zákl. informace o t-1 nebo t  </a:t>
            </a:r>
            <a:endParaRPr lang="cs-CZ" sz="2200" smtClean="0"/>
          </a:p>
          <a:p>
            <a:pPr algn="just">
              <a:buFont typeface="Wingdings" pitchFamily="2" charset="2"/>
              <a:buChar char="ð"/>
            </a:pPr>
            <a:r>
              <a:rPr lang="cs-CZ" sz="2200" b="0" smtClean="0">
                <a:solidFill>
                  <a:schemeClr val="accent1"/>
                </a:solidFill>
              </a:rPr>
              <a:t>Stanovení zadlužení + specifikace únikových klauzulí</a:t>
            </a:r>
            <a:r>
              <a:rPr lang="cs-CZ" sz="2200" smtClean="0"/>
              <a:t> </a:t>
            </a:r>
            <a:r>
              <a:rPr lang="cs-CZ" sz="2200" b="0" smtClean="0"/>
              <a:t>(§ 19 až 21)</a:t>
            </a:r>
          </a:p>
          <a:p>
            <a:pPr algn="just">
              <a:buFont typeface="Wingdings" pitchFamily="2" charset="2"/>
              <a:buChar char="ð"/>
            </a:pPr>
            <a:r>
              <a:rPr lang="cs-CZ" sz="2200" b="0" smtClean="0"/>
              <a:t>Výše veřejného dluhu, opatření 2. pásmo dluhové brzdy, specifikace únikových klauzulí (§ 20, 21, 22)</a:t>
            </a:r>
            <a:endParaRPr lang="cs-CZ" sz="2200" b="0"/>
          </a:p>
          <a:p>
            <a:pPr algn="just"/>
            <a:endParaRPr lang="cs-CZ" sz="2200" b="0"/>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621192951"/>
      </p:ext>
    </p:extLst>
  </p:cSld>
  <p:clrMapOvr>
    <a:masterClrMapping/>
  </p:clrMapOvr>
  <p:transition/>
  <p:timing/>
</p:sld>
</file>

<file path=ppt/slides/slide3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3" name="Zástupný symbol pro obsah 2"/>
          <p:cNvSpPr>
            <a:spLocks noGrp="1"/>
          </p:cNvSpPr>
          <p:nvPr>
            <p:ph idx="1"/>
          </p:nvPr>
        </p:nvSpPr>
        <p:spPr>
          <a:xfrm>
            <a:off x="611560" y="1124744"/>
            <a:ext cx="7776864" cy="4658271"/>
          </a:xfrm>
        </p:spPr>
        <p:txBody>
          <a:bodyPr/>
          <a:lstStyle>
            <a:defPPr>
              <a:defRPr kern="1200" smtId="4294967295"/>
            </a:defPPr>
          </a:lstStyle>
          <a:p>
            <a:pPr lvl="0">
              <a:buFont typeface="Wingdings" pitchFamily="2" charset="2"/>
              <a:buChar char="ð"/>
            </a:pPr>
            <a:r>
              <a:rPr lang="cs-CZ" b="0" smtClean="0"/>
              <a:t>Institucionální vymezení vychází z působnosti, kterou ve fiskální oblasti využívá právo EU - </a:t>
            </a:r>
            <a:r>
              <a:rPr lang="cs-CZ" b="0" smtClean="0">
                <a:solidFill>
                  <a:schemeClr val="accent1"/>
                </a:solidFill>
              </a:rPr>
              <a:t>konzistentnost </a:t>
            </a:r>
            <a:r>
              <a:rPr lang="cs-CZ" b="0">
                <a:solidFill>
                  <a:schemeClr val="accent1"/>
                </a:solidFill>
              </a:rPr>
              <a:t>cílů ČR a EU </a:t>
            </a:r>
            <a:endParaRPr lang="cs-CZ" b="0" smtClean="0">
              <a:solidFill>
                <a:schemeClr val="accent1"/>
              </a:solidFill>
            </a:endParaRPr>
          </a:p>
          <a:p>
            <a:pPr lvl="0" algn="just">
              <a:buFont typeface="Wingdings" pitchFamily="2" charset="2"/>
              <a:buChar char="ð"/>
            </a:pPr>
            <a:r>
              <a:rPr lang="cs-CZ" b="0" smtClean="0">
                <a:solidFill>
                  <a:schemeClr val="accent1"/>
                </a:solidFill>
              </a:rPr>
              <a:t>Shodné vymezení mj. představuje předpoklad pro využití údajů notifikovaných Eurostatu</a:t>
            </a:r>
            <a:r>
              <a:rPr lang="cs-CZ" smtClean="0"/>
              <a:t> </a:t>
            </a:r>
            <a:r>
              <a:rPr lang="cs-CZ" b="0" smtClean="0"/>
              <a:t>(např. v rámci dluhové brzdy)</a:t>
            </a:r>
          </a:p>
          <a:p>
            <a:pPr lvl="0">
              <a:buFont typeface="Wingdings" pitchFamily="2" charset="2"/>
              <a:buChar char="ð"/>
            </a:pPr>
            <a:r>
              <a:rPr lang="cs-CZ" b="0" smtClean="0"/>
              <a:t>„Veřejný“ =  „sektor vládních institucí“ (viz. nařízení Rady č. 479/2009 – kap. I., čl. 1, odst. 2) </a:t>
            </a:r>
          </a:p>
          <a:p>
            <a:pPr algn="just">
              <a:buFont typeface="Wingdings" pitchFamily="2" charset="2"/>
              <a:buChar char="ð"/>
            </a:pPr>
            <a:r>
              <a:rPr lang="cs-CZ" b="0" smtClean="0"/>
              <a:t>Statistická definice – nařízení Rady</a:t>
            </a:r>
            <a:r>
              <a:rPr lang="es-ES" smtClean="0"/>
              <a:t> </a:t>
            </a:r>
            <a:r>
              <a:rPr lang="es-ES" b="0"/>
              <a:t>č. 2223/96 </a:t>
            </a:r>
            <a:r>
              <a:rPr lang="cs-CZ" b="0" smtClean="0"/>
              <a:t>o </a:t>
            </a:r>
            <a:r>
              <a:rPr lang="cs-CZ" b="0"/>
              <a:t>Evropském systému národních a regionálních účtů ve Společenství </a:t>
            </a:r>
            <a:r>
              <a:rPr lang="cs-CZ" b="0" smtClean="0"/>
              <a:t>(ESA 95)</a:t>
            </a:r>
          </a:p>
          <a:p>
            <a:pPr lvl="1" algn="just"/>
            <a:r>
              <a:rPr lang="cs-CZ" b="0" smtClean="0">
                <a:solidFill>
                  <a:schemeClr val="accent1"/>
                </a:solidFill>
              </a:rPr>
              <a:t>veřejné</a:t>
            </a:r>
            <a:r>
              <a:rPr lang="cs-CZ" smtClean="0">
                <a:solidFill>
                  <a:schemeClr val="accent1"/>
                </a:solidFill>
              </a:rPr>
              <a:t> </a:t>
            </a:r>
            <a:r>
              <a:rPr lang="cs-CZ" b="0"/>
              <a:t>–</a:t>
            </a:r>
            <a:r>
              <a:rPr lang="cs-CZ"/>
              <a:t> </a:t>
            </a:r>
            <a:r>
              <a:rPr lang="cs-CZ" b="0"/>
              <a:t>kontrolovány (kontrola = schopnost stanovit obecnou (korporátní) politiku jednotky nebo právo jmenovat její management) a převážnou měrou financovány veřejným sektorem </a:t>
            </a:r>
            <a:endParaRPr lang="cs-CZ" b="0" smtClean="0"/>
          </a:p>
          <a:p>
            <a:pPr lvl="1" algn="just"/>
            <a:r>
              <a:rPr lang="cs-CZ" b="0" smtClean="0">
                <a:solidFill>
                  <a:schemeClr val="accent1"/>
                </a:solidFill>
              </a:rPr>
              <a:t>netržní </a:t>
            </a:r>
            <a:r>
              <a:rPr lang="cs-CZ" b="0"/>
              <a:t>–</a:t>
            </a:r>
            <a:r>
              <a:rPr lang="cs-CZ"/>
              <a:t> </a:t>
            </a:r>
            <a:r>
              <a:rPr lang="cs-CZ" b="0"/>
              <a:t>za </a:t>
            </a:r>
            <a:r>
              <a:rPr lang="cs-CZ" b="0" smtClean="0"/>
              <a:t>činnost </a:t>
            </a:r>
            <a:r>
              <a:rPr lang="cs-CZ" b="0"/>
              <a:t>nepožadují ekonomicky významné ceny (cena má jen omezený či žádný vliv na nabízené a </a:t>
            </a:r>
            <a:r>
              <a:rPr lang="cs-CZ" b="0" smtClean="0"/>
              <a:t>popt. </a:t>
            </a:r>
            <a:r>
              <a:rPr lang="cs-CZ" b="0"/>
              <a:t>množství; tzv. 50% kritérium)</a:t>
            </a:r>
          </a:p>
        </p:txBody>
      </p:sp>
      <p:sp>
        <p:nvSpPr>
          <p:cNvPr id="5" name="Nadpis 1"/>
          <p:cNvSpPr>
            <a:spLocks noGrp="1"/>
          </p:cNvSpPr>
          <p:nvPr>
            <p:ph type="title"/>
          </p:nvPr>
        </p:nvSpPr>
        <p:spPr>
          <a:xfrm>
            <a:off x="467544" y="332656"/>
            <a:ext cx="8208912" cy="1080120"/>
          </a:xfrm>
        </p:spPr>
        <p:txBody>
          <a:bodyPr/>
          <a:lstStyle>
            <a:defPPr>
              <a:defRPr kern="1200" smtId="4294967295"/>
            </a:defPPr>
          </a:lstStyle>
          <a:p>
            <a:pPr algn="just"/>
            <a:r>
              <a:rPr lang="cs-CZ" sz="3200" smtClean="0"/>
              <a:t>Veřejná instituce – sektor veřejných institucí</a:t>
            </a:r>
            <a:endParaRPr lang="cs-CZ" sz="3200"/>
          </a:p>
        </p:txBody>
      </p:sp>
      <p:sp>
        <p:nvSpPr>
          <p:cNvPr id="2" name="Obdélník 1"/>
          <p:cNvSpPr/>
          <p:nvPr/>
        </p:nvSpPr>
        <p:spPr>
          <a:xfrm>
            <a:off x="2445877" y="6525344"/>
            <a:ext cx="4572000" cy="276999"/>
          </a:xfrm>
          <a:prstGeom prst="rect">
            <a:avLst/>
          </a:prstGeom>
        </p:spPr>
        <p:txBody>
          <a:bodyPr>
            <a:spAutoFit/>
          </a:bodyPr>
          <a:lstStyle>
            <a:defPPr>
              <a:defRPr kern="1200" smtId="4294967295"/>
            </a:defPPr>
          </a:lstStyle>
          <a:p>
            <a:pPr>
              <a:defRPr/>
            </a:pPr>
            <a:r>
              <a:rPr lang="cs-CZ" sz="1200" b="0">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161313965"/>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611560" y="260648"/>
            <a:ext cx="8208912" cy="1143000"/>
          </a:xfrm>
        </p:spPr>
        <p:txBody>
          <a:bodyPr/>
          <a:lstStyle>
            <a:defPPr>
              <a:defRPr kern="1200" smtId="4294967295"/>
            </a:defPPr>
          </a:lstStyle>
          <a:p>
            <a:r>
              <a:rPr lang="cs-CZ" sz="3200" smtClean="0"/>
              <a:t>„Two pack“ (2013)</a:t>
            </a:r>
            <a:endParaRPr lang="cs-CZ" sz="3200" b="0"/>
          </a:p>
        </p:txBody>
      </p:sp>
      <p:sp>
        <p:nvSpPr>
          <p:cNvPr id="3" name="Zástupný symbol pro obsah 2"/>
          <p:cNvSpPr>
            <a:spLocks noGrp="1"/>
          </p:cNvSpPr>
          <p:nvPr>
            <p:ph idx="1"/>
          </p:nvPr>
        </p:nvSpPr>
        <p:spPr>
          <a:xfrm>
            <a:off x="395536" y="1340768"/>
            <a:ext cx="8208912" cy="5090319"/>
          </a:xfrm>
        </p:spPr>
        <p:txBody>
          <a:bodyPr/>
          <a:lstStyle>
            <a:defPPr>
              <a:defRPr kern="1200" smtId="4294967295"/>
            </a:defPPr>
          </a:lstStyle>
          <a:p>
            <a:pPr algn="just">
              <a:buFont typeface="Wingdings" pitchFamily="2" charset="2"/>
              <a:buChar char="§"/>
            </a:pPr>
            <a:r>
              <a:rPr lang="cs-CZ" b="0" smtClean="0">
                <a:solidFill>
                  <a:srgbClr val="0070C0"/>
                </a:solidFill>
              </a:rPr>
              <a:t>Nařízení o </a:t>
            </a:r>
            <a:r>
              <a:rPr lang="cs-CZ" b="0">
                <a:solidFill>
                  <a:srgbClr val="0070C0"/>
                </a:solidFill>
              </a:rPr>
              <a:t>společných ustanoveních týkajících se sledování a posuzování návrhů rozpočtových plánů a zajišťování nápravy nadměrného schodku členských států v eurozóně </a:t>
            </a:r>
            <a:endParaRPr lang="cs-CZ" b="0" smtClean="0">
              <a:solidFill>
                <a:srgbClr val="0070C0"/>
              </a:solidFill>
            </a:endParaRPr>
          </a:p>
          <a:p>
            <a:pPr lvl="1" algn="just">
              <a:buFont typeface="Wingdings" pitchFamily="2" charset="2"/>
              <a:buChar char="ð"/>
            </a:pPr>
            <a:r>
              <a:rPr lang="cs-CZ" sz="1600" b="0" smtClean="0"/>
              <a:t>společná rozpočtová pravidla na národní úrovni mají být monitorovány nezávislými institucemi</a:t>
            </a:r>
            <a:r>
              <a:rPr lang="en-US" sz="1600" b="0" smtClean="0"/>
              <a:t>;</a:t>
            </a:r>
            <a:endParaRPr lang="cs-CZ" sz="1600" b="0" smtClean="0"/>
          </a:p>
          <a:p>
            <a:pPr lvl="1" algn="just">
              <a:buFont typeface="Wingdings" pitchFamily="2" charset="2"/>
              <a:buChar char="ð"/>
            </a:pPr>
            <a:r>
              <a:rPr lang="cs-CZ" sz="1600" b="0" smtClean="0"/>
              <a:t>ČS EU17 předkládají návrhy svých rozpočtových plánů EK a Euroskupině před 15. říjnem + nezávislé makroekonomické predikce, na nichž jsou připraveny</a:t>
            </a:r>
            <a:r>
              <a:rPr lang="en-US" sz="1600" b="0" smtClean="0"/>
              <a:t>;</a:t>
            </a:r>
            <a:endParaRPr lang="cs-CZ" sz="1600" b="0" smtClean="0"/>
          </a:p>
          <a:p>
            <a:pPr lvl="1" algn="just">
              <a:buFont typeface="Wingdings" pitchFamily="2" charset="2"/>
              <a:buChar char="ð"/>
            </a:pPr>
            <a:r>
              <a:rPr lang="cs-CZ" sz="1600" b="0" smtClean="0"/>
              <a:t>EK analyzuje návrhy rozpočtových plánů v souvislosti s SGP a doporučeními, které ČS obdržel v rámci tzv. evropského semestru v květnu/červnu</a:t>
            </a:r>
            <a:r>
              <a:rPr lang="en-US" sz="1600" b="0" smtClean="0"/>
              <a:t>  </a:t>
            </a:r>
            <a:r>
              <a:rPr lang="cs-CZ" sz="1600" b="0" smtClean="0"/>
              <a:t>- hodnotí návrhy rozpočtu a pokud se výrazně odchylují od SGP mohou požadovat jejich revizi… (integrace doporučení EU do národního rozpočtového procesu)</a:t>
            </a:r>
          </a:p>
          <a:p>
            <a:pPr lvl="1" algn="just">
              <a:buFont typeface="Wingdings" pitchFamily="2" charset="2"/>
              <a:buChar char="ð"/>
            </a:pPr>
            <a:r>
              <a:rPr lang="cs-CZ" sz="1600" b="0" smtClean="0"/>
              <a:t>národní parlamenty zůstávají suverény při schvalování rozpočtů – mají však nezávislé stanovisko EK</a:t>
            </a:r>
            <a:r>
              <a:rPr lang="en-US" sz="1600" b="0" smtClean="0"/>
              <a:t>;</a:t>
            </a:r>
            <a:endParaRPr lang="cs-CZ" sz="1600" b="0" smtClean="0"/>
          </a:p>
          <a:p>
            <a:pPr lvl="1" algn="just">
              <a:buFont typeface="Wingdings" pitchFamily="2" charset="2"/>
              <a:buChar char="ð"/>
            </a:pPr>
            <a:r>
              <a:rPr lang="cs-CZ" sz="1500" b="0" smtClean="0"/>
              <a:t>…</a:t>
            </a:r>
          </a:p>
          <a:p>
            <a:pPr algn="just">
              <a:buFont typeface="Wingdings" pitchFamily="2" charset="2"/>
              <a:buChar char="§"/>
            </a:pPr>
            <a:r>
              <a:rPr lang="cs-CZ" sz="1800" b="0" smtClean="0">
                <a:solidFill>
                  <a:srgbClr val="0070C0"/>
                </a:solidFill>
              </a:rPr>
              <a:t>Nařízení o </a:t>
            </a:r>
            <a:r>
              <a:rPr lang="cs-CZ" sz="1800" b="0">
                <a:solidFill>
                  <a:srgbClr val="0070C0"/>
                </a:solidFill>
              </a:rPr>
              <a:t>posílení hospodářského a rozpočtového dohledu nad členskými státy, ve </a:t>
            </a:r>
            <a:r>
              <a:rPr lang="cs-CZ" sz="1800" b="0" smtClean="0">
                <a:solidFill>
                  <a:srgbClr val="0070C0"/>
                </a:solidFill>
              </a:rPr>
              <a:t>kterých dochází </a:t>
            </a:r>
            <a:r>
              <a:rPr lang="cs-CZ" sz="1800" b="0">
                <a:solidFill>
                  <a:srgbClr val="0070C0"/>
                </a:solidFill>
              </a:rPr>
              <a:t>k závažným obtížím, pokud jde o jejich finanční stabilitu </a:t>
            </a:r>
            <a:r>
              <a:rPr lang="cs-CZ" sz="1800" b="0" smtClean="0">
                <a:solidFill>
                  <a:srgbClr val="0070C0"/>
                </a:solidFill>
              </a:rPr>
              <a:t>                  v </a:t>
            </a:r>
            <a:r>
              <a:rPr lang="cs-CZ" sz="1800" b="0">
                <a:solidFill>
                  <a:srgbClr val="0070C0"/>
                </a:solidFill>
              </a:rPr>
              <a:t>eurozóně, nebo </a:t>
            </a:r>
            <a:r>
              <a:rPr lang="cs-CZ" sz="1800" b="0" smtClean="0">
                <a:solidFill>
                  <a:srgbClr val="0070C0"/>
                </a:solidFill>
              </a:rPr>
              <a:t>jsou těmito </a:t>
            </a:r>
            <a:r>
              <a:rPr lang="cs-CZ" sz="1800" b="0">
                <a:solidFill>
                  <a:srgbClr val="0070C0"/>
                </a:solidFill>
              </a:rPr>
              <a:t>obtížemi </a:t>
            </a:r>
            <a:r>
              <a:rPr lang="cs-CZ" sz="1800" b="0" smtClean="0">
                <a:solidFill>
                  <a:srgbClr val="0070C0"/>
                </a:solidFill>
              </a:rPr>
              <a:t>ohroženy</a:t>
            </a:r>
          </a:p>
          <a:p>
            <a:pPr>
              <a:buFont typeface="Wingdings" pitchFamily="2" charset="2"/>
              <a:buChar char="§"/>
            </a:pPr>
            <a:r>
              <a:rPr lang="cs-CZ" b="0" smtClean="0"/>
              <a:t>Aplikovatelný na země EU 17</a:t>
            </a:r>
          </a:p>
          <a:p>
            <a:endParaRPr lang="cs-CZ" b="0" smtClean="0"/>
          </a:p>
          <a:p>
            <a:endParaRPr lang="cs-CZ"/>
          </a:p>
        </p:txBody>
      </p:sp>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2316587811"/>
      </p:ext>
    </p:extLst>
  </p:cSld>
  <p:clrMapOvr>
    <a:masterClrMapping/>
  </p:clrMapOvr>
  <p:transition/>
  <p:timing/>
</p:sld>
</file>

<file path=ppt/slides/slide4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611560" y="620688"/>
            <a:ext cx="7500937" cy="772120"/>
          </a:xfrm>
        </p:spPr>
        <p:txBody>
          <a:bodyPr/>
          <a:lstStyle>
            <a:defPPr>
              <a:defRPr kern="1200" smtId="4294967295"/>
            </a:defPPr>
          </a:lstStyle>
          <a:p>
            <a:r>
              <a:rPr lang="cs-CZ" smtClean="0"/>
              <a:t>Sektor veřejných institucí ČR</a:t>
            </a:r>
            <a:endParaRPr lang="cs-CZ"/>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2745666993"/>
              </p:ext>
            </p:extLst>
          </p:nvPr>
        </p:nvGraphicFramePr>
        <p:xfrm>
          <a:off x="683568" y="1916832"/>
          <a:ext cx="8280920" cy="4000500"/>
        </p:xfrm>
        <a:graphic>
          <a:graphicData uri="http://schemas.openxmlformats.org/drawingml/2006/diagram">
            <dgm:relIds xmlns:dgm="http://schemas.openxmlformats.org/drawingml/2006/diagram" r:dm="rId4" r:lo="rId5" r:qs="rId6" r:cs="rId7"/>
          </a:graphicData>
        </a:graphic>
      </p:graphicFrame>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167696071"/>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3" name="Zástupný symbol pro obsah 2"/>
          <p:cNvSpPr>
            <a:spLocks noGrp="1"/>
          </p:cNvSpPr>
          <p:nvPr>
            <p:ph idx="1"/>
          </p:nvPr>
        </p:nvSpPr>
        <p:spPr>
          <a:xfrm>
            <a:off x="755577" y="764704"/>
            <a:ext cx="7816924" cy="5450359"/>
          </a:xfrm>
        </p:spPr>
        <p:txBody>
          <a:bodyPr/>
          <a:lstStyle>
            <a:defPPr>
              <a:defRPr kern="1200" smtId="4294967295"/>
            </a:defPPr>
          </a:lstStyle>
          <a:p>
            <a:pPr marL="0" indent="0" algn="ctr">
              <a:buNone/>
            </a:pPr>
            <a:r>
              <a:rPr lang="cs-CZ" sz="3600">
                <a:solidFill>
                  <a:schemeClr val="tx2">
                    <a:lumMod val="75000"/>
                  </a:schemeClr>
                </a:solidFill>
              </a:rPr>
              <a:t>Děkuji za </a:t>
            </a:r>
            <a:r>
              <a:rPr lang="cs-CZ" sz="3600" smtClean="0">
                <a:solidFill>
                  <a:schemeClr val="tx2">
                    <a:lumMod val="75000"/>
                  </a:schemeClr>
                </a:solidFill>
              </a:rPr>
              <a:t>pozornost</a:t>
            </a:r>
          </a:p>
          <a:p>
            <a:pPr marL="0" indent="0" algn="ctr">
              <a:buNone/>
            </a:pPr>
            <a:endParaRPr lang="cs-CZ" sz="3600">
              <a:solidFill>
                <a:schemeClr val="tx2">
                  <a:lumMod val="75000"/>
                </a:schemeClr>
              </a:solidFill>
            </a:endParaRPr>
          </a:p>
          <a:p>
            <a:pPr marL="0" indent="0" algn="ctr">
              <a:buNone/>
            </a:pPr>
            <a:endParaRPr lang="cs-CZ" sz="3600">
              <a:solidFill>
                <a:schemeClr val="tx2">
                  <a:lumMod val="75000"/>
                </a:schemeClr>
              </a:solidFill>
            </a:endParaRPr>
          </a:p>
          <a:p>
            <a:pPr marL="0" indent="0" algn="ctr">
              <a:buNone/>
            </a:pPr>
            <a:endParaRPr lang="cs-CZ" sz="3600"/>
          </a:p>
          <a:p>
            <a:endParaRPr lang="cs-CZ"/>
          </a:p>
        </p:txBody>
      </p:sp>
      <p:sp>
        <p:nvSpPr>
          <p:cNvPr id="4" name="Zástupný symbol pro zápatí 3"/>
          <p:cNvSpPr>
            <a:spLocks noGrp="1"/>
          </p:cNvSpPr>
          <p:nvPr>
            <p:ph type="ftr" sz="quarter" idx="10"/>
          </p:nvPr>
        </p:nvSpPr>
        <p:spPr>
          <a:xfrm>
            <a:off x="1115616"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
        <p:nvSpPr>
          <p:cNvPr id="2" name="Obdélník 1"/>
          <p:cNvSpPr/>
          <p:nvPr/>
        </p:nvSpPr>
        <p:spPr>
          <a:xfrm>
            <a:off x="2555776" y="3573016"/>
            <a:ext cx="4572000" cy="1754326"/>
          </a:xfrm>
          <a:prstGeom prst="rect">
            <a:avLst/>
          </a:prstGeom>
        </p:spPr>
        <p:txBody>
          <a:bodyPr>
            <a:spAutoFit/>
          </a:bodyPr>
          <a:lstStyle>
            <a:defPPr>
              <a:defRPr kern="1200" smtId="4294967295"/>
            </a:defPPr>
          </a:lstStyle>
          <a:p>
            <a:r>
              <a:rPr lang="cs-CZ" sz="1800" smtClean="0">
                <a:solidFill>
                  <a:schemeClr val="accent1"/>
                </a:solidFill>
              </a:rPr>
              <a:t>LUBOMÍR CHALOUPKA</a:t>
            </a:r>
            <a:endParaRPr lang="cs-CZ" sz="1800">
              <a:solidFill>
                <a:schemeClr val="accent1"/>
              </a:solidFill>
            </a:endParaRPr>
          </a:p>
          <a:p>
            <a:r>
              <a:rPr lang="cs-CZ" sz="1800">
                <a:solidFill>
                  <a:schemeClr val="bg1">
                    <a:lumMod val="50000"/>
                  </a:schemeClr>
                </a:solidFill>
              </a:rPr>
              <a:t> </a:t>
            </a:r>
          </a:p>
          <a:p>
            <a:r>
              <a:rPr lang="cs-CZ" sz="1800" b="0" smtClean="0">
                <a:solidFill>
                  <a:schemeClr val="bg1">
                    <a:lumMod val="50000"/>
                  </a:schemeClr>
                </a:solidFill>
              </a:rPr>
              <a:t>Ministerstvo financí</a:t>
            </a:r>
            <a:endParaRPr lang="cs-CZ" sz="1800" b="0">
              <a:solidFill>
                <a:schemeClr val="bg1">
                  <a:lumMod val="50000"/>
                </a:schemeClr>
              </a:solidFill>
            </a:endParaRPr>
          </a:p>
          <a:p>
            <a:r>
              <a:rPr lang="cs-CZ" sz="1800" b="0" smtClean="0">
                <a:solidFill>
                  <a:schemeClr val="bg1">
                    <a:lumMod val="50000"/>
                  </a:schemeClr>
                </a:solidFill>
              </a:rPr>
              <a:t>Česká Republika</a:t>
            </a:r>
          </a:p>
          <a:p>
            <a:r>
              <a:rPr lang="cs-CZ" sz="1800" b="0" smtClean="0">
                <a:solidFill>
                  <a:schemeClr val="bg1">
                    <a:lumMod val="50000"/>
                  </a:schemeClr>
                </a:solidFill>
              </a:rPr>
              <a:t>tel</a:t>
            </a:r>
            <a:r>
              <a:rPr lang="cs-CZ" sz="1800" b="0">
                <a:solidFill>
                  <a:schemeClr val="bg1">
                    <a:lumMod val="50000"/>
                  </a:schemeClr>
                </a:solidFill>
              </a:rPr>
              <a:t>: +420 </a:t>
            </a:r>
            <a:r>
              <a:rPr lang="cs-CZ" sz="1800" b="0" smtClean="0">
                <a:solidFill>
                  <a:schemeClr val="bg1">
                    <a:lumMod val="50000"/>
                  </a:schemeClr>
                </a:solidFill>
              </a:rPr>
              <a:t>257 043 079</a:t>
            </a:r>
            <a:endParaRPr lang="cs-CZ" sz="1800" b="0">
              <a:solidFill>
                <a:schemeClr val="bg1">
                  <a:lumMod val="50000"/>
                </a:schemeClr>
              </a:solidFill>
            </a:endParaRPr>
          </a:p>
          <a:p>
            <a:r>
              <a:rPr lang="cs-CZ" sz="1800" b="0">
                <a:solidFill>
                  <a:schemeClr val="bg1">
                    <a:lumMod val="50000"/>
                  </a:schemeClr>
                </a:solidFill>
              </a:rPr>
              <a:t>fax:+420 </a:t>
            </a:r>
            <a:r>
              <a:rPr lang="cs-CZ" sz="1800" b="0" smtClean="0">
                <a:solidFill>
                  <a:schemeClr val="bg1">
                    <a:lumMod val="50000"/>
                  </a:schemeClr>
                </a:solidFill>
              </a:rPr>
              <a:t>257 043 108 </a:t>
            </a:r>
            <a:endParaRPr lang="cs-CZ" sz="1800" b="0">
              <a:solidFill>
                <a:schemeClr val="bg1">
                  <a:lumMod val="50000"/>
                </a:schemeClr>
              </a:solidFill>
            </a:endParaRPr>
          </a:p>
        </p:txBody>
      </p:sp>
    </p:spTree>
    <p:extLst>
      <p:ext uri="{BB962C8B-B14F-4D97-AF65-F5344CB8AC3E}">
        <p14:creationId xmlns:p14="http://schemas.microsoft.com/office/powerpoint/2010/main" val="2356316001"/>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0" y="260648"/>
            <a:ext cx="9144000" cy="792088"/>
          </a:xfrm>
        </p:spPr>
        <p:txBody>
          <a:bodyPr/>
          <a:lstStyle>
            <a:defPPr>
              <a:defRPr kern="1200" smtId="4294967295"/>
            </a:defPPr>
          </a:lstStyle>
          <a:p>
            <a:r>
              <a:rPr lang="cs-CZ" sz="3200" smtClean="0"/>
              <a:t>„Fiscal compact“ </a:t>
            </a:r>
            <a:r>
              <a:rPr lang="cs-CZ" sz="2200" smtClean="0"/>
              <a:t>–</a:t>
            </a:r>
            <a:r>
              <a:rPr lang="cs-CZ" smtClean="0"/>
              <a:t> </a:t>
            </a:r>
            <a:r>
              <a:rPr lang="cs-CZ" sz="2200" smtClean="0"/>
              <a:t>Smlouva o stabilitě, koordinaci a správě v HMU</a:t>
            </a:r>
            <a:br>
              <a:rPr lang="cs-CZ" sz="2400"/>
            </a:br>
          </a:p>
        </p:txBody>
      </p:sp>
      <p:sp>
        <p:nvSpPr>
          <p:cNvPr id="3" name="Zástupný symbol pro obsah 2"/>
          <p:cNvSpPr>
            <a:spLocks noGrp="1"/>
          </p:cNvSpPr>
          <p:nvPr>
            <p:ph idx="1"/>
          </p:nvPr>
        </p:nvSpPr>
        <p:spPr>
          <a:xfrm>
            <a:off x="179512" y="1052736"/>
            <a:ext cx="8856984" cy="5400600"/>
          </a:xfrm>
        </p:spPr>
        <p:txBody>
          <a:bodyPr/>
          <a:lstStyle>
            <a:defPPr>
              <a:defRPr kern="1200" smtId="4294967295"/>
            </a:defPPr>
          </a:lstStyle>
          <a:p>
            <a:pPr lvl="1" algn="just"/>
            <a:endParaRPr lang="cs-CZ" sz="1600" b="0" smtClean="0"/>
          </a:p>
          <a:p>
            <a:pPr algn="just">
              <a:buFont typeface="Wingdings" pitchFamily="2" charset="2"/>
              <a:buChar char="ð"/>
            </a:pPr>
            <a:r>
              <a:rPr lang="cs-CZ" sz="1650" b="0" smtClean="0"/>
              <a:t>Původně měla mít podobu smlouvy na úrovni primárního práva VB a ČR nepodpořily iniciativu – mezivládní dohoda (ratifikována národními parlamenty, v Irsku referendum) – přechodné řešení (obsahuje explicitní odkaz o zařazení jejích hlavních částí do 5 let do smluv, na nichž je založena EU)</a:t>
            </a:r>
          </a:p>
          <a:p>
            <a:pPr algn="just">
              <a:buFont typeface="Wingdings" pitchFamily="2" charset="2"/>
              <a:buChar char="ð"/>
            </a:pPr>
            <a:r>
              <a:rPr lang="cs-CZ" sz="1650" b="0" smtClean="0"/>
              <a:t>Vstoupila v platnost </a:t>
            </a:r>
            <a:r>
              <a:rPr lang="cs-CZ" sz="1650" b="0" smtClean="0">
                <a:solidFill>
                  <a:srgbClr val="0070C0"/>
                </a:solidFill>
              </a:rPr>
              <a:t>1. ledna 2013 </a:t>
            </a:r>
            <a:r>
              <a:rPr lang="cs-CZ" sz="1650" b="0" smtClean="0"/>
              <a:t>(ratifikací minimálně 12 zeměmi EU17) </a:t>
            </a:r>
          </a:p>
          <a:p>
            <a:pPr algn="just">
              <a:buFont typeface="Wingdings" pitchFamily="2" charset="2"/>
              <a:buChar char="ð"/>
            </a:pPr>
            <a:r>
              <a:rPr lang="cs-CZ" sz="1650" b="0" smtClean="0"/>
              <a:t>V tuto chvíli je FC relevantní pouze pro EU 17 (zbytek dobrovolně zejm. články III a IV)</a:t>
            </a:r>
          </a:p>
          <a:p>
            <a:pPr algn="just">
              <a:buFont typeface="Wingdings" pitchFamily="2" charset="2"/>
              <a:buChar char="ð"/>
            </a:pPr>
            <a:r>
              <a:rPr lang="cs-CZ" sz="1650" b="0" smtClean="0"/>
              <a:t>Od 1. 3. 2013 je ratifikací FC podmíněno poskytnutí finanční pomoci na základě nových programů v rámci stálého záchranného fondu ESM.</a:t>
            </a:r>
          </a:p>
          <a:p>
            <a:pPr algn="just">
              <a:buFont typeface="Wingdings" pitchFamily="2" charset="2"/>
              <a:buChar char="ð"/>
            </a:pPr>
            <a:r>
              <a:rPr lang="cs-CZ" sz="1650" b="0" smtClean="0"/>
              <a:t>Klíčová je </a:t>
            </a:r>
            <a:r>
              <a:rPr lang="cs-CZ" sz="1650" b="0" smtClean="0">
                <a:solidFill>
                  <a:srgbClr val="0070C0"/>
                </a:solidFill>
              </a:rPr>
              <a:t>hlava III. </a:t>
            </a:r>
            <a:r>
              <a:rPr lang="cs-CZ" sz="1650" b="0" smtClean="0"/>
              <a:t>nazvaná Rozpočtový pakt (pravidla uplatňovaná do roku od vstupu smlouvy v platnost – promítnutí do národního právního řádu) – EU17+BG,DK,LV,LT,RO </a:t>
            </a:r>
          </a:p>
          <a:p>
            <a:pPr algn="just"/>
            <a:r>
              <a:rPr lang="cs-CZ" sz="1800" smtClean="0">
                <a:solidFill>
                  <a:schemeClr val="accent1"/>
                </a:solidFill>
              </a:rPr>
              <a:t>Hlavní požadavky:</a:t>
            </a:r>
          </a:p>
          <a:p>
            <a:pPr lvl="1" algn="just">
              <a:buFont typeface="Wingdings" pitchFamily="2" charset="2"/>
              <a:buChar char="ð"/>
            </a:pPr>
            <a:r>
              <a:rPr lang="cs-CZ" sz="1600" b="0" smtClean="0">
                <a:solidFill>
                  <a:srgbClr val="0070C0"/>
                </a:solidFill>
              </a:rPr>
              <a:t>Vyrovnané nebo přebytkové veřejné rozpočty </a:t>
            </a:r>
            <a:r>
              <a:rPr lang="cs-CZ" sz="1600" b="0" smtClean="0"/>
              <a:t>(strukturální saldo nepřekročí 0,5 % HDP, u zemí     s poměrem VD k HDP výrazně nižším než 60 % HDP a nízkými riziky týkajícími se dlouhodobé udržitelnosti VF:  1 % HDP) - MTO</a:t>
            </a:r>
          </a:p>
          <a:p>
            <a:pPr lvl="1" algn="just">
              <a:buFont typeface="Wingdings" pitchFamily="2" charset="2"/>
              <a:buChar char="ð"/>
            </a:pPr>
            <a:r>
              <a:rPr lang="cs-CZ" sz="1600" b="0" smtClean="0"/>
              <a:t>Při závažném odchýlení od MTO nebo od cesty k jeho postupnému dosažení – </a:t>
            </a:r>
            <a:r>
              <a:rPr lang="cs-CZ" sz="1600" b="0" smtClean="0">
                <a:solidFill>
                  <a:srgbClr val="0070C0"/>
                </a:solidFill>
              </a:rPr>
              <a:t>automatická aktivace mechanismu nápravy</a:t>
            </a:r>
          </a:p>
          <a:p>
            <a:pPr lvl="1" algn="just">
              <a:buFont typeface="Wingdings" pitchFamily="2" charset="2"/>
              <a:buChar char="ð"/>
            </a:pPr>
            <a:r>
              <a:rPr lang="cs-CZ" sz="1600" b="0" smtClean="0"/>
              <a:t>Jestliže poměr VD k HDP překračuje 60 % - povinné snižování tempem 1/20 za rok.</a:t>
            </a:r>
          </a:p>
          <a:p>
            <a:pPr lvl="1" algn="just">
              <a:buFont typeface="Wingdings" pitchFamily="2" charset="2"/>
              <a:buChar char="ð"/>
            </a:pPr>
            <a:r>
              <a:rPr lang="cs-CZ" sz="1600" b="0" smtClean="0">
                <a:solidFill>
                  <a:srgbClr val="0070C0"/>
                </a:solidFill>
              </a:rPr>
              <a:t>Monitoring nezávislou fiskální institucí.</a:t>
            </a:r>
          </a:p>
          <a:p>
            <a:pPr algn="just">
              <a:buFont typeface="Wingdings" pitchFamily="2" charset="2"/>
              <a:buChar char="ð"/>
            </a:pPr>
            <a:r>
              <a:rPr lang="cs-CZ" sz="1600" b="0" smtClean="0"/>
              <a:t>V případě nepřijetí nebo neplnění nezbytných opatření ke snižování dluhu může být záležitost předložena </a:t>
            </a:r>
            <a:r>
              <a:rPr lang="cs-CZ" sz="1600" b="0" smtClean="0">
                <a:solidFill>
                  <a:srgbClr val="0070C0"/>
                </a:solidFill>
              </a:rPr>
              <a:t>Soudnímu dvoru EU </a:t>
            </a:r>
            <a:r>
              <a:rPr lang="cs-CZ" sz="1600" b="0" smtClean="0"/>
              <a:t>– finanční </a:t>
            </a:r>
            <a:r>
              <a:rPr lang="cs-CZ" sz="1600" b="0" smtClean="0">
                <a:solidFill>
                  <a:srgbClr val="0070C0"/>
                </a:solidFill>
              </a:rPr>
              <a:t>sankce</a:t>
            </a:r>
            <a:r>
              <a:rPr lang="cs-CZ" sz="1600" b="0" smtClean="0"/>
              <a:t> (paušální částka nebo penále v individuální výši, jež nepřesáhne 0,1 % HDP (ČS EU 17 – do ESM, ostatní – rozpočet EU). </a:t>
            </a:r>
          </a:p>
          <a:p>
            <a:pPr lvl="4" algn="just"/>
            <a:endParaRPr lang="cs-CZ" sz="1900" b="0"/>
          </a:p>
        </p:txBody>
      </p:sp>
      <p:sp>
        <p:nvSpPr>
          <p:cNvPr id="4" name="Zástupný symbol pro zápatí 3"/>
          <p:cNvSpPr>
            <a:spLocks noGrp="1"/>
          </p:cNvSpPr>
          <p:nvPr>
            <p:ph type="ftr" sz="quarter" idx="10"/>
          </p:nvPr>
        </p:nvSpPr>
        <p:spPr>
          <a:xfrm>
            <a:off x="1115616" y="6570364"/>
            <a:ext cx="7461250" cy="287636"/>
          </a:xfrm>
        </p:spPr>
        <p:txBody>
          <a:bodyPr/>
          <a:lstStyle>
            <a:defPPr>
              <a:defRPr kern="1200" smtId="4294967295"/>
            </a:defPPr>
          </a:lstStyle>
          <a:p>
            <a:pPr>
              <a:defRPr/>
            </a:pPr>
            <a:r>
              <a:rPr lang="cs-CZ" smtClean="0">
                <a:solidFill>
                  <a:schemeClr val="bg1"/>
                </a:solidFill>
                <a:cs typeface="Calibri" pitchFamily="34" charset="0"/>
              </a:rPr>
              <a:t>Seminář – Odbor Finanční politika – Smilovice 25. října 2013</a:t>
            </a:r>
            <a:endParaRPr lang="cs-CZ">
              <a:solidFill>
                <a:schemeClr val="bg1"/>
              </a:solidFill>
              <a:cs typeface="Calibri" pitchFamily="34" charset="0"/>
            </a:endParaRPr>
          </a:p>
        </p:txBody>
      </p:sp>
    </p:spTree>
    <p:extLst>
      <p:ext uri="{BB962C8B-B14F-4D97-AF65-F5344CB8AC3E}">
        <p14:creationId xmlns:p14="http://schemas.microsoft.com/office/powerpoint/2010/main" val="3183695343"/>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467544" y="476672"/>
            <a:ext cx="7716961" cy="864096"/>
          </a:xfrm>
        </p:spPr>
        <p:txBody>
          <a:bodyPr/>
          <a:lstStyle>
            <a:defPPr>
              <a:defRPr kern="1200" smtId="4294967295"/>
            </a:defPPr>
          </a:lstStyle>
          <a:p>
            <a:r>
              <a:rPr lang="cs-CZ" sz="3200" smtClean="0"/>
              <a:t>Vnitřní předpoklady – politické a právní</a:t>
            </a:r>
            <a:endParaRPr lang="cs-CZ" sz="3200"/>
          </a:p>
        </p:txBody>
      </p:sp>
      <p:sp>
        <p:nvSpPr>
          <p:cNvPr id="3" name="Zástupný symbol pro obsah 2"/>
          <p:cNvSpPr>
            <a:spLocks noGrp="1"/>
          </p:cNvSpPr>
          <p:nvPr>
            <p:ph idx="1"/>
          </p:nvPr>
        </p:nvSpPr>
        <p:spPr>
          <a:xfrm>
            <a:off x="755576" y="1340768"/>
            <a:ext cx="7816925" cy="4874295"/>
          </a:xfrm>
        </p:spPr>
        <p:txBody>
          <a:bodyPr/>
          <a:lstStyle>
            <a:defPPr>
              <a:defRPr kern="1200" smtId="4294967295"/>
            </a:defPPr>
          </a:lstStyle>
          <a:p>
            <a:pPr marL="0" indent="0" algn="just">
              <a:buNone/>
            </a:pPr>
            <a:r>
              <a:rPr lang="cs-CZ" b="0" smtClean="0">
                <a:solidFill>
                  <a:schemeClr val="accent1"/>
                </a:solidFill>
              </a:rPr>
              <a:t>I. Politické</a:t>
            </a:r>
          </a:p>
          <a:p>
            <a:pPr algn="just">
              <a:buFont typeface="Wingdings" pitchFamily="2" charset="2"/>
              <a:buChar char="ð"/>
            </a:pPr>
            <a:r>
              <a:rPr lang="cs-CZ" b="0" smtClean="0"/>
              <a:t>Programové prohlášení vlády – </a:t>
            </a:r>
            <a:r>
              <a:rPr lang="cs-CZ" b="0" smtClean="0">
                <a:solidFill>
                  <a:srgbClr val="0070C0"/>
                </a:solidFill>
              </a:rPr>
              <a:t>předložení ÚZ o rozpočtové odpovědnosti, vytvoření Národní rozpočtové rady…</a:t>
            </a:r>
          </a:p>
          <a:p>
            <a:pPr algn="just">
              <a:buFont typeface="Wingdings" pitchFamily="2" charset="2"/>
              <a:buChar char="ð"/>
            </a:pPr>
            <a:r>
              <a:rPr lang="cs-CZ" b="0" smtClean="0"/>
              <a:t>Teze a principy ÚZ definovány na jednáních </a:t>
            </a:r>
            <a:r>
              <a:rPr lang="cs-CZ" b="0" smtClean="0">
                <a:solidFill>
                  <a:srgbClr val="0070C0"/>
                </a:solidFill>
              </a:rPr>
              <a:t>pracovní skupiny ministra financí</a:t>
            </a:r>
            <a:r>
              <a:rPr lang="cs-CZ" b="0" smtClean="0"/>
              <a:t> a zástupců parlamentních politických stran – 1. čtvrtletí 2012 </a:t>
            </a:r>
          </a:p>
          <a:p>
            <a:pPr algn="just">
              <a:buFont typeface="Wingdings" pitchFamily="2" charset="2"/>
              <a:buChar char="ð"/>
            </a:pPr>
            <a:r>
              <a:rPr lang="cs-CZ" b="0" smtClean="0"/>
              <a:t>Výstupem byl materiál schválený u. v. 253 z 11. 4. 2012</a:t>
            </a:r>
          </a:p>
          <a:p>
            <a:pPr algn="just">
              <a:buFont typeface="Wingdings" pitchFamily="2" charset="2"/>
              <a:buChar char="ð"/>
            </a:pPr>
            <a:r>
              <a:rPr lang="cs-CZ" b="0" smtClean="0"/>
              <a:t>Hledání politické shody  - jednání 10. dubna 2013 </a:t>
            </a:r>
          </a:p>
          <a:p>
            <a:pPr marL="0" indent="0" algn="just">
              <a:buNone/>
            </a:pPr>
            <a:r>
              <a:rPr lang="cs-CZ" b="0" smtClean="0">
                <a:solidFill>
                  <a:schemeClr val="accent1"/>
                </a:solidFill>
              </a:rPr>
              <a:t>II. Právní</a:t>
            </a:r>
          </a:p>
          <a:p>
            <a:pPr algn="just">
              <a:buFont typeface="Wingdings" pitchFamily="2" charset="2"/>
              <a:buChar char="ð"/>
            </a:pPr>
            <a:r>
              <a:rPr lang="cs-CZ" b="0" smtClean="0">
                <a:solidFill>
                  <a:srgbClr val="0070C0"/>
                </a:solidFill>
              </a:rPr>
              <a:t>Vláda rozhodla o koncepci</a:t>
            </a:r>
            <a:r>
              <a:rPr lang="cs-CZ" b="0" smtClean="0"/>
              <a:t> – stručný ÚZ a na něj navazující prováděcí zákon + změnový zákon</a:t>
            </a:r>
          </a:p>
          <a:p>
            <a:pPr algn="just">
              <a:buFont typeface="Wingdings" pitchFamily="2" charset="2"/>
              <a:buChar char="ð"/>
            </a:pPr>
            <a:r>
              <a:rPr lang="cs-CZ" b="0" smtClean="0"/>
              <a:t>Pro zajištění vyšší stability navazujícího zákona, ÚZ říká, že k jeho přijetí je třeba, aby byl schválen Poslaneckou sněmovnou a Senátem (analogie k čl. 40 Ústavy ČR)</a:t>
            </a:r>
            <a:endParaRPr lang="cs-CZ" b="0"/>
          </a:p>
          <a:p>
            <a:pPr algn="just">
              <a:buFont typeface="Wingdings" pitchFamily="2" charset="2"/>
              <a:buChar char="ð"/>
            </a:pPr>
            <a:endParaRPr lang="cs-CZ" b="0" smtClean="0"/>
          </a:p>
          <a:p>
            <a:endParaRPr lang="cs-CZ"/>
          </a:p>
        </p:txBody>
      </p:sp>
      <p:sp>
        <p:nvSpPr>
          <p:cNvPr id="4" name="Zástupný symbol pro zápatí 3"/>
          <p:cNvSpPr>
            <a:spLocks noGrp="1"/>
          </p:cNvSpPr>
          <p:nvPr>
            <p:ph type="ftr" sz="quarter" idx="10"/>
          </p:nvPr>
        </p:nvSpPr>
        <p:spPr>
          <a:xfrm>
            <a:off x="1043608" y="6487849"/>
            <a:ext cx="7461250" cy="359644"/>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055762221"/>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683568" y="332656"/>
            <a:ext cx="7500937" cy="772120"/>
          </a:xfrm>
        </p:spPr>
        <p:txBody>
          <a:bodyPr/>
          <a:lstStyle>
            <a:defPPr>
              <a:defRPr kern="1200" smtId="4294967295"/>
            </a:defPPr>
          </a:lstStyle>
          <a:p>
            <a:r>
              <a:rPr lang="cs-CZ" sz="3200"/>
              <a:t>Vnitřní předpoklady – </a:t>
            </a:r>
            <a:r>
              <a:rPr lang="cs-CZ" sz="3200" smtClean="0"/>
              <a:t>ekonomické</a:t>
            </a:r>
            <a:endParaRPr lang="cs-CZ" sz="3200"/>
          </a:p>
        </p:txBody>
      </p:sp>
      <p:sp>
        <p:nvSpPr>
          <p:cNvPr id="3" name="Zástupný symbol pro obsah 2"/>
          <p:cNvSpPr>
            <a:spLocks noGrp="1"/>
          </p:cNvSpPr>
          <p:nvPr>
            <p:ph idx="1"/>
          </p:nvPr>
        </p:nvSpPr>
        <p:spPr>
          <a:xfrm>
            <a:off x="107504" y="1124744"/>
            <a:ext cx="9001000" cy="2880320"/>
          </a:xfrm>
        </p:spPr>
        <p:txBody>
          <a:bodyPr/>
          <a:lstStyle>
            <a:defPPr>
              <a:defRPr kern="1200" smtId="4294967295"/>
            </a:defPPr>
          </a:lstStyle>
          <a:p>
            <a:pPr marL="0" indent="0">
              <a:buNone/>
            </a:pPr>
            <a:endParaRPr lang="cs-CZ" sz="1600" smtClean="0"/>
          </a:p>
          <a:p>
            <a:pPr marL="0" indent="0">
              <a:buNone/>
            </a:pPr>
            <a:endParaRPr lang="cs-CZ" sz="1600"/>
          </a:p>
          <a:p>
            <a:pPr marL="0" indent="0">
              <a:buNone/>
            </a:pPr>
            <a:endParaRPr lang="cs-CZ" sz="1600" smtClean="0"/>
          </a:p>
          <a:p>
            <a:pPr marL="0" indent="0" algn="just">
              <a:buNone/>
            </a:pPr>
            <a:r>
              <a:rPr lang="cs-CZ" sz="1600" b="0" smtClean="0">
                <a:solidFill>
                  <a:srgbClr val="0070C0"/>
                </a:solidFill>
              </a:rPr>
              <a:t>Saldo vládního sektoru </a:t>
            </a:r>
            <a:r>
              <a:rPr lang="cs-CZ" sz="1600" b="0" smtClean="0"/>
              <a:t>2012: 170,4 mld. Kč </a:t>
            </a:r>
            <a:r>
              <a:rPr lang="cs-CZ" sz="1600" b="0" i="1" smtClean="0"/>
              <a:t>(-4,4 % HDP)</a:t>
            </a:r>
            <a:r>
              <a:rPr lang="cs-CZ" sz="1600" b="0" smtClean="0"/>
              <a:t>, 2013: -111,6 mld. Kč </a:t>
            </a:r>
            <a:r>
              <a:rPr lang="cs-CZ" sz="1600" b="0" i="1" smtClean="0"/>
              <a:t>(-2,9 % HDP)</a:t>
            </a:r>
          </a:p>
          <a:p>
            <a:pPr algn="just">
              <a:buFont typeface="Wingdings" pitchFamily="2" charset="2"/>
              <a:buChar char="ð"/>
            </a:pPr>
            <a:r>
              <a:rPr lang="cs-CZ" sz="1600" b="0" smtClean="0"/>
              <a:t>Problémem je dlouhodobě zabudovaná </a:t>
            </a:r>
            <a:r>
              <a:rPr lang="cs-CZ" sz="1600" b="0" smtClean="0">
                <a:solidFill>
                  <a:srgbClr val="0070C0"/>
                </a:solidFill>
              </a:rPr>
              <a:t>strukturální nerovnováha a procyklický charakter FP </a:t>
            </a:r>
          </a:p>
          <a:p>
            <a:pPr algn="just">
              <a:buFont typeface="Wingdings" pitchFamily="2" charset="2"/>
              <a:buChar char="ð"/>
            </a:pPr>
            <a:r>
              <a:rPr lang="cs-CZ" sz="1600" b="0" smtClean="0">
                <a:solidFill>
                  <a:srgbClr val="0070C0"/>
                </a:solidFill>
              </a:rPr>
              <a:t>Cel. příjmy</a:t>
            </a:r>
            <a:r>
              <a:rPr lang="cs-CZ" sz="1600" b="0" smtClean="0"/>
              <a:t> 2011:  </a:t>
            </a:r>
            <a:r>
              <a:rPr lang="cs-CZ" sz="1600" b="0" i="1" smtClean="0"/>
              <a:t>40,0 % HDP</a:t>
            </a:r>
            <a:r>
              <a:rPr lang="cs-CZ" sz="1600" b="0" smtClean="0"/>
              <a:t>, 2012: </a:t>
            </a:r>
            <a:r>
              <a:rPr lang="cs-CZ" sz="1600" b="0" i="1" smtClean="0"/>
              <a:t>40,1 %</a:t>
            </a:r>
            <a:r>
              <a:rPr lang="cs-CZ" sz="1600" b="0" smtClean="0"/>
              <a:t> </a:t>
            </a:r>
            <a:r>
              <a:rPr lang="cs-CZ" sz="1600" b="0" i="1" smtClean="0"/>
              <a:t>HDP</a:t>
            </a:r>
            <a:r>
              <a:rPr lang="en-US" sz="1600" b="0" smtClean="0"/>
              <a:t>;</a:t>
            </a:r>
            <a:r>
              <a:rPr lang="cs-CZ" sz="1600" b="0" smtClean="0"/>
              <a:t> </a:t>
            </a:r>
            <a:r>
              <a:rPr lang="cs-CZ" sz="1600" b="0" smtClean="0">
                <a:solidFill>
                  <a:srgbClr val="0070C0"/>
                </a:solidFill>
              </a:rPr>
              <a:t>Cel. výdaje </a:t>
            </a:r>
            <a:r>
              <a:rPr lang="cs-CZ" sz="1600" b="0" smtClean="0"/>
              <a:t>2011: </a:t>
            </a:r>
            <a:r>
              <a:rPr lang="cs-CZ" sz="1600" b="0" i="1" smtClean="0"/>
              <a:t>43,2 % HDP</a:t>
            </a:r>
            <a:r>
              <a:rPr lang="cs-CZ" sz="1600" b="0" smtClean="0"/>
              <a:t>, 2012: </a:t>
            </a:r>
            <a:r>
              <a:rPr lang="cs-CZ" sz="1600" b="0" i="1" smtClean="0"/>
              <a:t>44,5 % HDP</a:t>
            </a:r>
          </a:p>
          <a:p>
            <a:pPr marL="0" indent="0" algn="just">
              <a:buNone/>
            </a:pPr>
            <a:r>
              <a:rPr lang="cs-CZ" sz="1600" b="0" smtClean="0">
                <a:solidFill>
                  <a:srgbClr val="0070C0"/>
                </a:solidFill>
              </a:rPr>
              <a:t>Vládní dluh </a:t>
            </a:r>
            <a:r>
              <a:rPr lang="cs-CZ" sz="1600" b="0" smtClean="0"/>
              <a:t>2011: </a:t>
            </a:r>
            <a:r>
              <a:rPr lang="cs-CZ" sz="1400" b="0" smtClean="0"/>
              <a:t>1583 mld.Kč </a:t>
            </a:r>
            <a:r>
              <a:rPr lang="cs-CZ" sz="1600" b="0" i="1" smtClean="0"/>
              <a:t>(41,4 % HDP)</a:t>
            </a:r>
            <a:r>
              <a:rPr lang="cs-CZ" sz="1600" b="0" smtClean="0"/>
              <a:t>, 2012: </a:t>
            </a:r>
            <a:r>
              <a:rPr lang="cs-CZ" sz="1400" b="0" smtClean="0"/>
              <a:t>1775 mld.Kč </a:t>
            </a:r>
            <a:r>
              <a:rPr lang="cs-CZ" sz="1600" b="0" i="1" smtClean="0"/>
              <a:t>(46,2 % HDP), </a:t>
            </a:r>
            <a:r>
              <a:rPr lang="cs-CZ" sz="1600" b="0" smtClean="0"/>
              <a:t>2013:</a:t>
            </a:r>
            <a:r>
              <a:rPr lang="cs-CZ" sz="1600" b="0" i="1" smtClean="0"/>
              <a:t> </a:t>
            </a:r>
            <a:r>
              <a:rPr lang="cs-CZ" sz="1400" b="0" smtClean="0"/>
              <a:t>1775 mld.Kč </a:t>
            </a:r>
            <a:r>
              <a:rPr lang="cs-CZ" sz="1600" b="0" i="1" smtClean="0"/>
              <a:t>(46,1 % HDP) </a:t>
            </a:r>
          </a:p>
          <a:p>
            <a:pPr algn="just">
              <a:buFont typeface="Wingdings" pitchFamily="2" charset="2"/>
              <a:buChar char="ð"/>
            </a:pPr>
            <a:r>
              <a:rPr lang="cs-CZ" sz="1600" b="0" smtClean="0"/>
              <a:t>Dluhová rezerva 3,6 p.b. (2012) – pokrytí kreditního, tržního a měnového rizika</a:t>
            </a:r>
          </a:p>
          <a:p>
            <a:pPr algn="just">
              <a:buFont typeface="Wingdings" pitchFamily="2" charset="2"/>
              <a:buChar char="ð"/>
            </a:pPr>
            <a:r>
              <a:rPr lang="cs-CZ" sz="1600" b="0" smtClean="0"/>
              <a:t>cca 93,7 % ústřední vláda, 6,3 % místní vláda</a:t>
            </a:r>
          </a:p>
          <a:p>
            <a:pPr algn="just">
              <a:buFont typeface="Wingdings" pitchFamily="2" charset="2"/>
              <a:buChar char="ð"/>
            </a:pPr>
            <a:r>
              <a:rPr lang="cs-CZ" sz="1600" b="0" smtClean="0">
                <a:solidFill>
                  <a:srgbClr val="0070C0"/>
                </a:solidFill>
              </a:rPr>
              <a:t>Srovnání</a:t>
            </a:r>
            <a:r>
              <a:rPr lang="cs-CZ" sz="1600" b="0">
                <a:solidFill>
                  <a:srgbClr val="0070C0"/>
                </a:solidFill>
              </a:rPr>
              <a:t>:  8. nejnižší dluh dle úrovně, 9. nejvyšší podle</a:t>
            </a:r>
            <a:r>
              <a:rPr lang="cs-CZ" sz="1600" b="0"/>
              <a:t> mezikvartální  a 7. dle meziroční </a:t>
            </a:r>
            <a:r>
              <a:rPr lang="cs-CZ" sz="1600" b="0">
                <a:solidFill>
                  <a:srgbClr val="0070C0"/>
                </a:solidFill>
              </a:rPr>
              <a:t>změny</a:t>
            </a:r>
          </a:p>
          <a:p>
            <a:pPr algn="just">
              <a:buFont typeface="Wingdings" pitchFamily="2" charset="2"/>
              <a:buChar char="ð"/>
            </a:pPr>
            <a:r>
              <a:rPr lang="cs-CZ" sz="1600" b="0" smtClean="0"/>
              <a:t>Vládní dluh (2Q13): </a:t>
            </a:r>
            <a:r>
              <a:rPr lang="cs-CZ" sz="1600" b="0" smtClean="0">
                <a:solidFill>
                  <a:srgbClr val="0070C0"/>
                </a:solidFill>
              </a:rPr>
              <a:t>EU28  86,8 % HDP,  EU17  93,4 % HDP</a:t>
            </a:r>
          </a:p>
          <a:p>
            <a:pPr algn="just">
              <a:buFont typeface="Wingdings" pitchFamily="2" charset="2"/>
              <a:buChar char="ð"/>
            </a:pPr>
            <a:r>
              <a:rPr lang="cs-CZ" sz="1600" b="0" smtClean="0"/>
              <a:t>Dluhová služba 2012:  57,0 mld. Kč (1,48 % HDP), 2013: 55,8 mld. Kč (1,46 % HDP)  </a:t>
            </a:r>
          </a:p>
          <a:p>
            <a:endParaRPr lang="cs-CZ" sz="1600" b="0"/>
          </a:p>
          <a:p>
            <a:endParaRPr lang="cs-CZ" sz="1600" b="0" smtClean="0"/>
          </a:p>
          <a:p>
            <a:endParaRPr lang="cs-CZ" sz="1600" b="0"/>
          </a:p>
          <a:p>
            <a:endParaRPr lang="cs-CZ" sz="1600" b="0" smtClean="0"/>
          </a:p>
        </p:txBody>
      </p:sp>
      <p:sp>
        <p:nvSpPr>
          <p:cNvPr id="4" name="Zástupný symbol pro zápatí 3"/>
          <p:cNvSpPr>
            <a:spLocks noGrp="1"/>
          </p:cNvSpPr>
          <p:nvPr>
            <p:ph type="ftr" sz="quarter" idx="10"/>
          </p:nvPr>
        </p:nvSpPr>
        <p:spPr>
          <a:xfrm>
            <a:off x="1115616" y="6453336"/>
            <a:ext cx="7461250" cy="35964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graphicFrame>
        <p:nvGraphicFramePr>
          <p:cNvPr id="6" name="Graf 5"/>
          <p:cNvGraphicFramePr/>
          <p:nvPr>
            <p:extLst>
              <p:ext uri="{D42A27DB-BD31-4B8C-83A1-F6EECF244321}">
                <p14:modId xmlns:p14="http://schemas.microsoft.com/office/powerpoint/2010/main" val="601160210"/>
              </p:ext>
            </p:extLst>
          </p:nvPr>
        </p:nvGraphicFramePr>
        <p:xfrm>
          <a:off x="683568" y="3933056"/>
          <a:ext cx="7560840" cy="2376264"/>
        </p:xfrm>
        <a:graphic>
          <a:graphicData uri="http://schemas.openxmlformats.org/drawingml/2006/chart">
            <c:chart xmlns:c="http://schemas.openxmlformats.org/drawingml/2006/chart" r:id="rId3"/>
          </a:graphicData>
        </a:graphic>
      </p:graphicFrame>
    </p:spTree>
    <p:extLst>
      <p:ext uri="{BB962C8B-B14F-4D97-AF65-F5344CB8AC3E}">
        <p14:creationId xmlns:p14="http://schemas.microsoft.com/office/powerpoint/2010/main" val="836310073"/>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showMasterSp="0">
  <p:cSld>
    <p:spTree>
      <p:nvGrpSpPr>
        <p:cNvPr id="1" name=""/>
        <p:cNvGrpSpPr/>
        <p:nvPr/>
      </p:nvGrpSpPr>
      <p:grpSpPr>
        <a:xfrm>
          <a:off x="0" y="0"/>
          <a:ext cx="0" cy="0"/>
        </a:xfrm>
      </p:grpSpPr>
      <p:sp>
        <p:nvSpPr>
          <p:cNvPr id="2" name="Nadpis 1"/>
          <p:cNvSpPr>
            <a:spLocks noGrp="1"/>
          </p:cNvSpPr>
          <p:nvPr>
            <p:ph type="title"/>
          </p:nvPr>
        </p:nvSpPr>
        <p:spPr>
          <a:xfrm>
            <a:off x="323528" y="274638"/>
            <a:ext cx="8424936" cy="922114"/>
          </a:xfrm>
        </p:spPr>
        <p:txBody>
          <a:bodyPr>
            <a:normAutofit/>
          </a:bodyPr>
          <a:lstStyle>
            <a:defPPr>
              <a:defRPr kern="1200" smtId="4294967295"/>
            </a:defPPr>
          </a:lstStyle>
          <a:p>
            <a:pPr algn="l">
              <a:spcBef>
                <a:spcPct val="0"/>
              </a:spcBef>
            </a:pPr>
            <a:r>
              <a:rPr lang="cs-CZ" sz="3200" smtClean="0">
                <a:solidFill>
                  <a:schemeClr val="tx2"/>
                </a:solidFill>
                <a:ea typeface="+mn-ea"/>
                <a:cs typeface="+mn-cs"/>
              </a:rPr>
              <a:t>Průběh přípravy ústavního zákona</a:t>
            </a:r>
            <a:endParaRPr lang="cs-CZ" sz="3200">
              <a:solidFill>
                <a:schemeClr val="tx2"/>
              </a:solidFill>
            </a:endParaRPr>
          </a:p>
        </p:txBody>
      </p:sp>
      <p:sp>
        <p:nvSpPr>
          <p:cNvPr id="3" name="Zástupný symbol pro obsah 2"/>
          <p:cNvSpPr>
            <a:spLocks noGrp="1"/>
          </p:cNvSpPr>
          <p:nvPr>
            <p:ph idx="1"/>
          </p:nvPr>
        </p:nvSpPr>
        <p:spPr>
          <a:xfrm flipV="1">
            <a:off x="611560" y="6342187"/>
            <a:ext cx="8229600" cy="45719"/>
          </a:xfrm>
        </p:spPr>
        <p:txBody>
          <a:bodyPr>
            <a:normAutofit fontScale="25000" lnSpcReduction="20000"/>
          </a:bodyPr>
          <a:lstStyle>
            <a:defPPr>
              <a:defRPr kern="1200" smtId="4294967295"/>
            </a:defPPr>
          </a:lstStyle>
          <a:p>
            <a:pPr marL="0" indent="0" algn="just">
              <a:buNone/>
            </a:pPr>
            <a:endParaRPr lang="cs-CZ" smtClean="0"/>
          </a:p>
          <a:p>
            <a:pPr marL="0" indent="0" algn="just">
              <a:buNone/>
            </a:pPr>
            <a:r>
              <a:rPr lang="cs-CZ" smtClean="0"/>
              <a:t> </a:t>
            </a:r>
          </a:p>
          <a:p>
            <a:pPr marL="0" indent="0" algn="just">
              <a:buNone/>
            </a:pPr>
            <a:endParaRPr lang="cs-CZ"/>
          </a:p>
        </p:txBody>
      </p:sp>
      <p:graphicFrame>
        <p:nvGraphicFramePr>
          <p:cNvPr id="5" name="Diagram 4"/>
          <p:cNvGraphicFramePr/>
          <p:nvPr>
            <p:extLst>
              <p:ext uri="{D42A27DB-BD31-4B8C-83A1-F6EECF244321}">
                <p14:modId xmlns:p14="http://schemas.microsoft.com/office/powerpoint/2010/main" val="1092261080"/>
              </p:ext>
            </p:extLst>
          </p:nvPr>
        </p:nvGraphicFramePr>
        <p:xfrm>
          <a:off x="323528" y="1196752"/>
          <a:ext cx="8424936" cy="5400600"/>
        </p:xfrm>
        <a:graphic>
          <a:graphicData uri="http://schemas.openxmlformats.org/drawingml/2006/diagram">
            <dgm:relIds xmlns:dgm="http://schemas.openxmlformats.org/drawingml/2006/diagram" r:dm="rId4" r:lo="rId5" r:qs="rId6" r:cs="rId7"/>
          </a:graphicData>
        </a:graphic>
      </p:graphicFrame>
      <p:sp>
        <p:nvSpPr>
          <p:cNvPr id="4" name="Obdélník 3"/>
          <p:cNvSpPr/>
          <p:nvPr/>
        </p:nvSpPr>
        <p:spPr>
          <a:xfrm>
            <a:off x="1403648" y="6447819"/>
            <a:ext cx="6984776" cy="276999"/>
          </a:xfrm>
          <a:prstGeom prst="rect">
            <a:avLst/>
          </a:prstGeom>
        </p:spPr>
        <p:txBody>
          <a:bodyPr wrap="square">
            <a:spAutoFit/>
          </a:bodyPr>
          <a:lstStyle>
            <a:defPPr>
              <a:defRPr kern="1200" smtId="4294967295"/>
            </a:defPPr>
          </a:lstStyle>
          <a:p>
            <a:pPr algn="ctr">
              <a:defRPr/>
            </a:pPr>
            <a:r>
              <a:rPr lang="cs-CZ" sz="1200" b="0">
                <a:solidFill>
                  <a:schemeClr val="bg1"/>
                </a:solidFill>
                <a:cs typeface="Calibri" pitchFamily="34" charset="0"/>
              </a:rPr>
              <a:t>Seminář – Odbor Finanční politika – Smilovice 25. října 2013</a:t>
            </a:r>
          </a:p>
        </p:txBody>
      </p:sp>
    </p:spTree>
    <p:extLst>
      <p:ext uri="{BB962C8B-B14F-4D97-AF65-F5344CB8AC3E}">
        <p14:creationId xmlns:p14="http://schemas.microsoft.com/office/powerpoint/2010/main" val="3791448450"/>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4" name="Zástupný symbol pro zápatí 3"/>
          <p:cNvSpPr>
            <a:spLocks noGrp="1"/>
          </p:cNvSpPr>
          <p:nvPr>
            <p:ph type="ftr" sz="quarter" idx="10"/>
          </p:nvPr>
        </p:nvSpPr>
        <p:spPr>
          <a:xfrm>
            <a:off x="1043608" y="6525344"/>
            <a:ext cx="7461250" cy="238125"/>
          </a:xfrm>
        </p:spPr>
        <p:txBody>
          <a:bodyPr/>
          <a:lstStyle>
            <a:defPPr>
              <a:defRPr kern="1200" smtId="4294967295"/>
            </a:defPPr>
          </a:lstStyle>
          <a:p>
            <a:pPr>
              <a:defRPr/>
            </a:pPr>
            <a:r>
              <a:rPr lang="cs-CZ">
                <a:solidFill>
                  <a:schemeClr val="bg1"/>
                </a:solidFill>
                <a:cs typeface="Calibri" pitchFamily="34" charset="0"/>
              </a:rPr>
              <a:t>Seminář – Odbor Finanční politika – Smilovice 25. října 2013</a:t>
            </a:r>
          </a:p>
        </p:txBody>
      </p:sp>
      <p:graphicFrame>
        <p:nvGraphicFramePr>
          <p:cNvPr id="5" name="Diagram 4"/>
          <p:cNvGraphicFramePr/>
          <p:nvPr>
            <p:extLst>
              <p:ext uri="{D42A27DB-BD31-4B8C-83A1-F6EECF244321}">
                <p14:modId xmlns:p14="http://schemas.microsoft.com/office/powerpoint/2010/main" val="2927013332"/>
              </p:ext>
            </p:extLst>
          </p:nvPr>
        </p:nvGraphicFramePr>
        <p:xfrm>
          <a:off x="323528" y="692696"/>
          <a:ext cx="8568952" cy="5400600"/>
        </p:xfrm>
        <a:graphic>
          <a:graphicData uri="http://schemas.openxmlformats.org/drawingml/2006/diagram">
            <dgm:relIds xmlns:dgm="http://schemas.openxmlformats.org/drawingml/2006/diagram" r:dm="rId3" r:lo="rId4" r:qs="rId5" r:cs="rId6"/>
          </a:graphicData>
        </a:graphic>
      </p:graphicFrame>
    </p:spTree>
    <p:extLst>
      <p:ext uri="{BB962C8B-B14F-4D97-AF65-F5344CB8AC3E}">
        <p14:creationId xmlns:p14="http://schemas.microsoft.com/office/powerpoint/2010/main" val="1569745339"/>
      </p:ext>
    </p:extLst>
  </p:cSld>
  <p:clrMapOvr>
    <a:masterClrMapping/>
  </p:clrMapOvr>
  <p:transition/>
  <p:timing/>
</p:sld>
</file>

<file path=ppt/tags/tag1.xml><?xml version="1.0" encoding="utf-8"?>
<p:tagLst xmlns:p="http://schemas.openxmlformats.org/presentationml/2006/main">
  <p:tag name="AS_NET" val="4.0.30319.1026"/>
  <p:tag name="AS_OS" val="Microsoft Windows NT 6.1.7601 Service Pack 1"/>
  <p:tag name="AS_RELEASE_DATE" val="2015.10.05"/>
  <p:tag name="AS_TITLE" val="Aspose.Slides for .NET 4.0"/>
  <p:tag name="AS_VERSION" val="15.8.0.0"/>
</p:tagLst>
</file>

<file path=ppt/theme/theme1.xml><?xml version="1.0" encoding="utf-8"?>
<a:theme xmlns:r="http://schemas.openxmlformats.org/officeDocument/2006/relationships" xmlns:a="http://schemas.openxmlformats.org/drawingml/2006/main" name="Návrh numerického fiskálního pravidla">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charset="0"/>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charset="0"/>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ppt/theme/theme2.xml><?xml version="1.0" encoding="utf-8"?>
<a:theme xmlns:r="http://schemas.openxmlformats.org/officeDocument/2006/relationships" xmlns:a="http://schemas.openxmlformats.org/drawingml/2006/main" name="Anglická předloha">
  <a:themeElements>
    <a:clrScheme name="MFCR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FCR_English">
      <a:majorFont>
        <a:latin typeface="Calibri" charset="0"/>
        <a:ea typeface="Arial"/>
        <a:cs typeface="Arial"/>
      </a:majorFont>
      <a:minorFont>
        <a:latin typeface="Calibri" charset="0"/>
        <a:ea typeface="Arial"/>
        <a:cs typeface="Arial"/>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extraClrScheme>
      <a:clrScheme name="MFCR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FCR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FCR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FCR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FCR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FCR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FCR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FCR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FCR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FCR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FCR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FCR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r="http://schemas.openxmlformats.org/officeDocument/2006/relationships"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charset="0"/>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charset="0"/>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ppt/theme/theme4.xml><?xml version="1.0" encoding="utf-8"?>
<a:theme xmlns:r="http://schemas.openxmlformats.org/officeDocument/2006/relationships"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charset="0"/>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charset="0"/>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Template/>
  <Manager/>
  <Company/>
  <PresentationFormat/>
  <SharedDoc>0</SharedDoc>
  <Application>Aspose.Slides for .NET</Application>
  <AppVersion>15.0800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2015-11-25T17:27:25.662</cp:lastPrinted>
  <dcterms:created xsi:type="dcterms:W3CDTF">2015-11-25T17:27:25Z</dcterms:created>
  <dcterms:modified xsi:type="dcterms:W3CDTF">2015-11-25T17:27:25Z</dcterms:modified>
</cp:coreProperties>
</file>